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303463"/>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Lokesh M</a:t>
            </a:r>
            <a:endParaRPr sz="3200" dirty="0">
              <a:latin typeface="Trebuchet MS"/>
              <a:cs typeface="Trebuchet MS"/>
            </a:endParaRPr>
          </a:p>
        </p:txBody>
      </p:sp>
      <p:sp>
        <p:nvSpPr>
          <p:cNvPr id="8" name="object 8"/>
          <p:cNvSpPr txBox="1"/>
          <p:nvPr/>
        </p:nvSpPr>
        <p:spPr>
          <a:xfrm>
            <a:off x="6484620" y="2821622"/>
            <a:ext cx="3268980"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Generative AI 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73482" y="685800"/>
            <a:ext cx="10699750" cy="5919569"/>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Choose a Suitable Model: </a:t>
            </a:r>
            <a:r>
              <a:rPr lang="en-US" sz="1800" dirty="0">
                <a:latin typeface="Times New Roman" panose="02020603050405020304" pitchFamily="18" charset="0"/>
                <a:cs typeface="Times New Roman" panose="02020603050405020304" pitchFamily="18" charset="0"/>
              </a:rPr>
              <a:t>Select a model that is appropriate for detecting anomalies in your dataset. Common models used for anomaly detection include:</a:t>
            </a:r>
          </a:p>
          <a:p>
            <a:pPr marL="298450" indent="-285750">
              <a:lnSpc>
                <a:spcPct val="100000"/>
              </a:lnSpc>
              <a:spcBef>
                <a:spcPts val="10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Unsupervised Learning Models: Models such as autoencoder neural networks are often used in unsupervised anomaly detection. These models learn patterns from the data without the need for labeled examples of anomalies.</a:t>
            </a:r>
          </a:p>
          <a:p>
            <a:pPr marL="298450" indent="-285750">
              <a:lnSpc>
                <a:spcPct val="100000"/>
              </a:lnSpc>
              <a:spcBef>
                <a:spcPts val="10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Supervised Learning Models: Supervised learning models like neural networks can also be used for anomaly detection if labeled data is available. In this case, the model is trained on both normal and anomalous instances to learn the difference between them.</a:t>
            </a:r>
          </a:p>
          <a:p>
            <a:pPr marL="298450" indent="-285750">
              <a:lnSpc>
                <a:spcPct val="100000"/>
              </a:lnSpc>
              <a:spcBef>
                <a:spcPts val="100"/>
              </a:spcBef>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Feature Engineering: </a:t>
            </a:r>
            <a:r>
              <a:rPr lang="en-US" sz="1800" dirty="0">
                <a:latin typeface="Times New Roman" panose="02020603050405020304" pitchFamily="18" charset="0"/>
                <a:cs typeface="Times New Roman" panose="02020603050405020304" pitchFamily="18" charset="0"/>
              </a:rPr>
              <a:t>Identify relevant features in your dataset that can help distinguish between normal and anomalous instances. Feature engineering involves selecting, transforming, or creating new features that capture important characteristics of the data and make it easier for the model to detect anomalies.</a:t>
            </a:r>
          </a:p>
          <a:p>
            <a:pPr marL="298450" indent="-285750">
              <a:lnSpc>
                <a:spcPct val="100000"/>
              </a:lnSpc>
              <a:spcBef>
                <a:spcPts val="100"/>
              </a:spcBef>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Model Training: </a:t>
            </a:r>
            <a:r>
              <a:rPr lang="en-US" sz="1800" dirty="0">
                <a:latin typeface="Times New Roman" panose="02020603050405020304" pitchFamily="18" charset="0"/>
                <a:cs typeface="Times New Roman" panose="02020603050405020304" pitchFamily="18" charset="0"/>
              </a:rPr>
              <a:t>Train the selected anomaly detection model on a labeled or unlabeled dataset, depending on the chosen approach (supervised or unsupervised). During training, the model learns to distinguish between normal and anomalous instances based on the provided data and any labels (if available).</a:t>
            </a:r>
          </a:p>
          <a:p>
            <a:pPr marL="298450" indent="-285750">
              <a:lnSpc>
                <a:spcPct val="100000"/>
              </a:lnSpc>
              <a:spcBef>
                <a:spcPts val="10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Hyperparameter Tuning</a:t>
            </a:r>
          </a:p>
          <a:p>
            <a:pPr marL="298450" indent="-285750">
              <a:lnSpc>
                <a:spcPct val="100000"/>
              </a:lnSpc>
              <a:spcBef>
                <a:spcPts val="100"/>
              </a:spcBef>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Evaluation: </a:t>
            </a:r>
            <a:r>
              <a:rPr lang="en-US" sz="1800" dirty="0">
                <a:latin typeface="Times New Roman" panose="02020603050405020304" pitchFamily="18" charset="0"/>
                <a:cs typeface="Times New Roman" panose="02020603050405020304" pitchFamily="18" charset="0"/>
              </a:rPr>
              <a:t>Evaluate the performance of the trained model using appropriate metrics for anomaly detection, such as precision, recall, F1-score. These metrics help assess the model's ability to correctly identify anomalies while minimizing false positives.</a:t>
            </a:r>
          </a:p>
          <a:p>
            <a:pPr marL="298450" indent="-285750">
              <a:lnSpc>
                <a:spcPct val="100000"/>
              </a:lnSpc>
              <a:spcBef>
                <a:spcPts val="100"/>
              </a:spcBef>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Deployment: </a:t>
            </a:r>
            <a:r>
              <a:rPr lang="en-US" sz="1800" dirty="0">
                <a:latin typeface="Times New Roman" panose="02020603050405020304" pitchFamily="18" charset="0"/>
                <a:cs typeface="Times New Roman" panose="02020603050405020304" pitchFamily="18" charset="0"/>
              </a:rPr>
              <a:t>Deploy the trained model for real-time or batch anomaly detection in production environments. Ensure that the deployment process is robust and scalable, and monitor the model's performance over time to maintain its effectiveness as data patterns evolve.</a:t>
            </a:r>
            <a:endParaRPr sz="1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50017" y="0"/>
            <a:ext cx="3304540" cy="629018"/>
          </a:xfrm>
          <a:prstGeom prst="rect">
            <a:avLst/>
          </a:prstGeom>
        </p:spPr>
        <p:txBody>
          <a:bodyPr vert="horz" wrap="square" lIns="0" tIns="13335" rIns="0" bIns="0" rtlCol="0">
            <a:spAutoFit/>
          </a:bodyPr>
          <a:lstStyle/>
          <a:p>
            <a:pPr marL="12700">
              <a:lnSpc>
                <a:spcPct val="100000"/>
              </a:lnSpc>
              <a:spcBef>
                <a:spcPts val="105"/>
              </a:spcBef>
            </a:pPr>
            <a:r>
              <a:rPr sz="4000" spc="-10" dirty="0">
                <a:latin typeface="Times New Roman" panose="02020603050405020304" pitchFamily="18" charset="0"/>
                <a:cs typeface="Times New Roman" panose="02020603050405020304" pitchFamily="18" charset="0"/>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629018"/>
          </a:xfrm>
          <a:prstGeom prst="rect">
            <a:avLst/>
          </a:prstGeom>
        </p:spPr>
        <p:txBody>
          <a:bodyPr vert="horz" wrap="square" lIns="0" tIns="13335" rIns="0" bIns="0" rtlCol="0">
            <a:spAutoFit/>
          </a:bodyPr>
          <a:lstStyle/>
          <a:p>
            <a:pPr marL="209550">
              <a:lnSpc>
                <a:spcPct val="100000"/>
              </a:lnSpc>
              <a:spcBef>
                <a:spcPts val="105"/>
              </a:spcBef>
            </a:pPr>
            <a:r>
              <a:rPr sz="4000" spc="-60" dirty="0">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a:extLst>
              <a:ext uri="{FF2B5EF4-FFF2-40B4-BE49-F238E27FC236}">
                <a16:creationId xmlns:a16="http://schemas.microsoft.com/office/drawing/2014/main" id="{2EF0970A-5012-B13C-EB8E-97A5C910DDA9}"/>
              </a:ext>
            </a:extLst>
          </p:cNvPr>
          <p:cNvSpPr txBox="1"/>
          <p:nvPr/>
        </p:nvSpPr>
        <p:spPr>
          <a:xfrm>
            <a:off x="838200" y="1295400"/>
            <a:ext cx="8077200" cy="3139321"/>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anomaly detection model, leveraging an autoencoder architecture, successfully identifies deviations from normal patterns in time series data.</a:t>
            </a:r>
          </a:p>
          <a:p>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Through training and evaluation, it demonstrates a strong capability to pinpoint anomalies with precision and recall, ensuring reliable detection.</a:t>
            </a:r>
          </a:p>
          <a:p>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Deployed in real-time, it provides actionable insights, enabling timely intervention and proactive risk mitigation strategies, ultimately enhancing operational efficiency and reliability in time-sensitive environments.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781355" y="7847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88995" y="219869"/>
            <a:ext cx="9764395" cy="1122362"/>
          </a:xfrm>
          <a:prstGeom prst="rect">
            <a:avLst/>
          </a:prstGeom>
        </p:spPr>
        <p:txBody>
          <a:bodyPr vert="horz" wrap="square" lIns="0" tIns="460692" rIns="0" bIns="0" rtlCol="0">
            <a:spAutoFit/>
          </a:bodyPr>
          <a:lstStyle/>
          <a:p>
            <a:pPr marL="193675">
              <a:lnSpc>
                <a:spcPct val="100000"/>
              </a:lnSpc>
              <a:spcBef>
                <a:spcPts val="130"/>
              </a:spcBef>
            </a:pPr>
            <a:r>
              <a:rPr sz="4000" dirty="0">
                <a:latin typeface="Times New Roman" panose="02020603050405020304" pitchFamily="18" charset="0"/>
                <a:cs typeface="Times New Roman" panose="02020603050405020304" pitchFamily="18" charset="0"/>
              </a:rPr>
              <a:t>PROJECT</a:t>
            </a:r>
            <a:r>
              <a:rPr sz="4000" spc="-9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TITLE</a:t>
            </a:r>
            <a:endParaRPr sz="4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92F21C8F-C8A9-2E52-2608-546E0BD43C4E}"/>
              </a:ext>
            </a:extLst>
          </p:cNvPr>
          <p:cNvSpPr txBox="1"/>
          <p:nvPr/>
        </p:nvSpPr>
        <p:spPr>
          <a:xfrm>
            <a:off x="663398" y="1825783"/>
            <a:ext cx="8218093"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fontAlgn="base"/>
            <a:r>
              <a:rPr lang="en-US" sz="2400" b="1" i="0" dirty="0">
                <a:solidFill>
                  <a:srgbClr val="273239"/>
                </a:solidFill>
                <a:effectLst/>
                <a:latin typeface="Times New Roman" panose="02020603050405020304" pitchFamily="18" charset="0"/>
                <a:cs typeface="Times New Roman" panose="02020603050405020304" pitchFamily="18" charset="0"/>
              </a:rPr>
              <a:t>Anomaly Detection in Time Series Data Using Autoencoder</a:t>
            </a:r>
          </a:p>
        </p:txBody>
      </p:sp>
      <p:sp>
        <p:nvSpPr>
          <p:cNvPr id="24" name="TextBox 23">
            <a:extLst>
              <a:ext uri="{FF2B5EF4-FFF2-40B4-BE49-F238E27FC236}">
                <a16:creationId xmlns:a16="http://schemas.microsoft.com/office/drawing/2014/main" id="{B5412639-C3C8-4AAD-4DED-6CED10782340}"/>
              </a:ext>
            </a:extLst>
          </p:cNvPr>
          <p:cNvSpPr txBox="1"/>
          <p:nvPr/>
        </p:nvSpPr>
        <p:spPr>
          <a:xfrm>
            <a:off x="673482" y="2667000"/>
            <a:ext cx="8218093" cy="3416320"/>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Anomaly detection is the process of identifying data points that deviate from the expected patterns in a dataset</a:t>
            </a:r>
          </a:p>
          <a:p>
            <a:pPr marL="342900" indent="-342900">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The autoencoder is a </a:t>
            </a:r>
            <a:r>
              <a:rPr lang="en-US" sz="2400" b="1" i="0" dirty="0">
                <a:solidFill>
                  <a:srgbClr val="273239"/>
                </a:solidFill>
                <a:effectLst/>
                <a:latin typeface="Times New Roman" panose="02020603050405020304" pitchFamily="18" charset="0"/>
                <a:cs typeface="Times New Roman" panose="02020603050405020304" pitchFamily="18" charset="0"/>
              </a:rPr>
              <a:t>neural network </a:t>
            </a:r>
            <a:r>
              <a:rPr lang="en-US" sz="2400" b="0" i="0" dirty="0">
                <a:solidFill>
                  <a:srgbClr val="273239"/>
                </a:solidFill>
                <a:effectLst/>
                <a:latin typeface="Times New Roman" panose="02020603050405020304" pitchFamily="18" charset="0"/>
                <a:cs typeface="Times New Roman" panose="02020603050405020304" pitchFamily="18" charset="0"/>
              </a:rPr>
              <a:t>that learns to reconstruct its input data By first compressing input data into a lower-dimensional representation and then extending it back to its original dimensions. </a:t>
            </a:r>
          </a:p>
          <a:p>
            <a:pPr marL="342900" indent="-342900">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An autoencoder may be trained on typical time series data to learn a compressed version of the data for anomaly identification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689548"/>
          </a:xfrm>
          <a:prstGeom prst="rect">
            <a:avLst/>
          </a:prstGeom>
        </p:spPr>
        <p:txBody>
          <a:bodyPr vert="horz" wrap="square" lIns="0" tIns="73279" rIns="0" bIns="0" rtlCol="0">
            <a:spAutoFit/>
          </a:bodyPr>
          <a:lstStyle/>
          <a:p>
            <a:pPr marL="193675">
              <a:lnSpc>
                <a:spcPct val="100000"/>
              </a:lnSpc>
              <a:spcBef>
                <a:spcPts val="105"/>
              </a:spcBef>
            </a:pPr>
            <a:r>
              <a:rPr sz="4000"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8FCDB3C4-387B-2277-38AD-88E2E5BA804E}"/>
              </a:ext>
            </a:extLst>
          </p:cNvPr>
          <p:cNvSpPr txBox="1"/>
          <p:nvPr/>
        </p:nvSpPr>
        <p:spPr>
          <a:xfrm>
            <a:off x="3164015" y="1447800"/>
            <a:ext cx="4193538" cy="4647426"/>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Problem Statement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Project Overview</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End Users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Solutions and its Value Proposition</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Wow in solution</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Modelling</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Results</a:t>
            </a:r>
          </a:p>
          <a:p>
            <a:endParaRPr lang="en-IN" dirty="0"/>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18002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1001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10" dirty="0">
                <a:latin typeface="Times New Roman" panose="02020603050405020304" pitchFamily="18" charset="0"/>
                <a:cs typeface="Times New Roman" panose="02020603050405020304" pitchFamily="18" charset="0"/>
              </a:rPr>
              <a:t>PROBLEM</a:t>
            </a:r>
            <a:r>
              <a:rPr sz="4000" dirty="0">
                <a:latin typeface="Times New Roman" panose="02020603050405020304" pitchFamily="18" charset="0"/>
                <a:cs typeface="Times New Roman" panose="02020603050405020304" pitchFamily="18" charset="0"/>
              </a:rPr>
              <a:t>	</a:t>
            </a:r>
            <a:r>
              <a:rPr sz="4000" spc="-75" dirty="0">
                <a:latin typeface="Times New Roman" panose="02020603050405020304" pitchFamily="18" charset="0"/>
                <a:cs typeface="Times New Roman" panose="02020603050405020304" pitchFamily="18" charset="0"/>
              </a:rPr>
              <a:t>STATEMENT</a:t>
            </a:r>
            <a:endParaRPr sz="4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F42E0BC1-CC5B-30FA-164D-FCDE00840662}"/>
              </a:ext>
            </a:extLst>
          </p:cNvPr>
          <p:cNvSpPr txBox="1"/>
          <p:nvPr/>
        </p:nvSpPr>
        <p:spPr>
          <a:xfrm>
            <a:off x="834072" y="1276350"/>
            <a:ext cx="8386128"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Detecting anomalies in time series data is critical for various applications such as fraud detection, network monitoring, and predictive maintenance. However, traditional methods often require manual tuning of parameters and struggle to capture complex patterns in the data. This project addresses the need for an automated and effective anomaly detection system using Autoencoder.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challenge is to develop a robust autoencoder model that can accurately capture the underlying patterns of normal behavior in the time series data and distinguish anomalies from normal instances. Additionally, the system should be scalable to handle large volumes of streaming data in real-time while maintaining high detection accuracy.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implementing an autoencoder-based anomaly detection system, we aim to provide a solution that offers improved accuracy, scalability, and efficiency compared to traditional methods, thereby enabling timely identification and mitigation of anomalies in time series data.</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40196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96990" y="381000"/>
            <a:ext cx="581342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spc="-10" dirty="0">
                <a:latin typeface="Times New Roman" panose="02020603050405020304" pitchFamily="18" charset="0"/>
                <a:cs typeface="Times New Roman" panose="02020603050405020304" pitchFamily="18" charset="0"/>
              </a:rPr>
              <a:t>PROJECT</a:t>
            </a:r>
            <a:r>
              <a:rPr sz="400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OVERVIEW</a:t>
            </a:r>
            <a:endParaRPr sz="4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C3821B44-ABD8-A297-E9C3-B25DB497FDF6}"/>
              </a:ext>
            </a:extLst>
          </p:cNvPr>
          <p:cNvSpPr txBox="1"/>
          <p:nvPr/>
        </p:nvSpPr>
        <p:spPr>
          <a:xfrm>
            <a:off x="378207" y="1013224"/>
            <a:ext cx="9613518" cy="5632311"/>
          </a:xfrm>
          <a:prstGeom prst="rect">
            <a:avLst/>
          </a:prstGeom>
          <a:noFill/>
        </p:spPr>
        <p:txBody>
          <a:bodyPr wrap="square">
            <a:spAutoFit/>
          </a:bodyPr>
          <a:lstStyle/>
          <a:p>
            <a:r>
              <a:rPr lang="en-US" b="1" dirty="0"/>
              <a:t>Objective:</a:t>
            </a:r>
          </a:p>
          <a:p>
            <a:r>
              <a:rPr lang="en-US" dirty="0"/>
              <a:t>The project aims to develop an anomaly detection system for time series data using autoencoder neural networks. The system will learn the normal patterns from the input time series data and identify deviations or anomalies that occur. Anomalies could represent potential system failures, abnormal behavior, or outliers that require attention.</a:t>
            </a:r>
          </a:p>
          <a:p>
            <a:endParaRPr lang="en-US" dirty="0"/>
          </a:p>
          <a:p>
            <a:r>
              <a:rPr lang="en-US" b="1" dirty="0"/>
              <a:t>Approach:</a:t>
            </a:r>
            <a:endParaRPr lang="en-US" dirty="0"/>
          </a:p>
          <a:p>
            <a:pPr marL="285750" indent="-285750">
              <a:buFont typeface="Arial" panose="020B0604020202020204" pitchFamily="34" charset="0"/>
              <a:buChar char="•"/>
            </a:pPr>
            <a:r>
              <a:rPr lang="en-US" b="1" i="1" dirty="0"/>
              <a:t>Data Preprocessing: </a:t>
            </a:r>
            <a:r>
              <a:rPr lang="en-US" dirty="0"/>
              <a:t>Prepare the time series data by handling missing values, scaling if necessary, and dividing it into training and testing sets.</a:t>
            </a:r>
          </a:p>
          <a:p>
            <a:pPr marL="285750" indent="-285750">
              <a:buFont typeface="Arial" panose="020B0604020202020204" pitchFamily="34" charset="0"/>
              <a:buChar char="•"/>
            </a:pPr>
            <a:r>
              <a:rPr lang="en-US" b="1" i="1" dirty="0"/>
              <a:t>Autoencoder Model Design: </a:t>
            </a:r>
            <a:r>
              <a:rPr lang="en-US" dirty="0"/>
              <a:t>Design an autoencoder neural network architecture consisting of an encoder and a decoder. Train the autoencoder using only the normal instances of the time series data.</a:t>
            </a:r>
          </a:p>
          <a:p>
            <a:pPr marL="285750" indent="-285750">
              <a:buFont typeface="Arial" panose="020B0604020202020204" pitchFamily="34" charset="0"/>
              <a:buChar char="•"/>
            </a:pPr>
            <a:r>
              <a:rPr lang="en-US" b="1" i="1" dirty="0"/>
              <a:t>Reconstruction Error Calculation: </a:t>
            </a:r>
            <a:r>
              <a:rPr lang="en-US" dirty="0"/>
              <a:t>Use the trained autoencoder to reconstruct the input data and calculate the reconstruction error for each instance.</a:t>
            </a:r>
          </a:p>
          <a:p>
            <a:pPr marL="285750" indent="-285750">
              <a:buFont typeface="Arial" panose="020B0604020202020204" pitchFamily="34" charset="0"/>
              <a:buChar char="•"/>
            </a:pPr>
            <a:r>
              <a:rPr lang="en-US" b="1" i="1" dirty="0"/>
              <a:t>Anomaly Detection: </a:t>
            </a:r>
            <a:r>
              <a:rPr lang="en-US" dirty="0"/>
              <a:t>Define a threshold for the reconstruction error. Instances with reconstruction errors above this threshold are classified as anomalies.</a:t>
            </a:r>
          </a:p>
          <a:p>
            <a:pPr marL="285750" indent="-285750">
              <a:buFont typeface="Arial" panose="020B0604020202020204" pitchFamily="34" charset="0"/>
              <a:buChar char="•"/>
            </a:pPr>
            <a:r>
              <a:rPr lang="en-US" b="1" i="1" dirty="0"/>
              <a:t>Evaluation: </a:t>
            </a:r>
            <a:r>
              <a:rPr lang="en-US" dirty="0"/>
              <a:t>Evaluate the performance of the anomaly detection system using metrics such as precision, recall, F1-score, and receiver operating characteristic (ROC) curve.</a:t>
            </a:r>
          </a:p>
          <a:p>
            <a:pPr marL="285750" indent="-285750">
              <a:buFont typeface="Arial" panose="020B0604020202020204" pitchFamily="34" charset="0"/>
              <a:buChar char="•"/>
            </a:pPr>
            <a:r>
              <a:rPr lang="en-US" b="1" i="1" dirty="0"/>
              <a:t>Deployment: </a:t>
            </a:r>
            <a:r>
              <a:rPr lang="en-US" dirty="0"/>
              <a:t>Deploy the trained model for real-time anomaly detection in time series data streams.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2458"/>
            <a:ext cx="7162799" cy="1143517"/>
          </a:xfrm>
          <a:prstGeom prst="rect">
            <a:avLst/>
          </a:prstGeom>
        </p:spPr>
        <p:txBody>
          <a:bodyPr vert="horz" wrap="square" lIns="0" tIns="522858" rIns="0" bIns="0" rtlCol="0">
            <a:spAutoFit/>
          </a:bodyPr>
          <a:lstStyle/>
          <a:p>
            <a:pPr marL="153670">
              <a:lnSpc>
                <a:spcPct val="100000"/>
              </a:lnSpc>
              <a:spcBef>
                <a:spcPts val="130"/>
              </a:spcBef>
            </a:pPr>
            <a:r>
              <a:rPr sz="4000" dirty="0">
                <a:latin typeface="Times New Roman" panose="02020603050405020304" pitchFamily="18" charset="0"/>
                <a:cs typeface="Times New Roman" panose="02020603050405020304" pitchFamily="18" charset="0"/>
              </a:rPr>
              <a:t>WHO</a:t>
            </a:r>
            <a:r>
              <a:rPr sz="4000" spc="-2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ARE</a:t>
            </a:r>
            <a:r>
              <a:rPr sz="4000" spc="-7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THE</a:t>
            </a:r>
            <a:r>
              <a:rPr sz="4000" spc="-5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END</a:t>
            </a:r>
            <a:r>
              <a:rPr sz="4000" spc="-7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USERS?</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6" name="TextBox 15">
            <a:extLst>
              <a:ext uri="{FF2B5EF4-FFF2-40B4-BE49-F238E27FC236}">
                <a16:creationId xmlns:a16="http://schemas.microsoft.com/office/drawing/2014/main" id="{75631EDA-6A4F-6147-7E1E-247952602B22}"/>
              </a:ext>
            </a:extLst>
          </p:cNvPr>
          <p:cNvSpPr txBox="1"/>
          <p:nvPr/>
        </p:nvSpPr>
        <p:spPr>
          <a:xfrm>
            <a:off x="381000" y="1219200"/>
            <a:ext cx="10591800" cy="5632311"/>
          </a:xfrm>
          <a:prstGeom prst="rect">
            <a:avLst/>
          </a:prstGeom>
          <a:noFill/>
        </p:spPr>
        <p:txBody>
          <a:bodyPr wrap="square">
            <a:spAutoFit/>
          </a:bodyPr>
          <a:lstStyle/>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Financial Institutions: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Banks, investment firms, and insurance companies can use anomaly detection to identify fraudulent transactions, detect unusual market behaviors, or monitor trading activities for anomalies that may indicate market manipulation or insider trading.</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Manufacturing Companies: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Manufacturers can employ anomaly detection to monitor equipment sensors and detect abnormalities in machine behavior, which could indicate potential machine failures or maintenance needs. This can help prevent costly downtime and optimize production processes.</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Healthcare Providers: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Hospitals and healthcare organizations can utilize anomaly detection to monitor patient data, such as vital signs, laboratory results, or electronic health records, to identify anomalies that may signal health risks or medical emergencies.</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Telecommunication Companies: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Telecom companies can use anomaly detection to monitor network traffic and identify unusual patterns that may indicate security breaches, network congestion, or equipment failures. This helps ensure the reliability and security of communication networks.</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E-commerce Platforms:</a:t>
            </a:r>
          </a:p>
          <a:p>
            <a:r>
              <a:rPr lang="en-US" sz="1800" dirty="0">
                <a:latin typeface="Times New Roman" panose="02020603050405020304" pitchFamily="18" charset="0"/>
                <a:cs typeface="Times New Roman" panose="02020603050405020304" pitchFamily="18" charset="0"/>
              </a:rPr>
              <a:t>                 E-commerce companies can leverage anomaly detection to detect fraudulent activities, such as fake reviews, unusual purchasing patterns, or account takeovers, to protect both customers and the integrity of their platform.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2458"/>
            <a:ext cx="7162799" cy="1143517"/>
          </a:xfrm>
          <a:prstGeom prst="rect">
            <a:avLst/>
          </a:prstGeom>
        </p:spPr>
        <p:txBody>
          <a:bodyPr vert="horz" wrap="square" lIns="0" tIns="522858" rIns="0" bIns="0" rtlCol="0">
            <a:spAutoFit/>
          </a:bodyPr>
          <a:lstStyle/>
          <a:p>
            <a:pPr marL="153670">
              <a:lnSpc>
                <a:spcPct val="100000"/>
              </a:lnSpc>
              <a:spcBef>
                <a:spcPts val="130"/>
              </a:spcBef>
            </a:pPr>
            <a:r>
              <a:rPr sz="4000" dirty="0">
                <a:latin typeface="Times New Roman" panose="02020603050405020304" pitchFamily="18" charset="0"/>
                <a:cs typeface="Times New Roman" panose="02020603050405020304" pitchFamily="18" charset="0"/>
              </a:rPr>
              <a:t>WHO</a:t>
            </a:r>
            <a:r>
              <a:rPr sz="4000" spc="-2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ARE</a:t>
            </a:r>
            <a:r>
              <a:rPr sz="4000" spc="-7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THE</a:t>
            </a:r>
            <a:r>
              <a:rPr sz="4000" spc="-5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END</a:t>
            </a:r>
            <a:r>
              <a:rPr sz="4000" spc="-7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USERS?</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6" name="TextBox 15">
            <a:extLst>
              <a:ext uri="{FF2B5EF4-FFF2-40B4-BE49-F238E27FC236}">
                <a16:creationId xmlns:a16="http://schemas.microsoft.com/office/drawing/2014/main" id="{75631EDA-6A4F-6147-7E1E-247952602B22}"/>
              </a:ext>
            </a:extLst>
          </p:cNvPr>
          <p:cNvSpPr txBox="1"/>
          <p:nvPr/>
        </p:nvSpPr>
        <p:spPr>
          <a:xfrm>
            <a:off x="381000" y="1219200"/>
            <a:ext cx="9906000" cy="4524315"/>
          </a:xfrm>
          <a:prstGeom prst="rect">
            <a:avLst/>
          </a:prstGeom>
          <a:noFill/>
        </p:spPr>
        <p:txBody>
          <a:bodyPr wrap="square">
            <a:spAutoFit/>
          </a:bodyPr>
          <a:lstStyle/>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Energy Sector:</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Energy companies can employ anomaly detection to monitor energy consumption patterns, detect anomalies in power grids or renewable energy sources, and optimize energy distribution for efficiency and reliability.</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Transportation and Logistics: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Transportation companies can use anomaly detection to monitor vehicle performance, detect unusual patterns in shipping routes or delivery schedules, and identify potential safety hazards or logistical issues.</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Cybersecurity Firms: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Cybersecurity companies can utilize anomaly detection to monitor network traffic for suspicious activities, detect malware infections, or identify unusual patterns in user behavior that may indicate security breaches or insider threats.</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Smart Cities and IoT Applications: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Cities and organizations implementing IoT devices for smart infrastructure can benefit from anomaly detection to monitor various systems, such as traffic flow, environmental sensors, or public services, to identify anomalies and optimize city operations.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62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10800" y="1676401"/>
            <a:ext cx="1704974" cy="2362200"/>
          </a:xfrm>
          <a:prstGeom prst="rect">
            <a:avLst/>
          </a:prstGeom>
        </p:spPr>
      </p:pic>
      <p:sp>
        <p:nvSpPr>
          <p:cNvPr id="6" name="object 6"/>
          <p:cNvSpPr txBox="1">
            <a:spLocks noGrp="1"/>
          </p:cNvSpPr>
          <p:nvPr>
            <p:ph type="title"/>
          </p:nvPr>
        </p:nvSpPr>
        <p:spPr>
          <a:xfrm>
            <a:off x="0" y="227428"/>
            <a:ext cx="10591800" cy="1106072"/>
          </a:xfrm>
          <a:prstGeom prst="rect">
            <a:avLst/>
          </a:prstGeom>
        </p:spPr>
        <p:txBody>
          <a:bodyPr vert="horz" wrap="square" lIns="0" tIns="485775" rIns="0" bIns="0" rtlCol="0">
            <a:spAutoFit/>
          </a:bodyPr>
          <a:lstStyle/>
          <a:p>
            <a:pPr marL="12700">
              <a:lnSpc>
                <a:spcPct val="100000"/>
              </a:lnSpc>
              <a:spcBef>
                <a:spcPts val="105"/>
              </a:spcBef>
            </a:pPr>
            <a:r>
              <a:rPr sz="4000" spc="-10" dirty="0">
                <a:latin typeface="Times New Roman" panose="02020603050405020304" pitchFamily="18" charset="0"/>
                <a:cs typeface="Times New Roman" panose="02020603050405020304" pitchFamily="18" charset="0"/>
              </a:rPr>
              <a:t>SOLUTION</a:t>
            </a:r>
            <a:r>
              <a:rPr sz="4000" spc="-3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AND</a:t>
            </a:r>
            <a:r>
              <a:rPr sz="4000" spc="-2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ITS </a:t>
            </a:r>
            <a:r>
              <a:rPr sz="4000" spc="-20" dirty="0">
                <a:latin typeface="Times New Roman" panose="02020603050405020304" pitchFamily="18" charset="0"/>
                <a:cs typeface="Times New Roman" panose="02020603050405020304" pitchFamily="18" charset="0"/>
              </a:rPr>
              <a:t>VALUE</a:t>
            </a:r>
            <a:r>
              <a:rPr sz="4000" spc="-12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PROPOSITION</a:t>
            </a:r>
            <a:r>
              <a:rPr lang="en-IN" sz="4000" spc="-10" dirty="0">
                <a:latin typeface="Times New Roman" panose="02020603050405020304" pitchFamily="18" charset="0"/>
                <a:cs typeface="Times New Roman" panose="02020603050405020304" pitchFamily="18" charset="0"/>
              </a:rPr>
              <a:t> </a:t>
            </a:r>
            <a:endParaRPr sz="4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1" name="TextBox 10">
            <a:extLst>
              <a:ext uri="{FF2B5EF4-FFF2-40B4-BE49-F238E27FC236}">
                <a16:creationId xmlns:a16="http://schemas.microsoft.com/office/drawing/2014/main" id="{D3BF1A9E-8905-CF18-3F7D-3C1858A7C0A7}"/>
              </a:ext>
            </a:extLst>
          </p:cNvPr>
          <p:cNvSpPr txBox="1"/>
          <p:nvPr/>
        </p:nvSpPr>
        <p:spPr>
          <a:xfrm>
            <a:off x="186813" y="1143000"/>
            <a:ext cx="10287000" cy="5632311"/>
          </a:xfrm>
          <a:prstGeom prst="rect">
            <a:avLst/>
          </a:prstGeom>
          <a:noFill/>
        </p:spPr>
        <p:txBody>
          <a:bodyPr wrap="square">
            <a:spAutoFit/>
          </a:bodyPr>
          <a:lstStyle/>
          <a:p>
            <a:pPr marL="342900" indent="-342900">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Customizable Model Architecture:</a:t>
            </a:r>
          </a:p>
          <a:p>
            <a:r>
              <a:rPr lang="en-US" b="1" i="1" dirty="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Solution: </a:t>
            </a:r>
            <a:r>
              <a:rPr lang="en-US" sz="2000" dirty="0">
                <a:latin typeface="Times New Roman" panose="02020603050405020304" pitchFamily="18" charset="0"/>
                <a:cs typeface="Times New Roman" panose="02020603050405020304" pitchFamily="18" charset="0"/>
              </a:rPr>
              <a:t>Define the architecture of the autoencoder model with adjustable parameters such as the input dimension and encoding dimension</a:t>
            </a:r>
            <a:r>
              <a:rPr lang="en-US" sz="2000" b="1" i="1" dirty="0">
                <a:latin typeface="Times New Roman" panose="02020603050405020304" pitchFamily="18" charset="0"/>
                <a:cs typeface="Times New Roman" panose="02020603050405020304" pitchFamily="18" charset="0"/>
              </a:rPr>
              <a:t>.</a:t>
            </a:r>
          </a:p>
          <a:p>
            <a:r>
              <a:rPr lang="en-US" sz="1800" b="1" i="1" dirty="0">
                <a:latin typeface="Times New Roman" panose="02020603050405020304" pitchFamily="18" charset="0"/>
                <a:cs typeface="Times New Roman" panose="02020603050405020304" pitchFamily="18" charset="0"/>
              </a:rPr>
              <a:t>     Value Proposition: </a:t>
            </a:r>
            <a:r>
              <a:rPr lang="en-US" sz="2000" dirty="0">
                <a:latin typeface="Times New Roman" panose="02020603050405020304" pitchFamily="18" charset="0"/>
                <a:cs typeface="Times New Roman" panose="02020603050405020304" pitchFamily="18" charset="0"/>
              </a:rPr>
              <a:t>Offers flexibility to tailor the model architecture to specific requirements and characteristics of the input data. Users can experiment with different encoding dimensions and activation functions to optimize the model's performance for anomaly detection tasks.</a:t>
            </a:r>
          </a:p>
          <a:p>
            <a:pPr marL="342900" indent="-342900">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Anomaly Detection with Autoencoder:</a:t>
            </a:r>
            <a:endParaRPr lang="en-US" sz="2000" dirty="0">
              <a:latin typeface="Times New Roman" panose="02020603050405020304" pitchFamily="18" charset="0"/>
              <a:cs typeface="Times New Roman" panose="02020603050405020304" pitchFamily="18" charset="0"/>
            </a:endParaRPr>
          </a:p>
          <a:p>
            <a:r>
              <a:rPr lang="en-US" sz="2000" b="1" i="1" dirty="0">
                <a:latin typeface="Times New Roman" panose="02020603050405020304" pitchFamily="18" charset="0"/>
                <a:cs typeface="Times New Roman" panose="02020603050405020304" pitchFamily="18" charset="0"/>
              </a:rPr>
              <a:t>     Solution: </a:t>
            </a:r>
            <a:r>
              <a:rPr lang="en-US" sz="2000" dirty="0">
                <a:latin typeface="Times New Roman" panose="02020603050405020304" pitchFamily="18" charset="0"/>
                <a:cs typeface="Times New Roman" panose="02020603050405020304" pitchFamily="18" charset="0"/>
              </a:rPr>
              <a:t>Implement an autoencoder neural network model for anomaly detection in time series data.</a:t>
            </a:r>
          </a:p>
          <a:p>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Value Proposition: </a:t>
            </a:r>
            <a:r>
              <a:rPr lang="en-US" sz="2000" dirty="0">
                <a:latin typeface="Times New Roman" panose="02020603050405020304" pitchFamily="18" charset="0"/>
                <a:cs typeface="Times New Roman" panose="02020603050405020304" pitchFamily="18" charset="0"/>
              </a:rPr>
              <a:t>Provides an effective and data-driven approach to detect anomalies by learning the normal patterns inherent in the data. The autoencoder architecture allows for capturing complex relationships and detecting deviations from learned representations.</a:t>
            </a:r>
          </a:p>
          <a:p>
            <a:pPr marL="342900" indent="-342900">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Scalable Data Preprocessing: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Solution: </a:t>
            </a:r>
            <a:r>
              <a:rPr lang="en-US" sz="2000" dirty="0">
                <a:latin typeface="Times New Roman" panose="02020603050405020304" pitchFamily="18" charset="0"/>
                <a:cs typeface="Times New Roman" panose="02020603050405020304" pitchFamily="18" charset="0"/>
              </a:rPr>
              <a:t>Convert the input data from a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to a TensorFlow tensor, excluding the datetime column, to prepare it for training the autoencoder model.</a:t>
            </a:r>
          </a:p>
          <a:p>
            <a:r>
              <a:rPr lang="en-US" sz="2000" b="1" i="1" dirty="0">
                <a:latin typeface="Times New Roman" panose="02020603050405020304" pitchFamily="18" charset="0"/>
                <a:cs typeface="Times New Roman" panose="02020603050405020304" pitchFamily="18" charset="0"/>
              </a:rPr>
              <a:t>   Value Proposition: </a:t>
            </a:r>
            <a:r>
              <a:rPr lang="en-US" sz="2000" dirty="0">
                <a:latin typeface="Times New Roman" panose="02020603050405020304" pitchFamily="18" charset="0"/>
                <a:cs typeface="Times New Roman" panose="02020603050405020304" pitchFamily="18" charset="0"/>
              </a:rPr>
              <a:t>Enables efficient handling of large-scale time series datasets by converting them into a format compatible with TensorFlow. This preprocessing step streamlines the data preparation process and facilitates seamless integration with TensorFlow-based models.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latin typeface="Times New Roman" panose="02020603050405020304" pitchFamily="18" charset="0"/>
                <a:cs typeface="Times New Roman" panose="02020603050405020304" pitchFamily="18" charset="0"/>
              </a:rPr>
              <a:t>THE</a:t>
            </a:r>
            <a:r>
              <a:rPr sz="4000" spc="2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WOW</a:t>
            </a:r>
            <a:r>
              <a:rPr sz="4000" spc="9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IN</a:t>
            </a:r>
            <a:r>
              <a:rPr lang="en-IN" sz="4000" dirty="0">
                <a:latin typeface="Times New Roman" panose="02020603050405020304" pitchFamily="18" charset="0"/>
                <a:cs typeface="Times New Roman" panose="02020603050405020304" pitchFamily="18" charset="0"/>
              </a:rPr>
              <a:t> MY </a:t>
            </a:r>
            <a:r>
              <a:rPr sz="4000" spc="-10" dirty="0">
                <a:latin typeface="Times New Roman" panose="02020603050405020304" pitchFamily="18" charset="0"/>
                <a:cs typeface="Times New Roman" panose="02020603050405020304" pitchFamily="18" charset="0"/>
              </a:rPr>
              <a:t>SOLUTION</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68D3C5CD-BBA9-5834-5CB0-D7E1E40F0CD6}"/>
              </a:ext>
            </a:extLst>
          </p:cNvPr>
          <p:cNvSpPr txBox="1"/>
          <p:nvPr/>
        </p:nvSpPr>
        <p:spPr>
          <a:xfrm>
            <a:off x="2526030" y="2133600"/>
            <a:ext cx="6694170" cy="3477875"/>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sz="2000" dirty="0">
                <a:latin typeface="Times New Roman" panose="02020603050405020304" pitchFamily="18" charset="0"/>
                <a:cs typeface="Times New Roman" panose="02020603050405020304" pitchFamily="18" charset="0"/>
              </a:rPr>
              <a:t>Harnesses the power of cutting-edge deep learning technology to uncover hidden anomalies, offering a sophisticated solution for anomaly detection challenges.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Implements a seamless data preparation process, ensuring effortless scalability and compatibility with TensorFlow, laying the groundwork for efficient model training on massive datasets.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users with the freedom to fine-tune model parameters, enabling optimization for diverse time series data characteristics, and unlocking the full potential of anomaly detection customization.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1506</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WHO ARE THE END USERS?</vt:lpstr>
      <vt:lpstr>SOLUTION AND ITS VALUE PROPOSITION </vt:lpstr>
      <vt:lpstr>THE 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Lokesh M</cp:lastModifiedBy>
  <cp:revision>4</cp:revision>
  <dcterms:created xsi:type="dcterms:W3CDTF">2024-04-02T15:31:25Z</dcterms:created>
  <dcterms:modified xsi:type="dcterms:W3CDTF">2024-04-03T16:03:16Z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