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Chart Title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percentStacked"/>
        <c:varyColors val="0"/>
        <c:ser>
          <c:idx val="0"/>
          <c:order val="0"/>
          <c:spPr>
            <a:solidFill>
              <a:schemeClr val="accent6"/>
            </a:solidFill>
            <a:ln>
              <a:noFill/>
            </a:ln>
            <a:effectLst/>
            <a:sp3d/>
          </c:spPr>
          <c:invertIfNegative val="0"/>
          <c:val>
            <c:numRef>
              <c:f>'[DOC-20240911-WA0007..xlsx]Sheet1'!$K$14</c:f>
              <c:numCache>
                <c:formatCode>General</c:formatCode>
                <c:ptCount val="1"/>
              </c:numCache>
            </c:numRef>
          </c:val>
          <c:extLst>
            <c:ext xmlns:c16="http://schemas.microsoft.com/office/drawing/2014/chart" uri="{C3380CC4-5D6E-409C-BE32-E72D297353CC}">
              <c16:uniqueId val="{00000000-6117-664F-B6EB-278B7F5595FF}"/>
            </c:ext>
          </c:extLst>
        </c:ser>
        <c:ser>
          <c:idx val="1"/>
          <c:order val="1"/>
          <c:spPr>
            <a:solidFill>
              <a:schemeClr val="accent5"/>
            </a:solidFill>
            <a:ln>
              <a:noFill/>
            </a:ln>
            <a:effectLst/>
            <a:sp3d/>
          </c:spPr>
          <c:invertIfNegative val="0"/>
          <c:val>
            <c:numRef>
              <c:f>'[DOC-20240911-WA0007..xlsx]Sheet1'!$K$15</c:f>
              <c:numCache>
                <c:formatCode>General</c:formatCode>
                <c:ptCount val="1"/>
              </c:numCache>
            </c:numRef>
          </c:val>
          <c:extLst>
            <c:ext xmlns:c16="http://schemas.microsoft.com/office/drawing/2014/chart" uri="{C3380CC4-5D6E-409C-BE32-E72D297353CC}">
              <c16:uniqueId val="{00000001-6117-664F-B6EB-278B7F5595FF}"/>
            </c:ext>
          </c:extLst>
        </c:ser>
        <c:ser>
          <c:idx val="2"/>
          <c:order val="2"/>
          <c:spPr>
            <a:solidFill>
              <a:schemeClr val="accent4"/>
            </a:solidFill>
            <a:ln>
              <a:noFill/>
            </a:ln>
            <a:effectLst/>
            <a:sp3d/>
          </c:spPr>
          <c:invertIfNegative val="0"/>
          <c:val>
            <c:numRef>
              <c:f>'[DOC-20240911-WA0007..xlsx]Sheet1'!$K$16</c:f>
              <c:numCache>
                <c:formatCode>General</c:formatCode>
                <c:ptCount val="1"/>
              </c:numCache>
            </c:numRef>
          </c:val>
          <c:extLst>
            <c:ext xmlns:c16="http://schemas.microsoft.com/office/drawing/2014/chart" uri="{C3380CC4-5D6E-409C-BE32-E72D297353CC}">
              <c16:uniqueId val="{00000002-6117-664F-B6EB-278B7F5595FF}"/>
            </c:ext>
          </c:extLst>
        </c:ser>
        <c:dLbls>
          <c:showLegendKey val="0"/>
          <c:showVal val="0"/>
          <c:showCatName val="0"/>
          <c:showSerName val="0"/>
          <c:showPercent val="0"/>
          <c:showBubbleSize val="0"/>
        </c:dLbls>
        <c:gapWidth val="150"/>
        <c:shape val="box"/>
        <c:axId val="1467025408"/>
        <c:axId val="1467028992"/>
        <c:axId val="0"/>
      </c:bar3DChart>
      <c:catAx>
        <c:axId val="1467025408"/>
        <c:scaling>
          <c:orientation val="minMax"/>
        </c:scaling>
        <c:delete val="0"/>
        <c:axPos val="l"/>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8992"/>
        <c:crosses val="autoZero"/>
        <c:auto val="1"/>
        <c:lblAlgn val="ctr"/>
        <c:lblOffset val="100"/>
        <c:noMultiLvlLbl val="0"/>
      </c:catAx>
      <c:valAx>
        <c:axId val="1467028992"/>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25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ofPieChart>
        <c:ofPieType val="pie"/>
        <c:varyColors val="1"/>
        <c:ser>
          <c:idx val="0"/>
          <c:order val="0"/>
          <c:tx>
            <c:strRef>
              <c:f>'[DOC-20240911-WA0007..xlsx]Sheet1'!$B$1</c:f>
              <c:strCache>
                <c:ptCount val="1"/>
                <c:pt idx="0">
                  <c:v>FTE</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Pt>
            <c:idx val="4"/>
            <c:bubble3D val="0"/>
            <c:spPr>
              <a:solidFill>
                <a:schemeClr val="accent5"/>
              </a:solidFill>
              <a:ln>
                <a:noFill/>
              </a:ln>
              <a:effectLst/>
            </c:spPr>
          </c:dPt>
          <c:dPt>
            <c:idx val="5"/>
            <c:bubble3D val="0"/>
            <c:spPr>
              <a:solidFill>
                <a:schemeClr val="accent6"/>
              </a:solidFill>
              <a:ln>
                <a:noFill/>
              </a:ln>
              <a:effectLst/>
            </c:spPr>
          </c:dPt>
          <c:dPt>
            <c:idx val="6"/>
            <c:bubble3D val="0"/>
            <c:spPr>
              <a:solidFill>
                <a:schemeClr val="accent1">
                  <a:lumMod val="60000"/>
                </a:schemeClr>
              </a:solidFill>
              <a:ln>
                <a:noFill/>
              </a:ln>
              <a:effectLst/>
            </c:spPr>
          </c:dPt>
          <c:dPt>
            <c:idx val="7"/>
            <c:bubble3D val="0"/>
            <c:spPr>
              <a:solidFill>
                <a:schemeClr val="accent2">
                  <a:lumMod val="60000"/>
                </a:schemeClr>
              </a:solidFill>
              <a:ln>
                <a:noFill/>
              </a:ln>
              <a:effectLst/>
            </c:spPr>
          </c:dPt>
          <c:dPt>
            <c:idx val="8"/>
            <c:bubble3D val="0"/>
            <c:spPr>
              <a:solidFill>
                <a:schemeClr val="accent3">
                  <a:lumMod val="60000"/>
                </a:schemeClr>
              </a:solidFill>
              <a:ln>
                <a:noFill/>
              </a:ln>
              <a:effectLst/>
            </c:spPr>
          </c:dPt>
          <c:dPt>
            <c:idx val="9"/>
            <c:bubble3D val="0"/>
            <c:spPr>
              <a:solidFill>
                <a:schemeClr val="accent4">
                  <a:lumMod val="60000"/>
                </a:schemeClr>
              </a:solidFill>
              <a:ln>
                <a:noFill/>
              </a:ln>
              <a:effectLst/>
            </c:spPr>
          </c:dPt>
          <c:dPt>
            <c:idx val="10"/>
            <c:bubble3D val="0"/>
            <c:spPr>
              <a:solidFill>
                <a:schemeClr val="accent5">
                  <a:lumMod val="60000"/>
                </a:schemeClr>
              </a:solidFill>
              <a:ln>
                <a:noFill/>
              </a:ln>
              <a:effectLst/>
            </c:spPr>
          </c:dPt>
          <c:dPt>
            <c:idx val="11"/>
            <c:bubble3D val="0"/>
            <c:spPr>
              <a:solidFill>
                <a:schemeClr val="accent6">
                  <a:lumMod val="60000"/>
                </a:schemeClr>
              </a:solidFill>
              <a:ln>
                <a:noFill/>
              </a:ln>
              <a:effectLst/>
            </c:spPr>
          </c:dPt>
          <c:dPt>
            <c:idx val="12"/>
            <c:bubble3D val="0"/>
            <c:spPr>
              <a:solidFill>
                <a:schemeClr val="accent1">
                  <a:lumMod val="80000"/>
                  <a:lumOff val="20000"/>
                </a:schemeClr>
              </a:solidFill>
              <a:ln>
                <a:noFill/>
              </a:ln>
              <a:effectLst/>
            </c:spPr>
          </c:dPt>
          <c:dPt>
            <c:idx val="13"/>
            <c:bubble3D val="0"/>
            <c:spPr>
              <a:solidFill>
                <a:schemeClr val="accent2">
                  <a:lumMod val="80000"/>
                  <a:lumOff val="20000"/>
                </a:schemeClr>
              </a:solidFill>
              <a:ln>
                <a:noFill/>
              </a:ln>
              <a:effectLst/>
            </c:spPr>
          </c:dPt>
          <c:dPt>
            <c:idx val="14"/>
            <c:bubble3D val="0"/>
            <c:spPr>
              <a:solidFill>
                <a:schemeClr val="accent3">
                  <a:lumMod val="80000"/>
                  <a:lumOff val="20000"/>
                </a:schemeClr>
              </a:solidFill>
              <a:ln>
                <a:noFill/>
              </a:ln>
              <a:effectLst/>
            </c:spPr>
          </c:dPt>
          <c:dPt>
            <c:idx val="15"/>
            <c:bubble3D val="0"/>
            <c:spPr>
              <a:solidFill>
                <a:schemeClr val="accent4">
                  <a:lumMod val="80000"/>
                  <a:lumOff val="20000"/>
                </a:schemeClr>
              </a:solidFill>
              <a:ln>
                <a:noFill/>
              </a:ln>
              <a:effectLst/>
            </c:spPr>
          </c:dPt>
          <c:dPt>
            <c:idx val="16"/>
            <c:bubble3D val="0"/>
            <c:spPr>
              <a:solidFill>
                <a:schemeClr val="accent5">
                  <a:lumMod val="80000"/>
                  <a:lumOff val="20000"/>
                </a:schemeClr>
              </a:solidFill>
              <a:ln>
                <a:noFill/>
              </a:ln>
              <a:effectLst/>
            </c:spPr>
          </c:dPt>
          <c:dPt>
            <c:idx val="17"/>
            <c:bubble3D val="0"/>
            <c:spPr>
              <a:solidFill>
                <a:schemeClr val="accent6">
                  <a:lumMod val="80000"/>
                  <a:lumOff val="20000"/>
                </a:schemeClr>
              </a:solidFill>
              <a:ln>
                <a:noFill/>
              </a:ln>
              <a:effectLst/>
            </c:spPr>
          </c:dPt>
          <c:dPt>
            <c:idx val="18"/>
            <c:bubble3D val="0"/>
            <c:spPr>
              <a:solidFill>
                <a:schemeClr val="accent1">
                  <a:lumMod val="80000"/>
                </a:schemeClr>
              </a:solidFill>
              <a:ln>
                <a:noFill/>
              </a:ln>
              <a:effectLst/>
            </c:spPr>
          </c:dPt>
          <c:dPt>
            <c:idx val="19"/>
            <c:bubble3D val="0"/>
            <c:spPr>
              <a:solidFill>
                <a:schemeClr val="accent2">
                  <a:lumMod val="80000"/>
                </a:schemeClr>
              </a:solidFill>
              <a:ln>
                <a:noFill/>
              </a:ln>
              <a:effectLst/>
            </c:spPr>
          </c:dPt>
          <c:dPt>
            <c:idx val="20"/>
            <c:bubble3D val="0"/>
            <c:spPr>
              <a:solidFill>
                <a:schemeClr val="accent3">
                  <a:lumMod val="80000"/>
                </a:schemeClr>
              </a:solidFill>
              <a:ln>
                <a:no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baseline="0">
                    <a:solidFill>
                      <a:schemeClr val="tx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'[DOC-20240911-WA0007..xlsx]Sheet1'!$A$2:$A$21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'[DOC-20240911-WA0007..xlsx]Sheet1'!$B$2:$B$21</c:f>
              <c:numCache>
                <c:formatCode>General</c:formatCode>
                <c:ptCount val="20"/>
                <c:pt idx="0">
                  <c:v>1</c:v>
                </c:pt>
                <c:pt idx="1">
                  <c:v>0.8</c:v>
                </c:pt>
                <c:pt idx="2">
                  <c:v>1</c:v>
                </c:pt>
                <c:pt idx="3">
                  <c:v>1</c:v>
                </c:pt>
                <c:pt idx="4">
                  <c:v>0.7</c:v>
                </c:pt>
                <c:pt idx="5">
                  <c:v>1</c:v>
                </c:pt>
                <c:pt idx="6">
                  <c:v>1</c:v>
                </c:pt>
                <c:pt idx="7">
                  <c:v>0.9</c:v>
                </c:pt>
                <c:pt idx="8">
                  <c:v>1</c:v>
                </c:pt>
                <c:pt idx="9">
                  <c:v>0.8</c:v>
                </c:pt>
                <c:pt idx="10">
                  <c:v>0.3</c:v>
                </c:pt>
                <c:pt idx="11">
                  <c:v>1</c:v>
                </c:pt>
                <c:pt idx="12">
                  <c:v>1</c:v>
                </c:pt>
                <c:pt idx="13">
                  <c:v>1</c:v>
                </c:pt>
                <c:pt idx="14">
                  <c:v>1</c:v>
                </c:pt>
                <c:pt idx="15">
                  <c:v>1</c:v>
                </c:pt>
                <c:pt idx="16">
                  <c:v>1</c:v>
                </c:pt>
                <c:pt idx="17">
                  <c:v>0.5</c:v>
                </c:pt>
                <c:pt idx="18">
                  <c:v>0.4</c:v>
                </c:pt>
                <c:pt idx="19">
                  <c:v>0.4</c:v>
                </c:pt>
              </c:numCache>
            </c:numRef>
          </c:val>
          <c:extLst>
            <c:ext xmlns:c16="http://schemas.microsoft.com/office/drawing/2014/chart" uri="{C3380CC4-5D6E-409C-BE32-E72D297353CC}">
              <c16:uniqueId val="{00000000-98E2-514E-8F9D-99DAED56D527}"/>
            </c:ext>
          </c:extLst>
        </c:ser>
        <c:dLbls>
          <c:showLegendKey val="0"/>
          <c:showVal val="0"/>
          <c:showCatName val="0"/>
          <c:showSerName val="0"/>
          <c:showPercent val="0"/>
          <c:showBubbleSize val="0"/>
          <c:showLeaderLines val="1"/>
        </c:dLbls>
        <c:gapWidth val="100"/>
        <c:secondPieSize val="75"/>
        <c:serLines>
          <c:spPr>
            <a:ln w="9525" cap="flat">
              <a:solidFill>
                <a:srgbClr val="D9D9D9"/>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spPr>
            <a:ln w="28575" cap="rnd">
              <a:solidFill>
                <a:schemeClr val="accent1"/>
              </a:solidFill>
              <a:round/>
            </a:ln>
            <a:effectLst/>
          </c:spPr>
          <c:marker>
            <c:symbol val="none"/>
          </c:marker>
          <c:val>
            <c:numRef>
              <c:f>'[DOC-20240911-WA0007..xlsx]Sheet1'!$K$14</c:f>
              <c:numCache>
                <c:formatCode>General</c:formatCode>
                <c:ptCount val="1"/>
              </c:numCache>
            </c:numRef>
          </c:val>
          <c:smooth val="0"/>
          <c:extLst>
            <c:ext xmlns:c16="http://schemas.microsoft.com/office/drawing/2014/chart" uri="{C3380CC4-5D6E-409C-BE32-E72D297353CC}">
              <c16:uniqueId val="{00000000-0E73-0248-ADDB-ACA629D3648F}"/>
            </c:ext>
          </c:extLst>
        </c:ser>
        <c:dLbls>
          <c:showLegendKey val="0"/>
          <c:showVal val="0"/>
          <c:showCatName val="0"/>
          <c:showSerName val="0"/>
          <c:showPercent val="0"/>
          <c:showBubbleSize val="0"/>
        </c:dLbls>
        <c:smooth val="0"/>
        <c:axId val="1617505664"/>
        <c:axId val="1133075584"/>
      </c:lineChart>
      <c:catAx>
        <c:axId val="16175056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3075584"/>
        <c:crosses val="autoZero"/>
        <c:auto val="1"/>
        <c:lblAlgn val="ctr"/>
        <c:lblOffset val="100"/>
        <c:noMultiLvlLbl val="0"/>
      </c:catAx>
      <c:valAx>
        <c:axId val="113307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75056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9/12/2024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9/12/2024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9/12/2024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chart" Target="../charts/chart3.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419730" y="3758816"/>
            <a:ext cx="8825659" cy="2476500"/>
          </a:xfrm>
        </p:spPr>
        <p:txBody>
          <a:bodyPr>
            <a:noAutofit/>
          </a:bodyPr>
          <a:lstStyle/>
          <a:p>
            <a:pPr algn="ctr"/>
            <a:r>
              <a:rPr lang="en-IN" sz="2400" b="1" dirty="0"/>
              <a:t>Student Name : </a:t>
            </a:r>
            <a:r>
              <a:rPr lang="en-US" sz="2400" b="1" dirty="0" err="1"/>
              <a:t>K.Lokesh</a:t>
            </a:r>
            <a:endParaRPr lang="en-IN" sz="2400" b="1" dirty="0"/>
          </a:p>
          <a:p>
            <a:pPr algn="ctr"/>
            <a:r>
              <a:rPr lang="en-IN" sz="2400" b="1" dirty="0"/>
              <a:t>User ID : </a:t>
            </a:r>
            <a:r>
              <a:rPr lang="en-US" sz="2400" b="1" dirty="0"/>
              <a:t>asunm110312201049</a:t>
            </a:r>
            <a:endParaRPr lang="en-IN" sz="2400" b="1" dirty="0"/>
          </a:p>
          <a:p>
            <a:pPr algn="ctr"/>
            <a:r>
              <a:rPr lang="en-IN" sz="2400" b="1" dirty="0"/>
              <a:t>Department :</a:t>
            </a:r>
            <a:r>
              <a:rPr lang="en-US" sz="2400" b="1" dirty="0"/>
              <a:t> </a:t>
            </a:r>
            <a:r>
              <a:rPr lang="en-US" sz="2400" b="1" dirty="0" err="1"/>
              <a:t>B.Com</a:t>
            </a:r>
            <a:r>
              <a:rPr lang="en-US" sz="2400" b="1" dirty="0"/>
              <a:t> A&amp;F</a:t>
            </a:r>
          </a:p>
          <a:p>
            <a:pPr algn="ctr"/>
            <a:r>
              <a:rPr lang="en-IN" sz="2400" b="1" dirty="0"/>
              <a:t> College : </a:t>
            </a:r>
            <a:r>
              <a:rPr lang="en-US" sz="2400" b="1" dirty="0"/>
              <a:t>DRBCCC Hindu College </a:t>
            </a:r>
            <a:endParaRPr lang="en-IN" sz="2400" b="1" dirty="0"/>
          </a:p>
          <a:p>
            <a:pPr algn="ctr"/>
            <a:endParaRPr lang="en-US"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13" name="Chart 12">
            <a:extLst>
              <a:ext uri="{FF2B5EF4-FFF2-40B4-BE49-F238E27FC236}">
                <a16:creationId xmlns:a16="http://schemas.microsoft.com/office/drawing/2014/main" id="{ADAA4CB6-51C7-7A93-4EC0-33BB52933614}"/>
              </a:ext>
            </a:extLst>
          </p:cNvPr>
          <p:cNvGraphicFramePr>
            <a:graphicFrameLocks/>
          </p:cNvGraphicFramePr>
          <p:nvPr>
            <p:extLst>
              <p:ext uri="{D42A27DB-BD31-4B8C-83A1-F6EECF244321}">
                <p14:modId xmlns:p14="http://schemas.microsoft.com/office/powerpoint/2010/main" val="2302739852"/>
              </p:ext>
            </p:extLst>
          </p:nvPr>
        </p:nvGraphicFramePr>
        <p:xfrm>
          <a:off x="3139135" y="2751434"/>
          <a:ext cx="4790870" cy="368105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p:graphicFrame>
        <p:nvGraphicFramePr>
          <p:cNvPr id="17" name="Content Placeholder 16">
            <a:extLst>
              <a:ext uri="{FF2B5EF4-FFF2-40B4-BE49-F238E27FC236}">
                <a16:creationId xmlns:a16="http://schemas.microsoft.com/office/drawing/2014/main" id="{4B127682-39A2-307C-A753-17FF45F73EEC}"/>
              </a:ext>
            </a:extLst>
          </p:cNvPr>
          <p:cNvGraphicFramePr>
            <a:graphicFrameLocks noGrp="1"/>
          </p:cNvGraphicFramePr>
          <p:nvPr>
            <p:ph idx="1"/>
            <p:extLst>
              <p:ext uri="{D42A27DB-BD31-4B8C-83A1-F6EECF244321}">
                <p14:modId xmlns:p14="http://schemas.microsoft.com/office/powerpoint/2010/main" val="1538025607"/>
              </p:ext>
            </p:extLst>
          </p:nvPr>
        </p:nvGraphicFramePr>
        <p:xfrm>
          <a:off x="0" y="1403928"/>
          <a:ext cx="11657398" cy="55764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p:graphicFrame>
        <p:nvGraphicFramePr>
          <p:cNvPr id="13" name="Content Placeholder 12">
            <a:extLst>
              <a:ext uri="{FF2B5EF4-FFF2-40B4-BE49-F238E27FC236}">
                <a16:creationId xmlns:a16="http://schemas.microsoft.com/office/drawing/2014/main" id="{95DD5979-981F-C6C2-64D5-CF395C6259F6}"/>
              </a:ext>
            </a:extLst>
          </p:cNvPr>
          <p:cNvGraphicFramePr>
            <a:graphicFrameLocks noGrp="1"/>
          </p:cNvGraphicFramePr>
          <p:nvPr>
            <p:ph idx="1"/>
            <p:extLst>
              <p:ext uri="{D42A27DB-BD31-4B8C-83A1-F6EECF244321}">
                <p14:modId xmlns:p14="http://schemas.microsoft.com/office/powerpoint/2010/main" val="2417220247"/>
              </p:ext>
            </p:extLst>
          </p:nvPr>
        </p:nvGraphicFramePr>
        <p:xfrm>
          <a:off x="10071870" y="2689706"/>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SATHISH KGT</cp:lastModifiedBy>
  <cp:revision>38</cp:revision>
  <dcterms:created xsi:type="dcterms:W3CDTF">2024-08-30T07:37:20Z</dcterms:created>
  <dcterms:modified xsi:type="dcterms:W3CDTF">2024-09-12T06:56:53Z</dcterms:modified>
</cp:coreProperties>
</file>