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400" r:id="rId4"/>
    <p:sldId id="434" r:id="rId5"/>
    <p:sldId id="432" r:id="rId6"/>
    <p:sldId id="392" r:id="rId7"/>
    <p:sldId id="430" r:id="rId8"/>
    <p:sldId id="435" r:id="rId9"/>
    <p:sldId id="431" r:id="rId10"/>
    <p:sldId id="428" r:id="rId11"/>
    <p:sldId id="28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1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3</a:t>
            </a:fld>
            <a:endParaRPr lang="en-IN"/>
          </a:p>
        </p:txBody>
      </p:sp>
    </p:spTree>
    <p:extLst>
      <p:ext uri="{BB962C8B-B14F-4D97-AF65-F5344CB8AC3E}">
        <p14:creationId xmlns:p14="http://schemas.microsoft.com/office/powerpoint/2010/main" val="1729264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onorlock.com/blog/what-is-proctored-testing/" TargetMode="External"/><Relationship Id="rId2" Type="http://schemas.openxmlformats.org/officeDocument/2006/relationships/hyperlink" Target="https://pyimagesearch.com/2019/03/11/liveness-detection-with-opencv/" TargetMode="External"/><Relationship Id="rId1" Type="http://schemas.openxmlformats.org/officeDocument/2006/relationships/slideLayout" Target="../slideLayouts/slideLayout3.xml"/><Relationship Id="rId4" Type="http://schemas.openxmlformats.org/officeDocument/2006/relationships/hyperlink" Target="https://towardsdatascience.com/anti-spoofing-techniques-for-face-recognition-solutions-4257c5b1dfc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t>Fake Face Detector</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4357686" y="3429000"/>
            <a:ext cx="4786314" cy="1015663"/>
          </a:xfrm>
          <a:prstGeom prst="rect">
            <a:avLst/>
          </a:prstGeom>
          <a:noFill/>
        </p:spPr>
        <p:txBody>
          <a:bodyPr wrap="square" rtlCol="0">
            <a:spAutoFit/>
          </a:bodyPr>
          <a:lstStyle/>
          <a:p>
            <a:r>
              <a:rPr lang="en-US" sz="2000" b="1" dirty="0">
                <a:solidFill>
                  <a:schemeClr val="tx2"/>
                </a:solidFill>
              </a:rPr>
              <a:t>K. LOKESH REDDY         19H51A0514</a:t>
            </a:r>
          </a:p>
          <a:p>
            <a:r>
              <a:rPr lang="en-US" sz="2000" b="1" dirty="0">
                <a:solidFill>
                  <a:schemeClr val="tx2"/>
                </a:solidFill>
              </a:rPr>
              <a:t>B. VISHNU VARSHITHA  19H51A0565 </a:t>
            </a:r>
          </a:p>
          <a:p>
            <a:r>
              <a:rPr lang="en-US" sz="2000" b="1" dirty="0">
                <a:solidFill>
                  <a:schemeClr val="tx2"/>
                </a:solidFill>
              </a:rPr>
              <a:t>I. SUMANTH                     19H51A05K4</a:t>
            </a:r>
          </a:p>
        </p:txBody>
      </p:sp>
      <p:sp>
        <p:nvSpPr>
          <p:cNvPr id="4" name="TextBox 3"/>
          <p:cNvSpPr txBox="1"/>
          <p:nvPr/>
        </p:nvSpPr>
        <p:spPr>
          <a:xfrm>
            <a:off x="228600" y="4876800"/>
            <a:ext cx="5181600" cy="92333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400" b="1" dirty="0">
                <a:solidFill>
                  <a:srgbClr val="C00000"/>
                </a:solidFill>
              </a:rPr>
              <a:t>Under esteemed guidance of</a:t>
            </a:r>
            <a:endParaRPr lang="en-US" sz="2000" b="1" dirty="0">
              <a:solidFill>
                <a:srgbClr val="C00000"/>
              </a:solidFill>
            </a:endParaRPr>
          </a:p>
          <a:p>
            <a:r>
              <a:rPr lang="en-US" b="1" dirty="0"/>
              <a:t>     T.UPENDER</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a:t>
                      </a:r>
                      <a:r>
                        <a:rPr lang="en-US" sz="2000" baseline="0" dirty="0">
                          <a:solidFill>
                            <a:srgbClr val="002060"/>
                          </a:solidFill>
                        </a:rPr>
                        <a:t> </a:t>
                      </a:r>
                      <a:r>
                        <a:rPr lang="en-US" sz="2000" dirty="0">
                          <a:solidFill>
                            <a:srgbClr val="002060"/>
                          </a:solidFill>
                        </a:rPr>
                        <a:t>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4" name="TextBox 3">
            <a:extLst>
              <a:ext uri="{FF2B5EF4-FFF2-40B4-BE49-F238E27FC236}">
                <a16:creationId xmlns:a16="http://schemas.microsoft.com/office/drawing/2014/main" id="{CC327405-CCAF-0FE6-714D-B2A6EF8C4EF7}"/>
              </a:ext>
            </a:extLst>
          </p:cNvPr>
          <p:cNvSpPr txBox="1"/>
          <p:nvPr/>
        </p:nvSpPr>
        <p:spPr>
          <a:xfrm>
            <a:off x="611560" y="1700808"/>
            <a:ext cx="7704856" cy="6463308"/>
          </a:xfrm>
          <a:prstGeom prst="rect">
            <a:avLst/>
          </a:prstGeom>
          <a:noFill/>
        </p:spPr>
        <p:txBody>
          <a:bodyPr wrap="square" rtlCol="0">
            <a:spAutoFit/>
          </a:bodyPr>
          <a:lstStyle/>
          <a:p>
            <a:r>
              <a:rPr lang="en-IN" dirty="0">
                <a:hlinkClick r:id="rId2"/>
              </a:rPr>
              <a:t>https://pyimagesearch.com/2019/03/11/liveness-detection-with-opencv/</a:t>
            </a:r>
            <a:endParaRPr lang="en-IN" dirty="0"/>
          </a:p>
          <a:p>
            <a:endParaRPr lang="en-IN" dirty="0"/>
          </a:p>
          <a:p>
            <a:endParaRPr lang="en-IN" dirty="0"/>
          </a:p>
          <a:p>
            <a:r>
              <a:rPr lang="en-IN" dirty="0">
                <a:hlinkClick r:id="rId3"/>
              </a:rPr>
              <a:t>https://honorlock.com/blog/what-is-proctored-testing/</a:t>
            </a:r>
            <a:endParaRPr lang="en-IN" dirty="0"/>
          </a:p>
          <a:p>
            <a:endParaRPr lang="en-IN" dirty="0"/>
          </a:p>
          <a:p>
            <a:endParaRPr lang="en-IN" dirty="0"/>
          </a:p>
          <a:p>
            <a:r>
              <a:rPr lang="en-IN" dirty="0">
                <a:hlinkClick r:id="rId4"/>
              </a:rPr>
              <a:t>https://towardsdatascience.com/anti-spoofing-techniques-for-face-recognition-solutions-4257c5b1dfc9</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Detailed study of Existing Solutions</a:t>
            </a:r>
          </a:p>
          <a:p>
            <a:pPr>
              <a:buFont typeface="Arial" panose="020B0604020202020204"/>
              <a:buChar char="•"/>
            </a:pPr>
            <a:r>
              <a:rPr lang="en-IN" sz="2000" b="1" dirty="0">
                <a:solidFill>
                  <a:srgbClr val="000000"/>
                </a:solidFill>
                <a:latin typeface="Bookman Old Style" pitchFamily="18" charset="0"/>
              </a:rPr>
              <a:t>  Comparison of existing solutions with proposed solution.</a:t>
            </a:r>
          </a:p>
          <a:p>
            <a:pPr>
              <a:buFont typeface="Arial" panose="020B0604020202020204" pitchFamily="34" charset="0"/>
              <a:buChar char="•"/>
            </a:pPr>
            <a:r>
              <a:rPr lang="en-IN" sz="2000" b="1" dirty="0">
                <a:solidFill>
                  <a:srgbClr val="000000"/>
                </a:solidFill>
                <a:latin typeface="Bookman Old Style" pitchFamily="18" charset="0"/>
              </a:rPr>
              <a:t>  Conclusion</a:t>
            </a:r>
          </a:p>
          <a:p>
            <a:pPr>
              <a:buFont typeface="Arial" panose="020B0604020202020204"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TextBox 6"/>
          <p:cNvSpPr txBox="1"/>
          <p:nvPr/>
        </p:nvSpPr>
        <p:spPr>
          <a:xfrm>
            <a:off x="928662" y="1714488"/>
            <a:ext cx="7500990" cy="2554545"/>
          </a:xfrm>
          <a:prstGeom prst="rect">
            <a:avLst/>
          </a:prstGeom>
          <a:noFill/>
        </p:spPr>
        <p:txBody>
          <a:bodyPr wrap="square" rtlCol="0">
            <a:spAutoFit/>
          </a:bodyPr>
          <a:lstStyle/>
          <a:p>
            <a:r>
              <a:rPr lang="en-US" sz="2000" dirty="0">
                <a:latin typeface="Times New Roman" pitchFamily="18" charset="0"/>
                <a:cs typeface="Times New Roman" pitchFamily="18" charset="0"/>
              </a:rPr>
              <a:t> Face presentation attacks have become an increasingly critical concern when face recognition is widely applied. Finding someone’s photo or video on social media sites is easy. These images and videos can be used for ill intent. </a:t>
            </a:r>
          </a:p>
          <a:p>
            <a:r>
              <a:rPr lang="en-US" sz="2000" dirty="0">
                <a:latin typeface="Times New Roman" pitchFamily="18" charset="0"/>
                <a:cs typeface="Times New Roman" pitchFamily="18" charset="0"/>
              </a:rPr>
              <a:t>Face recognition systems are vulnerable to attacks. A system designed to prevent face spoofing is important. The main objective of our project is to provide a software for identifying faces whether it is fake or real in a real-time environment, such as online classes, online exams.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US" sz="2800" b="1" dirty="0">
                <a:solidFill>
                  <a:srgbClr val="FF0000"/>
                </a:solidFill>
                <a:latin typeface="Bookman Old Style" pitchFamily="18" charset="0"/>
              </a:rPr>
              <a:t>Detailed study of Existing Solutions</a:t>
            </a:r>
            <a:endParaRPr lang="en-US" sz="1100" dirty="0">
              <a:solidFill>
                <a:srgbClr val="FF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dirty="0"/>
          </a:p>
        </p:txBody>
      </p:sp>
      <p:sp>
        <p:nvSpPr>
          <p:cNvPr id="6" name="TextBox 5"/>
          <p:cNvSpPr txBox="1"/>
          <p:nvPr/>
        </p:nvSpPr>
        <p:spPr>
          <a:xfrm>
            <a:off x="857224" y="1285860"/>
            <a:ext cx="7500990" cy="4780419"/>
          </a:xfrm>
          <a:prstGeom prst="rect">
            <a:avLst/>
          </a:prstGeom>
          <a:noFill/>
        </p:spPr>
        <p:txBody>
          <a:bodyPr wrap="square" rtlCol="0">
            <a:spAutoFit/>
          </a:bodyPr>
          <a:lstStyle/>
          <a:p>
            <a:r>
              <a:rPr lang="en-US" sz="2000" dirty="0"/>
              <a:t>There is a variety of ways to detect the live-ness of a person.</a:t>
            </a:r>
          </a:p>
          <a:p>
            <a:endParaRPr lang="en-US" sz="2000" dirty="0"/>
          </a:p>
          <a:p>
            <a:pPr lvl="0">
              <a:buFont typeface="Wingdings" pitchFamily="2" charset="2"/>
              <a:buChar char="Ø"/>
            </a:pPr>
            <a:r>
              <a:rPr lang="en-US" sz="2000" i="1" dirty="0">
                <a:latin typeface="Times New Roman" pitchFamily="18" charset="0"/>
                <a:cs typeface="Times New Roman" pitchFamily="18" charset="0"/>
              </a:rPr>
              <a:t> Mouth/Lip Movement</a:t>
            </a:r>
            <a:r>
              <a:rPr lang="en-US" sz="2000" dirty="0">
                <a:latin typeface="Times New Roman" pitchFamily="18" charset="0"/>
                <a:cs typeface="Times New Roman" pitchFamily="18" charset="0"/>
              </a:rPr>
              <a:t>: For liveness confirmation, users moving their mouths to breathe or speak 'proves' they are not a printed image.</a:t>
            </a:r>
          </a:p>
          <a:p>
            <a:pPr lvl="0">
              <a:buFont typeface="Wingdings" pitchFamily="2" charset="2"/>
              <a:buChar char="Ø"/>
            </a:pPr>
            <a:endParaRPr lang="en-US" sz="2000" dirty="0">
              <a:latin typeface="Times New Roman" pitchFamily="18" charset="0"/>
              <a:cs typeface="Times New Roman" pitchFamily="18" charset="0"/>
            </a:endParaRPr>
          </a:p>
          <a:p>
            <a:pPr lvl="0">
              <a:buFont typeface="Wingdings" pitchFamily="2" charset="2"/>
              <a:buChar char="Ø"/>
            </a:pPr>
            <a:r>
              <a:rPr lang="en-US" sz="2000" i="1" dirty="0">
                <a:latin typeface="Times New Roman" pitchFamily="18" charset="0"/>
                <a:cs typeface="Times New Roman" pitchFamily="18" charset="0"/>
              </a:rPr>
              <a:t> Eye Movement</a:t>
            </a:r>
            <a:r>
              <a:rPr lang="en-US" sz="2000" dirty="0">
                <a:latin typeface="Times New Roman" pitchFamily="18" charset="0"/>
                <a:cs typeface="Times New Roman" pitchFamily="18" charset="0"/>
              </a:rPr>
              <a:t>: In the same way, human eyes are not stationary, and even subtle movements of eyes indicate subjects are live people and not images.</a:t>
            </a:r>
          </a:p>
          <a:p>
            <a:pPr lvl="0">
              <a:buFont typeface="Wingdings" pitchFamily="2" charset="2"/>
              <a:buChar char="Ø"/>
            </a:pPr>
            <a:endParaRPr lang="en-US" sz="2000" dirty="0">
              <a:latin typeface="Times New Roman" pitchFamily="18" charset="0"/>
              <a:cs typeface="Times New Roman" pitchFamily="18" charset="0"/>
            </a:endParaRPr>
          </a:p>
          <a:p>
            <a:pPr lvl="0">
              <a:buFont typeface="Wingdings" pitchFamily="2" charset="2"/>
              <a:buChar char="Ø"/>
            </a:pPr>
            <a:r>
              <a:rPr lang="en-US" sz="2000" i="1" dirty="0">
                <a:latin typeface="Times New Roman" pitchFamily="18" charset="0"/>
                <a:cs typeface="Times New Roman" pitchFamily="18" charset="0"/>
              </a:rPr>
              <a:t> Blink Detection</a:t>
            </a:r>
            <a:r>
              <a:rPr lang="en-US" sz="2000" dirty="0">
                <a:latin typeface="Times New Roman" pitchFamily="18" charset="0"/>
                <a:cs typeface="Times New Roman" pitchFamily="18" charset="0"/>
              </a:rPr>
              <a:t>: Photo images do not blink, so visual confirmation that faces/eyes are blinking is a common liveness test.</a:t>
            </a:r>
          </a:p>
          <a:p>
            <a:pPr lvl="0">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IN" sz="2000" i="1" dirty="0">
                <a:latin typeface="Times New Roman" pitchFamily="18" charset="0"/>
                <a:cs typeface="Times New Roman" pitchFamily="18" charset="0"/>
              </a:rPr>
              <a:t> Variable focusing analysis</a:t>
            </a:r>
            <a:r>
              <a:rPr lang="en-IN" sz="2000" b="1" i="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such as examining the variation of pixel values between two consecutive frames/photos.</a:t>
            </a:r>
            <a:br>
              <a:rPr lang="en-IN" sz="2000" dirty="0"/>
            </a:b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4" name="TextBox 3"/>
          <p:cNvSpPr txBox="1"/>
          <p:nvPr/>
        </p:nvSpPr>
        <p:spPr>
          <a:xfrm>
            <a:off x="500034" y="1643050"/>
            <a:ext cx="8072494" cy="3416320"/>
          </a:xfrm>
          <a:prstGeom prst="rect">
            <a:avLst/>
          </a:prstGeom>
          <a:noFill/>
        </p:spPr>
        <p:txBody>
          <a:bodyPr wrap="square" rtlCol="0">
            <a:spAutoFit/>
          </a:bodyPr>
          <a:lstStyle/>
          <a:p>
            <a:pPr>
              <a:buFont typeface="Wingdings" pitchFamily="2" charset="2"/>
              <a:buChar char="Ø"/>
            </a:pPr>
            <a:r>
              <a:rPr lang="en-IN" sz="2000" b="1" dirty="0"/>
              <a:t>3D face shape,</a:t>
            </a:r>
            <a:r>
              <a:rPr lang="en-US" sz="2000" dirty="0"/>
              <a:t> </a:t>
            </a:r>
            <a:r>
              <a:rPr lang="en-IN" sz="2000" dirty="0"/>
              <a:t>similar to what is used on Apple’s iPhone face recognition system, enabling the face recognition system to distinguish between real faces and printouts/photos/images of another person.</a:t>
            </a:r>
          </a:p>
          <a:p>
            <a:pPr>
              <a:buFont typeface="Wingdings" pitchFamily="2" charset="2"/>
              <a:buChar char="Ø"/>
            </a:pPr>
            <a:endParaRPr lang="en-IN" sz="2000" dirty="0">
              <a:latin typeface="Times New Roman" pitchFamily="18" charset="0"/>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Behavioural Confirmation</a:t>
            </a:r>
            <a:r>
              <a:rPr lang="en-IN" sz="2000" b="1" dirty="0"/>
              <a:t>:</a:t>
            </a:r>
            <a:r>
              <a:rPr lang="en-US" sz="2000" dirty="0"/>
              <a:t> In this model, the user will be displayed with a screen and it asks to raise a hand(left or right), and based on these gestures it’ll display whether the user is fake or real.</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IN" sz="2000" dirty="0">
              <a:latin typeface="Times New Roman" pitchFamily="18" charset="0"/>
              <a:cs typeface="Times New Roman" pitchFamily="18" charset="0"/>
            </a:endParaRP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7481910" cy="523220"/>
          </a:xfrm>
          <a:prstGeom prst="rect">
            <a:avLst/>
          </a:prstGeom>
          <a:noFill/>
        </p:spPr>
        <p:txBody>
          <a:bodyPr wrap="square" rtlCol="0">
            <a:spAutoFit/>
          </a:bodyPr>
          <a:lstStyle/>
          <a:p>
            <a:r>
              <a:rPr lang="en-US" sz="2800" b="1" dirty="0">
                <a:solidFill>
                  <a:srgbClr val="FF0000"/>
                </a:solidFill>
              </a:rPr>
              <a:t>Types of </a:t>
            </a:r>
            <a:r>
              <a:rPr lang="en-US" sz="2800" b="1" dirty="0" err="1">
                <a:solidFill>
                  <a:srgbClr val="FF0000"/>
                </a:solidFill>
              </a:rPr>
              <a:t>Liveness</a:t>
            </a:r>
            <a:r>
              <a:rPr lang="en-US" sz="2800" b="1" dirty="0">
                <a:solidFill>
                  <a:srgbClr val="FF0000"/>
                </a:solidFill>
              </a:rPr>
              <a:t> Detection Systems</a:t>
            </a:r>
            <a:endParaRPr lang="en-US" sz="2800" dirty="0">
              <a:solidFill>
                <a:srgbClr val="FF0000"/>
              </a:solidFill>
            </a:endParaRPr>
          </a:p>
        </p:txBody>
      </p:sp>
      <p:sp>
        <p:nvSpPr>
          <p:cNvPr id="8" name="TextBox 7"/>
          <p:cNvSpPr txBox="1"/>
          <p:nvPr/>
        </p:nvSpPr>
        <p:spPr>
          <a:xfrm>
            <a:off x="785786" y="1500174"/>
            <a:ext cx="7072362" cy="3970318"/>
          </a:xfrm>
          <a:prstGeom prst="rect">
            <a:avLst/>
          </a:prstGeom>
          <a:noFill/>
        </p:spPr>
        <p:txBody>
          <a:bodyPr wrap="square" rtlCol="0">
            <a:spAutoFit/>
          </a:bodyPr>
          <a:lstStyle/>
          <a:p>
            <a:r>
              <a:rPr lang="en-US" dirty="0" err="1"/>
              <a:t>Liveness</a:t>
            </a:r>
            <a:r>
              <a:rPr lang="en-US" dirty="0"/>
              <a:t> detection systems are classified into two categories based on the input needed from the end-user:</a:t>
            </a:r>
          </a:p>
          <a:p>
            <a:endParaRPr lang="en-IN"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Active </a:t>
            </a:r>
            <a:r>
              <a:rPr lang="en-US" b="1" dirty="0" err="1">
                <a:latin typeface="Times New Roman" pitchFamily="18" charset="0"/>
                <a:cs typeface="Times New Roman" pitchFamily="18" charset="0"/>
              </a:rPr>
              <a:t>Liveness</a:t>
            </a:r>
            <a:r>
              <a:rPr lang="en-US" b="1" dirty="0">
                <a:latin typeface="Times New Roman" pitchFamily="18" charset="0"/>
                <a:cs typeface="Times New Roman" pitchFamily="18" charset="0"/>
              </a:rPr>
              <a:t> Detection</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requires the user to perform an action or a gesture to verify whether the user is physically present for verification. In the market, one can find systems that</a:t>
            </a:r>
          </a:p>
          <a:p>
            <a:pPr lvl="0">
              <a:buFont typeface="Wingdings" pitchFamily="2" charset="2"/>
              <a:buChar char="Ø"/>
            </a:pPr>
            <a:r>
              <a:rPr lang="en-US" dirty="0">
                <a:latin typeface="Times New Roman" pitchFamily="18" charset="0"/>
                <a:cs typeface="Times New Roman" pitchFamily="18" charset="0"/>
              </a:rPr>
              <a:t>ask the user to speak out the text displayed on the screen</a:t>
            </a:r>
          </a:p>
          <a:p>
            <a:pPr lvl="0">
              <a:buFont typeface="Wingdings" pitchFamily="2" charset="2"/>
              <a:buChar char="Ø"/>
            </a:pPr>
            <a:r>
              <a:rPr lang="en-US" dirty="0">
                <a:latin typeface="Times New Roman" pitchFamily="18" charset="0"/>
                <a:cs typeface="Times New Roman" pitchFamily="18" charset="0"/>
              </a:rPr>
              <a:t>ask the user to </a:t>
            </a:r>
            <a:r>
              <a:rPr lang="en-US" b="1" i="1" dirty="0">
                <a:latin typeface="Times New Roman" pitchFamily="18" charset="0"/>
                <a:cs typeface="Times New Roman" pitchFamily="18" charset="0"/>
              </a:rPr>
              <a:t>hold a piece of paper</a:t>
            </a:r>
            <a:r>
              <a:rPr lang="en-US" dirty="0">
                <a:latin typeface="Times New Roman" pitchFamily="18" charset="0"/>
                <a:cs typeface="Times New Roman" pitchFamily="18" charset="0"/>
              </a:rPr>
              <a:t> where they write down some verification text</a:t>
            </a:r>
          </a:p>
          <a:p>
            <a:pPr lvl="0">
              <a:buFont typeface="Wingdings" pitchFamily="2" charset="2"/>
              <a:buChar char="Ø"/>
            </a:pPr>
            <a:r>
              <a:rPr lang="en-US" dirty="0">
                <a:latin typeface="Times New Roman" pitchFamily="18" charset="0"/>
                <a:cs typeface="Times New Roman" pitchFamily="18" charset="0"/>
              </a:rPr>
              <a:t>ask the user to perform gestures such as </a:t>
            </a:r>
            <a:r>
              <a:rPr lang="en-US" b="1" i="1" dirty="0">
                <a:latin typeface="Times New Roman" pitchFamily="18" charset="0"/>
                <a:cs typeface="Times New Roman" pitchFamily="18" charset="0"/>
              </a:rPr>
              <a:t>move their head</a:t>
            </a:r>
            <a:r>
              <a:rPr lang="en-US" dirty="0">
                <a:latin typeface="Times New Roman" pitchFamily="18" charset="0"/>
                <a:cs typeface="Times New Roman" pitchFamily="18" charset="0"/>
              </a:rPr>
              <a:t> up and down, left and right, </a:t>
            </a:r>
            <a:r>
              <a:rPr lang="en-US" b="1" i="1" dirty="0">
                <a:latin typeface="Times New Roman" pitchFamily="18" charset="0"/>
                <a:cs typeface="Times New Roman" pitchFamily="18" charset="0"/>
              </a:rPr>
              <a:t>blink</a:t>
            </a:r>
            <a:r>
              <a:rPr lang="en-US" dirty="0">
                <a:latin typeface="Times New Roman" pitchFamily="18" charset="0"/>
                <a:cs typeface="Times New Roman" pitchFamily="18" charset="0"/>
              </a:rPr>
              <a:t>,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571472" y="1643050"/>
            <a:ext cx="7572428" cy="2554545"/>
          </a:xfrm>
          <a:prstGeom prst="rect">
            <a:avLst/>
          </a:prstGeom>
          <a:noFill/>
        </p:spPr>
        <p:txBody>
          <a:bodyPr wrap="square" rtlCol="0">
            <a:spAutoFit/>
          </a:bodyPr>
          <a:lstStyle/>
          <a:p>
            <a:r>
              <a:rPr lang="en-US" sz="2000" b="1" dirty="0">
                <a:latin typeface="Times New Roman" pitchFamily="18" charset="0"/>
                <a:cs typeface="Times New Roman" pitchFamily="18" charset="0"/>
              </a:rPr>
              <a:t>Passive </a:t>
            </a:r>
            <a:r>
              <a:rPr lang="en-US" sz="2000" b="1" dirty="0" err="1">
                <a:latin typeface="Times New Roman" pitchFamily="18" charset="0"/>
                <a:cs typeface="Times New Roman" pitchFamily="18" charset="0"/>
              </a:rPr>
              <a:t>Liveness</a:t>
            </a:r>
            <a:r>
              <a:rPr lang="en-US" sz="2000" b="1" dirty="0">
                <a:latin typeface="Times New Roman" pitchFamily="18" charset="0"/>
                <a:cs typeface="Times New Roman" pitchFamily="18" charset="0"/>
              </a:rPr>
              <a:t> Detection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This is an advanced technique that detects whether a user is physically present </a:t>
            </a:r>
            <a:r>
              <a:rPr lang="en-US" sz="2000" b="1" dirty="0">
                <a:latin typeface="Times New Roman" pitchFamily="18" charset="0"/>
                <a:cs typeface="Times New Roman" pitchFamily="18" charset="0"/>
              </a:rPr>
              <a:t>without requiring any explicit action</a:t>
            </a:r>
            <a:r>
              <a:rPr lang="en-US" sz="2000" dirty="0">
                <a:latin typeface="Times New Roman" pitchFamily="18" charset="0"/>
                <a:cs typeface="Times New Roman" pitchFamily="18" charset="0"/>
              </a:rPr>
              <a:t> or gesture. </a:t>
            </a:r>
          </a:p>
          <a:p>
            <a:r>
              <a:rPr lang="en-US" sz="2000" dirty="0">
                <a:latin typeface="Times New Roman" pitchFamily="18" charset="0"/>
                <a:cs typeface="Times New Roman" pitchFamily="18" charset="0"/>
              </a:rPr>
              <a:t>These systems typically use a fixed-length video capture of the user, which is then analyzed for properties such as light, skin texture, micro-motions, and other characteristics to determine if a live person is present in the capture.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231528-21AA-7175-79B5-C26E155AB444}"/>
              </a:ext>
            </a:extLst>
          </p:cNvPr>
          <p:cNvSpPr>
            <a:spLocks noGrp="1"/>
          </p:cNvSpPr>
          <p:nvPr>
            <p:ph type="body"/>
          </p:nvPr>
        </p:nvSpPr>
        <p:spPr/>
        <p:txBody>
          <a:bodyPr/>
          <a:lstStyle/>
          <a:p>
            <a:r>
              <a:rPr lang="en-US" sz="2000" b="1" dirty="0">
                <a:latin typeface="Times New Roman" panose="02020603050405020304" pitchFamily="18" charset="0"/>
                <a:cs typeface="Times New Roman" panose="02020603050405020304" pitchFamily="18" charset="0"/>
              </a:rPr>
              <a:t>Performance Analysis :</a:t>
            </a:r>
          </a:p>
          <a:p>
            <a:endParaRPr lang="en-US" dirty="0"/>
          </a:p>
          <a:p>
            <a:pPr marL="342900" indent="-342900">
              <a:buAutoNum type="arabicPeriod"/>
            </a:pPr>
            <a:r>
              <a:rPr lang="en-IN" dirty="0">
                <a:latin typeface="Times New Roman" panose="02020603050405020304" pitchFamily="18" charset="0"/>
                <a:cs typeface="Times New Roman" panose="02020603050405020304" pitchFamily="18" charset="0"/>
              </a:rPr>
              <a:t>Total error rate = false acceptance + false rejection</a:t>
            </a:r>
          </a:p>
          <a:p>
            <a:pPr marL="342900" indent="-342900">
              <a:buAutoNum type="arabicPeriod"/>
            </a:pPr>
            <a:endParaRPr lang="en-IN" dirty="0"/>
          </a:p>
          <a:p>
            <a:pPr marL="342900" indent="-342900">
              <a:buAutoNum type="arabicPeriod"/>
            </a:pPr>
            <a:r>
              <a:rPr lang="en-IN" dirty="0"/>
              <a:t>TPR = TP/(TP+FN)</a:t>
            </a:r>
          </a:p>
          <a:p>
            <a:r>
              <a:rPr lang="en-IN" dirty="0"/>
              <a:t>     TNR = TN/(TN+FP)</a:t>
            </a:r>
          </a:p>
        </p:txBody>
      </p:sp>
      <p:sp>
        <p:nvSpPr>
          <p:cNvPr id="4" name="CustomShape 1">
            <a:extLst>
              <a:ext uri="{FF2B5EF4-FFF2-40B4-BE49-F238E27FC236}">
                <a16:creationId xmlns:a16="http://schemas.microsoft.com/office/drawing/2014/main" id="{98730EA4-0892-DAC5-A162-0BFDEE714C7D}"/>
              </a:ext>
            </a:extLst>
          </p:cNvPr>
          <p:cNvSpPr/>
          <p:nvPr/>
        </p:nvSpPr>
        <p:spPr>
          <a:xfrm>
            <a:off x="457200" y="10668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34218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6" name="TextBox 5"/>
          <p:cNvSpPr txBox="1"/>
          <p:nvPr/>
        </p:nvSpPr>
        <p:spPr>
          <a:xfrm>
            <a:off x="714348" y="2071678"/>
            <a:ext cx="7358114" cy="3477875"/>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 At present, fake face image detection is a necessary procedure for the normal functioning of face recognition systems.</a:t>
            </a:r>
          </a:p>
          <a:p>
            <a:r>
              <a:rPr lang="en-US" sz="2000" dirty="0">
                <a:latin typeface="Times New Roman" pitchFamily="18" charset="0"/>
                <a:cs typeface="Times New Roman" pitchFamily="18" charset="0"/>
              </a:rPr>
              <a:t> </a:t>
            </a:r>
          </a:p>
          <a:p>
            <a:pPr>
              <a:buFont typeface="Wingdings" pitchFamily="2" charset="2"/>
              <a:buChar char="Ø"/>
            </a:pPr>
            <a:r>
              <a:rPr lang="en-IN" sz="2000" dirty="0">
                <a:latin typeface="Times New Roman" pitchFamily="18" charset="0"/>
                <a:cs typeface="Times New Roman" pitchFamily="18" charset="0"/>
              </a:rPr>
              <a:t>it’s important to focus on techniques that:</a:t>
            </a:r>
          </a:p>
          <a:p>
            <a:endParaRPr lang="en-US" sz="2000" dirty="0">
              <a:latin typeface="Times New Roman" pitchFamily="18" charset="0"/>
              <a:cs typeface="Times New Roman" pitchFamily="18" charset="0"/>
            </a:endParaRPr>
          </a:p>
          <a:p>
            <a:pPr lvl="1" fontAlgn="ctr">
              <a:buFont typeface="Wingdings" pitchFamily="2" charset="2"/>
              <a:buChar char="§"/>
            </a:pPr>
            <a:r>
              <a:rPr lang="en-IN" sz="2000" dirty="0">
                <a:latin typeface="Times New Roman" pitchFamily="18" charset="0"/>
                <a:cs typeface="Times New Roman" pitchFamily="18" charset="0"/>
              </a:rPr>
              <a:t>Prevent static and dynamic 2D spoofs</a:t>
            </a:r>
            <a:endParaRPr lang="en-US" sz="2000" dirty="0">
              <a:latin typeface="Times New Roman" pitchFamily="18" charset="0"/>
              <a:cs typeface="Times New Roman" pitchFamily="18" charset="0"/>
            </a:endParaRPr>
          </a:p>
          <a:p>
            <a:pPr lvl="1" fontAlgn="ctr">
              <a:buFont typeface="Wingdings" pitchFamily="2" charset="2"/>
              <a:buChar char="§"/>
            </a:pPr>
            <a:r>
              <a:rPr lang="en-IN" sz="2000" dirty="0">
                <a:latin typeface="Times New Roman" pitchFamily="18" charset="0"/>
                <a:cs typeface="Times New Roman" pitchFamily="18" charset="0"/>
              </a:rPr>
              <a:t>Use images, not videos for detection</a:t>
            </a:r>
            <a:endParaRPr lang="en-US" sz="2000" dirty="0">
              <a:latin typeface="Times New Roman" pitchFamily="18" charset="0"/>
              <a:cs typeface="Times New Roman" pitchFamily="18" charset="0"/>
            </a:endParaRPr>
          </a:p>
          <a:p>
            <a:pPr lvl="1" fontAlgn="ctr">
              <a:buFont typeface="Wingdings" pitchFamily="2" charset="2"/>
              <a:buChar char="§"/>
            </a:pPr>
            <a:r>
              <a:rPr lang="en-IN" sz="2000" dirty="0">
                <a:latin typeface="Times New Roman" pitchFamily="18" charset="0"/>
                <a:cs typeface="Times New Roman" pitchFamily="18" charset="0"/>
              </a:rPr>
              <a:t>Required no interaction from the user</a:t>
            </a:r>
            <a:endParaRPr lang="en-US" sz="2000" dirty="0">
              <a:latin typeface="Times New Roman" pitchFamily="18" charset="0"/>
              <a:cs typeface="Times New Roman" pitchFamily="18" charset="0"/>
            </a:endParaRPr>
          </a:p>
          <a:p>
            <a:pPr lvl="1" fontAlgn="ctr">
              <a:buFont typeface="Wingdings" pitchFamily="2" charset="2"/>
              <a:buChar char="§"/>
            </a:pPr>
            <a:r>
              <a:rPr lang="en-IN" sz="2000" dirty="0">
                <a:latin typeface="Times New Roman" pitchFamily="18" charset="0"/>
                <a:cs typeface="Times New Roman" pitchFamily="18" charset="0"/>
              </a:rPr>
              <a:t>Detect Cell-phone </a:t>
            </a:r>
            <a:endParaRPr lang="en-US" sz="2000" dirty="0">
              <a:latin typeface="Times New Roman" pitchFamily="18" charset="0"/>
              <a:cs typeface="Times New Roman" pitchFamily="18" charset="0"/>
            </a:endParaRPr>
          </a:p>
          <a:p>
            <a:pPr lvl="1" fontAlgn="ctr">
              <a:buFont typeface="Wingdings" pitchFamily="2" charset="2"/>
              <a:buChar char="§"/>
            </a:pPr>
            <a:r>
              <a:rPr lang="en-IN" sz="2000" dirty="0">
                <a:latin typeface="Times New Roman" pitchFamily="18" charset="0"/>
                <a:cs typeface="Times New Roman" pitchFamily="18" charset="0"/>
              </a:rPr>
              <a:t>Detect multiple people</a:t>
            </a: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17466</TotalTime>
  <Words>655</Words>
  <Application>Microsoft Office PowerPoint</Application>
  <PresentationFormat>On-screen Show (4:3)</PresentationFormat>
  <Paragraphs>91</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Lokesh Reddy</cp:lastModifiedBy>
  <cp:revision>753</cp:revision>
  <dcterms:modified xsi:type="dcterms:W3CDTF">2022-11-20T04:36:12Z</dcterms:modified>
</cp:coreProperties>
</file>