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0" r:id="rId1"/>
  </p:sldMasterIdLst>
  <p:notesMasterIdLst>
    <p:notesMasterId r:id="rId14"/>
  </p:notesMasterIdLst>
  <p:sldIdLst>
    <p:sldId id="256" r:id="rId2"/>
    <p:sldId id="257" r:id="rId3"/>
    <p:sldId id="400" r:id="rId4"/>
    <p:sldId id="434" r:id="rId5"/>
    <p:sldId id="432" r:id="rId6"/>
    <p:sldId id="392" r:id="rId7"/>
    <p:sldId id="430" r:id="rId8"/>
    <p:sldId id="435" r:id="rId9"/>
    <p:sldId id="383" r:id="rId10"/>
    <p:sldId id="431" r:id="rId11"/>
    <p:sldId id="428" r:id="rId12"/>
    <p:sldId id="283"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0"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dirty="0"/>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dirty="0"/>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dirty="0"/>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9/30/2022</a:t>
            </a:fld>
            <a:endParaRPr lang="en-US" dirty="0"/>
          </a:p>
        </p:txBody>
      </p:sp>
      <p:sp>
        <p:nvSpPr>
          <p:cNvPr id="5" name="Footer Placeholder 4"/>
          <p:cNvSpPr>
            <a:spLocks noGrp="1"/>
          </p:cNvSpPr>
          <p:nvPr>
            <p:ph type="ftr" sz="quarter" idx="11"/>
          </p:nvPr>
        </p:nvSpPr>
        <p:spPr>
          <a:xfrm>
            <a:off x="2396319" y="329308"/>
            <a:ext cx="3086292" cy="309201"/>
          </a:xfrm>
        </p:spPr>
        <p:txBody>
          <a:bodyPr/>
          <a:lstStyle/>
          <a:p>
            <a:endParaRPr lang="en-US" dirty="0"/>
          </a:p>
        </p:txBody>
      </p:sp>
      <p:sp>
        <p:nvSpPr>
          <p:cNvPr id="6" name="Slide Number Placeholder 5"/>
          <p:cNvSpPr>
            <a:spLocks noGrp="1"/>
          </p:cNvSpPr>
          <p:nvPr>
            <p:ph type="sldNum" sz="quarter" idx="12"/>
          </p:nvPr>
        </p:nvSpPr>
        <p:spPr>
          <a:xfrm>
            <a:off x="1434703" y="798973"/>
            <a:ext cx="802005"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0114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7383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757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extLst>
      <p:ext uri="{BB962C8B-B14F-4D97-AF65-F5344CB8AC3E}">
        <p14:creationId xmlns:p14="http://schemas.microsoft.com/office/powerpoint/2010/main" val="30066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447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8490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7945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1040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7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3031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052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48A87A34-81AB-432B-8DAE-1953F412C126}" type="datetimeFigureOut">
              <a:rPr lang="en-US" smtClean="0"/>
              <a:pPr/>
              <a:t>9/30/2022</a:t>
            </a:fld>
            <a:endParaRPr lang="en-US" dirty="0"/>
          </a:p>
        </p:txBody>
      </p:sp>
      <p:sp>
        <p:nvSpPr>
          <p:cNvPr id="6" name="Footer Placeholder 5"/>
          <p:cNvSpPr>
            <a:spLocks noGrp="1"/>
          </p:cNvSpPr>
          <p:nvPr>
            <p:ph type="ftr" sz="quarter" idx="11"/>
          </p:nvPr>
        </p:nvSpPr>
        <p:spPr>
          <a:xfrm>
            <a:off x="1437530" y="318641"/>
            <a:ext cx="3251553"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8469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4">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9/30/2022</a:t>
            </a:fld>
            <a:endParaRPr lang="en-US" dirty="0"/>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50302385"/>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00"/>
            <a:ext cx="9144000" cy="707886"/>
          </a:xfrm>
          <a:prstGeom prst="rect">
            <a:avLst/>
          </a:prstGeom>
          <a:noFill/>
        </p:spPr>
        <p:txBody>
          <a:bodyPr wrap="square" rtlCol="0">
            <a:spAutoFit/>
          </a:bodyPr>
          <a:lstStyle/>
          <a:p>
            <a:pPr algn="ctr"/>
            <a:r>
              <a:rPr lang="en-US" sz="4000" b="1" dirty="0"/>
              <a:t>Fake Face Detector</a:t>
            </a: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4572000" y="3374539"/>
            <a:ext cx="4786314" cy="923330"/>
          </a:xfrm>
          <a:prstGeom prst="rect">
            <a:avLst/>
          </a:prstGeom>
          <a:noFill/>
        </p:spPr>
        <p:txBody>
          <a:bodyPr wrap="square" rtlCol="0">
            <a:spAutoFit/>
          </a:bodyPr>
          <a:lstStyle/>
          <a:p>
            <a:r>
              <a:rPr lang="en-US" b="1" dirty="0">
                <a:solidFill>
                  <a:schemeClr val="tx2"/>
                </a:solidFill>
              </a:rPr>
              <a:t>K. LOKESH REDDY         19H51A0514</a:t>
            </a:r>
          </a:p>
          <a:p>
            <a:r>
              <a:rPr lang="en-US" b="1" dirty="0">
                <a:solidFill>
                  <a:schemeClr val="tx2"/>
                </a:solidFill>
              </a:rPr>
              <a:t>B. VISHNU VARSHITHA  19H51A0565 </a:t>
            </a:r>
          </a:p>
          <a:p>
            <a:r>
              <a:rPr lang="en-US" b="1" dirty="0">
                <a:solidFill>
                  <a:schemeClr val="tx2"/>
                </a:solidFill>
              </a:rPr>
              <a:t>I. SUMANTH                     19H51A05K4</a:t>
            </a:r>
          </a:p>
        </p:txBody>
      </p:sp>
      <p:sp>
        <p:nvSpPr>
          <p:cNvPr id="4" name="TextBox 3"/>
          <p:cNvSpPr txBox="1"/>
          <p:nvPr/>
        </p:nvSpPr>
        <p:spPr>
          <a:xfrm>
            <a:off x="379439" y="4869160"/>
            <a:ext cx="5181600" cy="923330"/>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400" b="1" dirty="0">
                <a:solidFill>
                  <a:srgbClr val="C00000"/>
                </a:solidFill>
              </a:rPr>
              <a:t>Under esteemed guidance of</a:t>
            </a:r>
            <a:endParaRPr lang="en-US" sz="2000" b="1" dirty="0">
              <a:solidFill>
                <a:srgbClr val="C00000"/>
              </a:solidFill>
            </a:endParaRPr>
          </a:p>
          <a:p>
            <a:r>
              <a:rPr lang="en-US" b="1" dirty="0"/>
              <a:t>    Mr. T.UPENDER</a:t>
            </a:r>
          </a:p>
        </p:txBody>
      </p:sp>
      <p:graphicFrame>
        <p:nvGraphicFramePr>
          <p:cNvPr id="5" name="Table 4"/>
          <p:cNvGraphicFramePr>
            <a:graphicFrameLocks noGrp="1"/>
          </p:cNvGraphicFramePr>
          <p:nvPr/>
        </p:nvGraphicFramePr>
        <p:xfrm>
          <a:off x="1524000" y="228600"/>
          <a:ext cx="6096000" cy="9511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a:t>
                      </a:r>
                      <a:r>
                        <a:rPr lang="en-US" sz="2000" baseline="0" dirty="0">
                          <a:solidFill>
                            <a:srgbClr val="002060"/>
                          </a:solidFill>
                        </a:rPr>
                        <a:t> </a:t>
                      </a:r>
                      <a:r>
                        <a:rPr lang="en-US" sz="2000" dirty="0">
                          <a:solidFill>
                            <a:srgbClr val="002060"/>
                          </a:solidFill>
                        </a:rPr>
                        <a:t>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a:solidFill>
                            <a:srgbClr val="002060"/>
                          </a:solidFill>
                        </a:rPr>
                        <a:t>Kandlakoya, Medchal,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6" name="TextBox 5"/>
          <p:cNvSpPr txBox="1"/>
          <p:nvPr/>
        </p:nvSpPr>
        <p:spPr>
          <a:xfrm>
            <a:off x="539552" y="1451670"/>
            <a:ext cx="7458052" cy="4339650"/>
          </a:xfrm>
          <a:prstGeom prst="rect">
            <a:avLst/>
          </a:prstGeom>
          <a:noFill/>
        </p:spPr>
        <p:txBody>
          <a:bodyPr wrap="square" rtlCol="0">
            <a:spAutoFit/>
          </a:bodyPr>
          <a:lstStyle/>
          <a:p>
            <a:pPr>
              <a:buFont typeface="Wingdings" pitchFamily="2" charset="2"/>
              <a:buChar char="Ø"/>
            </a:pPr>
            <a:r>
              <a:rPr lang="en-US" sz="1600" dirty="0">
                <a:latin typeface="Times New Roman" pitchFamily="18" charset="0"/>
                <a:cs typeface="Times New Roman" pitchFamily="18" charset="0"/>
              </a:rPr>
              <a:t>This work provided an overview of different approaches of face liveness detection. It presented a categorization based on the type of techniques used and types of liveness indicator/clue used for face liveness detection which helps understanding different spoof attacks scenarios and their relation to the developed solutions. A review of most interesting approaches for liveness detection was presented. The most common problems that have been observed in case of many liveness detection techniques are the effects of illumination change, effects of amplified noise on images which damages the texture information. For blinking and movement of eyes based liveness detection methods, eyes glasses which causes reflection must be considered for future development of liveness detection solutions. Furthermore, the datasets, which play an important role in the performance of liveness detection solutions, must be informative and diverse that mimics the expected application scenarios. Non-interactive video sequences must include interactive sequences where the users perform certain tasks. Future attack datasets must consider attacks like 3D sculpture faces and improved texture information. Our main aim is to give a clear pathway for future development of more secured, user friendly and efficient approaches for face liveness detection.</a:t>
            </a:r>
          </a:p>
          <a:p>
            <a:pPr>
              <a:buFont typeface="Wingdings" pitchFamily="2" charset="2"/>
              <a:buChar char="Ø"/>
            </a:pPr>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052100" cy="584775"/>
          </a:xfrm>
          <a:prstGeom prst="rect">
            <a:avLst/>
          </a:prstGeom>
        </p:spPr>
        <p:txBody>
          <a:bodyPr wrap="none">
            <a:spAutoFit/>
          </a:bodyPr>
          <a:lstStyle/>
          <a:p>
            <a:r>
              <a:rPr lang="en-IN" sz="3200" b="1" dirty="0">
                <a:solidFill>
                  <a:srgbClr val="C00000"/>
                </a:solidFill>
                <a:latin typeface="Calibri" pitchFamily="34" charset="0"/>
              </a:rPr>
              <a:t>References</a:t>
            </a:r>
            <a:endParaRPr lang="en-US" sz="3200" dirty="0">
              <a:solidFill>
                <a:srgbClr val="C00000"/>
              </a:solidFill>
              <a:latin typeface="Calibri" pitchFamily="34" charset="0"/>
            </a:endParaRPr>
          </a:p>
        </p:txBody>
      </p:sp>
      <p:sp>
        <p:nvSpPr>
          <p:cNvPr id="5" name="TextBox 4">
            <a:extLst>
              <a:ext uri="{FF2B5EF4-FFF2-40B4-BE49-F238E27FC236}">
                <a16:creationId xmlns:a16="http://schemas.microsoft.com/office/drawing/2014/main" id="{C45E0770-DA39-E20C-0702-7260FD0AD3B1}"/>
              </a:ext>
            </a:extLst>
          </p:cNvPr>
          <p:cNvSpPr txBox="1"/>
          <p:nvPr/>
        </p:nvSpPr>
        <p:spPr>
          <a:xfrm>
            <a:off x="4022225" y="4077072"/>
            <a:ext cx="45719"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A4263BEA-3B72-021E-9D6F-94BE03926DDA}"/>
              </a:ext>
            </a:extLst>
          </p:cNvPr>
          <p:cNvSpPr txBox="1"/>
          <p:nvPr/>
        </p:nvSpPr>
        <p:spPr>
          <a:xfrm>
            <a:off x="491925" y="1491749"/>
            <a:ext cx="8298808" cy="3693319"/>
          </a:xfrm>
          <a:prstGeom prst="rect">
            <a:avLst/>
          </a:prstGeom>
          <a:noFill/>
        </p:spPr>
        <p:txBody>
          <a:bodyPr wrap="square" rtlCol="0">
            <a:spAutoFit/>
          </a:bodyPr>
          <a:lstStyle/>
          <a:p>
            <a:pPr algn="l"/>
            <a:endParaRPr lang="en-IN" sz="1800" b="0" i="0" dirty="0">
              <a:solidFill>
                <a:srgbClr val="000000"/>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sz="1800" b="0" i="0" dirty="0">
                <a:solidFill>
                  <a:srgbClr val="000000"/>
                </a:solidFill>
                <a:effectLst/>
                <a:latin typeface="Times New Roman" panose="02020603050405020304" pitchFamily="18" charset="0"/>
                <a:cs typeface="Times New Roman" panose="02020603050405020304" pitchFamily="18" charset="0"/>
              </a:rPr>
              <a:t> A[1] G. Kim, </a:t>
            </a:r>
            <a:r>
              <a:rPr lang="en-IN" sz="1800" b="0" i="0" dirty="0" err="1">
                <a:solidFill>
                  <a:srgbClr val="000000"/>
                </a:solidFill>
                <a:effectLst/>
                <a:latin typeface="Times New Roman" panose="02020603050405020304" pitchFamily="18" charset="0"/>
                <a:cs typeface="Times New Roman" panose="02020603050405020304" pitchFamily="18" charset="0"/>
              </a:rPr>
              <a:t>S.Eum</a:t>
            </a:r>
            <a:r>
              <a:rPr lang="en-IN" sz="1800" b="0" i="0" dirty="0">
                <a:solidFill>
                  <a:srgbClr val="000000"/>
                </a:solidFill>
                <a:effectLst/>
                <a:latin typeface="Times New Roman" panose="02020603050405020304" pitchFamily="18" charset="0"/>
                <a:cs typeface="Times New Roman" panose="02020603050405020304" pitchFamily="18" charset="0"/>
              </a:rPr>
              <a:t>, J. K. Suhr, D. I. Kim, K. R. Park, and J, Kim, Face liveness detection based on texture and frequency analyses, 5th IAPR International Conference on Biometrics (ICB), New Delhi, India. pp. 67-72, March 2012.</a:t>
            </a:r>
          </a:p>
          <a:p>
            <a:pPr algn="l">
              <a:buFont typeface="Wingdings" panose="05000000000000000000" pitchFamily="2" charset="2"/>
              <a:buChar char="Ø"/>
            </a:pPr>
            <a:r>
              <a:rPr lang="en-IN" sz="1800" b="0" i="0" dirty="0">
                <a:solidFill>
                  <a:srgbClr val="000000"/>
                </a:solidFill>
                <a:effectLst/>
                <a:latin typeface="Times New Roman" panose="02020603050405020304" pitchFamily="18" charset="0"/>
                <a:cs typeface="Times New Roman" panose="02020603050405020304" pitchFamily="18" charset="0"/>
              </a:rPr>
              <a:t>[2] J. </a:t>
            </a:r>
            <a:r>
              <a:rPr lang="en-IN" sz="1800" b="0" i="0" dirty="0" err="1">
                <a:solidFill>
                  <a:srgbClr val="000000"/>
                </a:solidFill>
                <a:effectLst/>
                <a:latin typeface="Times New Roman" panose="02020603050405020304" pitchFamily="18" charset="0"/>
                <a:cs typeface="Times New Roman" panose="02020603050405020304" pitchFamily="18" charset="0"/>
              </a:rPr>
              <a:t>Maatta</a:t>
            </a:r>
            <a:r>
              <a:rPr lang="en-IN" sz="1800" b="0" i="0" dirty="0">
                <a:solidFill>
                  <a:srgbClr val="000000"/>
                </a:solidFill>
                <a:effectLst/>
                <a:latin typeface="Times New Roman" panose="02020603050405020304" pitchFamily="18" charset="0"/>
                <a:cs typeface="Times New Roman" panose="02020603050405020304" pitchFamily="18" charset="0"/>
              </a:rPr>
              <a:t>, A. Hadid, M. </a:t>
            </a:r>
            <a:r>
              <a:rPr lang="en-IN" sz="1800" b="0" i="0" dirty="0" err="1">
                <a:solidFill>
                  <a:srgbClr val="000000"/>
                </a:solidFill>
                <a:effectLst/>
                <a:latin typeface="Times New Roman" panose="02020603050405020304" pitchFamily="18" charset="0"/>
                <a:cs typeface="Times New Roman" panose="02020603050405020304" pitchFamily="18" charset="0"/>
              </a:rPr>
              <a:t>Pietikainen</a:t>
            </a:r>
            <a:r>
              <a:rPr lang="en-IN" sz="1800" b="0" i="0" dirty="0">
                <a:solidFill>
                  <a:srgbClr val="000000"/>
                </a:solidFill>
                <a:effectLst/>
                <a:latin typeface="Times New Roman" panose="02020603050405020304" pitchFamily="18" charset="0"/>
                <a:cs typeface="Times New Roman" panose="02020603050405020304" pitchFamily="18" charset="0"/>
              </a:rPr>
              <a:t>, Face Spoofing Detection From Single images Using Micro- Texture Analysis, Proc. International Joint Conference on Biometrics (UCB 2011), Washington, D.C., USA.</a:t>
            </a:r>
          </a:p>
          <a:p>
            <a:pPr algn="l">
              <a:buFont typeface="Wingdings" panose="05000000000000000000" pitchFamily="2" charset="2"/>
              <a:buChar char="Ø"/>
            </a:pPr>
            <a:r>
              <a:rPr lang="en-IN" sz="1800" b="0" i="0" dirty="0">
                <a:solidFill>
                  <a:srgbClr val="000000"/>
                </a:solidFill>
                <a:effectLst/>
                <a:latin typeface="Times New Roman" panose="02020603050405020304" pitchFamily="18" charset="0"/>
                <a:cs typeface="Times New Roman" panose="02020603050405020304" pitchFamily="18" charset="0"/>
              </a:rPr>
              <a:t>[3] </a:t>
            </a:r>
            <a:r>
              <a:rPr lang="en-IN" sz="1800" b="0" i="0" dirty="0" err="1">
                <a:solidFill>
                  <a:srgbClr val="000000"/>
                </a:solidFill>
                <a:effectLst/>
                <a:latin typeface="Times New Roman" panose="02020603050405020304" pitchFamily="18" charset="0"/>
                <a:cs typeface="Times New Roman" panose="02020603050405020304" pitchFamily="18" charset="0"/>
              </a:rPr>
              <a:t>sooyeon</a:t>
            </a:r>
            <a:r>
              <a:rPr lang="en-IN" sz="1800" b="0" i="0" dirty="0">
                <a:solidFill>
                  <a:srgbClr val="000000"/>
                </a:solidFill>
                <a:effectLst/>
                <a:latin typeface="Times New Roman" panose="02020603050405020304" pitchFamily="18" charset="0"/>
                <a:cs typeface="Times New Roman" panose="02020603050405020304" pitchFamily="18" charset="0"/>
              </a:rPr>
              <a:t> Kim, </a:t>
            </a:r>
            <a:r>
              <a:rPr lang="en-IN" sz="1800" b="0" i="0" dirty="0" err="1">
                <a:solidFill>
                  <a:srgbClr val="000000"/>
                </a:solidFill>
                <a:effectLst/>
                <a:latin typeface="Times New Roman" panose="02020603050405020304" pitchFamily="18" charset="0"/>
                <a:cs typeface="Times New Roman" panose="02020603050405020304" pitchFamily="18" charset="0"/>
              </a:rPr>
              <a:t>Sunjin</a:t>
            </a:r>
            <a:r>
              <a:rPr lang="en-IN" sz="1800" b="0" i="0" dirty="0">
                <a:solidFill>
                  <a:srgbClr val="000000"/>
                </a:solidFill>
                <a:effectLst/>
                <a:latin typeface="Times New Roman" panose="02020603050405020304" pitchFamily="18" charset="0"/>
                <a:cs typeface="Times New Roman" panose="02020603050405020304" pitchFamily="18" charset="0"/>
              </a:rPr>
              <a:t> Yu, </a:t>
            </a:r>
            <a:r>
              <a:rPr lang="en-IN" sz="1800" b="0" i="0" dirty="0" err="1">
                <a:solidFill>
                  <a:srgbClr val="000000"/>
                </a:solidFill>
                <a:effectLst/>
                <a:latin typeface="Times New Roman" panose="02020603050405020304" pitchFamily="18" charset="0"/>
                <a:cs typeface="Times New Roman" panose="02020603050405020304" pitchFamily="18" charset="0"/>
              </a:rPr>
              <a:t>Kwangtaek</a:t>
            </a:r>
            <a:r>
              <a:rPr lang="en-IN" sz="1800" b="0" i="0" dirty="0">
                <a:solidFill>
                  <a:srgbClr val="000000"/>
                </a:solidFill>
                <a:effectLst/>
                <a:latin typeface="Times New Roman" panose="02020603050405020304" pitchFamily="18" charset="0"/>
                <a:cs typeface="Times New Roman" panose="02020603050405020304" pitchFamily="18" charset="0"/>
              </a:rPr>
              <a:t> Kim, </a:t>
            </a:r>
            <a:r>
              <a:rPr lang="en-IN" sz="1800" b="0" i="0" dirty="0" err="1">
                <a:solidFill>
                  <a:srgbClr val="000000"/>
                </a:solidFill>
                <a:effectLst/>
                <a:latin typeface="Times New Roman" panose="02020603050405020304" pitchFamily="18" charset="0"/>
                <a:cs typeface="Times New Roman" panose="02020603050405020304" pitchFamily="18" charset="0"/>
              </a:rPr>
              <a:t>Yuseok</a:t>
            </a:r>
            <a:r>
              <a:rPr lang="en-IN" sz="1800" b="0" i="0" dirty="0">
                <a:solidFill>
                  <a:srgbClr val="000000"/>
                </a:solidFill>
                <a:effectLst/>
                <a:latin typeface="Times New Roman" panose="02020603050405020304" pitchFamily="18" charset="0"/>
                <a:cs typeface="Times New Roman" panose="02020603050405020304" pitchFamily="18" charset="0"/>
              </a:rPr>
              <a:t> Ban, </a:t>
            </a:r>
            <a:r>
              <a:rPr lang="en-IN" sz="1800" b="0" i="0" dirty="0" err="1">
                <a:solidFill>
                  <a:srgbClr val="000000"/>
                </a:solidFill>
                <a:effectLst/>
                <a:latin typeface="Times New Roman" panose="02020603050405020304" pitchFamily="18" charset="0"/>
                <a:cs typeface="Times New Roman" panose="02020603050405020304" pitchFamily="18" charset="0"/>
              </a:rPr>
              <a:t>Sangyoun</a:t>
            </a:r>
            <a:r>
              <a:rPr lang="en-IN" sz="1800" b="0" i="0" dirty="0">
                <a:solidFill>
                  <a:srgbClr val="000000"/>
                </a:solidFill>
                <a:effectLst/>
                <a:latin typeface="Times New Roman" panose="02020603050405020304" pitchFamily="18" charset="0"/>
                <a:cs typeface="Times New Roman" panose="02020603050405020304" pitchFamily="18" charset="0"/>
              </a:rPr>
              <a:t> Lee, Face liveness detection using variable focusing, Biometrics (ICB), 2013 International Conference on, On page(s): 1 – 6, 2013.</a:t>
            </a:r>
          </a:p>
          <a:p>
            <a:pPr algn="l">
              <a:buFont typeface="Wingdings" panose="05000000000000000000" pitchFamily="2" charset="2"/>
              <a:buChar char="Ø"/>
            </a:pPr>
            <a:r>
              <a:rPr lang="en-IN" sz="1800" b="0" i="0" dirty="0">
                <a:solidFill>
                  <a:srgbClr val="000000"/>
                </a:solidFill>
                <a:effectLst/>
                <a:latin typeface="Times New Roman" panose="02020603050405020304" pitchFamily="18" charset="0"/>
                <a:cs typeface="Times New Roman" panose="02020603050405020304" pitchFamily="18" charset="0"/>
              </a:rPr>
              <a:t>[4] H. K. </a:t>
            </a:r>
            <a:r>
              <a:rPr lang="en-IN" sz="1800" b="0" i="0" dirty="0" err="1">
                <a:solidFill>
                  <a:srgbClr val="000000"/>
                </a:solidFill>
                <a:effectLst/>
                <a:latin typeface="Times New Roman" panose="02020603050405020304" pitchFamily="18" charset="0"/>
                <a:cs typeface="Times New Roman" panose="02020603050405020304" pitchFamily="18" charset="0"/>
              </a:rPr>
              <a:t>Jee</a:t>
            </a:r>
            <a:r>
              <a:rPr lang="en-IN" sz="1800" b="0" i="0" dirty="0">
                <a:solidFill>
                  <a:srgbClr val="000000"/>
                </a:solidFill>
                <a:effectLst/>
                <a:latin typeface="Times New Roman" panose="02020603050405020304" pitchFamily="18" charset="0"/>
                <a:cs typeface="Times New Roman" panose="02020603050405020304" pitchFamily="18" charset="0"/>
              </a:rPr>
              <a:t>, S. U. Jung, and J. H. </a:t>
            </a:r>
            <a:r>
              <a:rPr lang="en-IN" sz="1800" b="0" i="0" dirty="0" err="1">
                <a:solidFill>
                  <a:srgbClr val="000000"/>
                </a:solidFill>
                <a:effectLst/>
                <a:latin typeface="Times New Roman" panose="02020603050405020304" pitchFamily="18" charset="0"/>
                <a:cs typeface="Times New Roman" panose="02020603050405020304" pitchFamily="18" charset="0"/>
              </a:rPr>
              <a:t>Yoo</a:t>
            </a:r>
            <a:r>
              <a:rPr lang="en-IN" sz="1800" b="0" i="0" dirty="0">
                <a:solidFill>
                  <a:srgbClr val="000000"/>
                </a:solidFill>
                <a:effectLst/>
                <a:latin typeface="Times New Roman" panose="02020603050405020304" pitchFamily="18" charset="0"/>
                <a:cs typeface="Times New Roman" panose="02020603050405020304" pitchFamily="18" charset="0"/>
              </a:rPr>
              <a:t>, Liveness detection for embedded face recognition </a:t>
            </a:r>
            <a:r>
              <a:rPr lang="en-IN" sz="1800" b="0" i="0" dirty="0" err="1">
                <a:solidFill>
                  <a:srgbClr val="000000"/>
                </a:solidFill>
                <a:effectLst/>
                <a:latin typeface="Times New Roman" panose="02020603050405020304" pitchFamily="18" charset="0"/>
                <a:cs typeface="Times New Roman" panose="02020603050405020304" pitchFamily="18" charset="0"/>
              </a:rPr>
              <a:t>system,International</a:t>
            </a:r>
            <a:r>
              <a:rPr lang="en-IN" sz="1800" b="0" i="0" dirty="0">
                <a:solidFill>
                  <a:srgbClr val="000000"/>
                </a:solidFill>
                <a:effectLst/>
                <a:latin typeface="Times New Roman" panose="02020603050405020304" pitchFamily="18" charset="0"/>
                <a:cs typeface="Times New Roman" panose="02020603050405020304" pitchFamily="18" charset="0"/>
              </a:rPr>
              <a:t> Journal of Biological and Medical Sciences, vol. 1(4), pp. 235-238, 2006.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Research Objective</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Project Scope and Limitations</a:t>
            </a: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References</a:t>
            </a:r>
          </a:p>
          <a:p>
            <a:pPr>
              <a:lnSpc>
                <a:spcPct val="150000"/>
              </a:lnSpc>
            </a:pPr>
            <a:endParaRPr lang="en-IN" sz="2800" b="1" dirty="0">
              <a:solidFill>
                <a:srgbClr val="000000"/>
              </a:solidFill>
              <a:latin typeface="Calibri"/>
            </a:endParaRPr>
          </a:p>
          <a:p>
            <a:pPr>
              <a:lnSpc>
                <a:spcPct val="150000"/>
              </a:lnSpc>
            </a:pPr>
            <a:endParaRPr lang="en-IN" sz="2800" b="1" dirty="0">
              <a:solidFill>
                <a:srgbClr val="000000"/>
              </a:solidFill>
              <a:latin typeface="Calibri"/>
            </a:endParaRPr>
          </a:p>
          <a:p>
            <a:pPr>
              <a:lnSpc>
                <a:spcPct val="150000"/>
              </a:lnSpc>
            </a:pP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7" name="TextBox 6"/>
          <p:cNvSpPr txBox="1"/>
          <p:nvPr/>
        </p:nvSpPr>
        <p:spPr>
          <a:xfrm>
            <a:off x="928662" y="1714488"/>
            <a:ext cx="7500990" cy="4401205"/>
          </a:xfrm>
          <a:prstGeom prst="rect">
            <a:avLst/>
          </a:prstGeom>
          <a:noFill/>
        </p:spPr>
        <p:txBody>
          <a:bodyPr wrap="square" rtlCol="0">
            <a:spAutoFit/>
          </a:bodyPr>
          <a:lstStyle/>
          <a:p>
            <a:pPr>
              <a:buFont typeface="Wingdings" pitchFamily="2" charset="2"/>
              <a:buChar char="Ø"/>
            </a:pPr>
            <a:r>
              <a:rPr lang="en-US" sz="2000" dirty="0">
                <a:latin typeface="Times New Roman" pitchFamily="18" charset="0"/>
                <a:cs typeface="Times New Roman" pitchFamily="18" charset="0"/>
              </a:rPr>
              <a:t>Face recognition is a widely used biometric approach. Face recognition technology has developed rapidly in recent years and it is more direct, user friendly and convenient compared to other methods. But face recognition systems are vulnerable to spoof attacks made by non-real faces. It is an easy way to spoof face recognition systems by facial pictures such as portrait photographs. A secure system needs Liveness detection in order to guard against such spoofing. In this work, face liveness detection approaches are categorized based on the various types techniques used for liveness detection. This categorization helps understanding different spoof attacks scenarios and their relation to the developed solutions. A review of the latest works regarding face liveness detection works is presented. The main aim is to provide a simple path for the future development of novel and more secured face liveness detection approach.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dirty="0"/>
          </a:p>
        </p:txBody>
      </p:sp>
      <p:sp>
        <p:nvSpPr>
          <p:cNvPr id="6" name="TextBox 5"/>
          <p:cNvSpPr txBox="1"/>
          <p:nvPr/>
        </p:nvSpPr>
        <p:spPr>
          <a:xfrm>
            <a:off x="857224" y="1928802"/>
            <a:ext cx="7500990" cy="3785652"/>
          </a:xfrm>
          <a:prstGeom prst="rect">
            <a:avLst/>
          </a:prstGeom>
          <a:noFill/>
        </p:spPr>
        <p:txBody>
          <a:bodyPr wrap="square" rtlCol="0">
            <a:spAutoFit/>
          </a:bodyPr>
          <a:lstStyle/>
          <a:p>
            <a:pPr>
              <a:buFont typeface="Wingdings" pitchFamily="2" charset="2"/>
              <a:buChar char="Ø"/>
            </a:pPr>
            <a:r>
              <a:rPr lang="en-US" sz="2000" dirty="0">
                <a:latin typeface="Times New Roman" pitchFamily="18" charset="0"/>
                <a:cs typeface="Times New Roman" pitchFamily="18" charset="0"/>
              </a:rPr>
              <a:t>Face recognition, as one of the computer vision techniques has been successfully applied in a variety of applications in the real life.</a:t>
            </a:r>
          </a:p>
          <a:p>
            <a:pPr>
              <a:buFont typeface="Wingdings" pitchFamily="2" charset="2"/>
              <a:buChar char="Ø"/>
            </a:pPr>
            <a:r>
              <a:rPr lang="en-US" sz="2000" dirty="0">
                <a:latin typeface="Times New Roman" pitchFamily="18" charset="0"/>
                <a:cs typeface="Times New Roman" pitchFamily="18" charset="0"/>
              </a:rPr>
              <a:t> Although much convenience is brought by the face recognition technique, many kinds of face presentation attacks also appear.</a:t>
            </a:r>
          </a:p>
          <a:p>
            <a:pPr>
              <a:buFont typeface="Wingdings" pitchFamily="2" charset="2"/>
              <a:buChar char="Ø"/>
            </a:pPr>
            <a:r>
              <a:rPr lang="en-US" sz="2000" dirty="0">
                <a:latin typeface="Times New Roman" pitchFamily="18" charset="0"/>
                <a:cs typeface="Times New Roman" pitchFamily="18" charset="0"/>
              </a:rPr>
              <a:t> Deep Learning can be employed to identify real or fake images/faces/videos efficiently.</a:t>
            </a:r>
          </a:p>
          <a:p>
            <a:pPr>
              <a:buFont typeface="Wingdings" pitchFamily="2" charset="2"/>
              <a:buChar char="Ø"/>
            </a:pPr>
            <a:r>
              <a:rPr lang="en-US" sz="2000" dirty="0">
                <a:latin typeface="Times New Roman" pitchFamily="18" charset="0"/>
                <a:cs typeface="Times New Roman" pitchFamily="18" charset="0"/>
              </a:rPr>
              <a:t> In this project, we propose an approach that takes an image as input and classifies it, using an effective system (the CNN model).</a:t>
            </a:r>
          </a:p>
          <a:p>
            <a:pPr>
              <a:buFont typeface="Wingdings" pitchFamily="2" charset="2"/>
              <a:buChar char="Ø"/>
            </a:pPr>
            <a:r>
              <a:rPr lang="en-US" sz="2000" dirty="0">
                <a:latin typeface="Times New Roman" pitchFamily="18" charset="0"/>
                <a:cs typeface="Times New Roman" pitchFamily="18" charset="0"/>
              </a:rPr>
              <a:t> The result of this project in which the images are fed into the detector, and it will then detect whether the image that is fed into it is real or fake.</a:t>
            </a:r>
          </a:p>
          <a:p>
            <a:pPr>
              <a:buFont typeface="Wingdings" pitchFamily="2" charset="2"/>
              <a:buChar char="Ø"/>
            </a:pP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4" name="TextBox 3"/>
          <p:cNvSpPr txBox="1"/>
          <p:nvPr/>
        </p:nvSpPr>
        <p:spPr>
          <a:xfrm>
            <a:off x="500034" y="1643050"/>
            <a:ext cx="8072494" cy="4031873"/>
          </a:xfrm>
          <a:prstGeom prst="rect">
            <a:avLst/>
          </a:prstGeom>
          <a:noFill/>
        </p:spPr>
        <p:txBody>
          <a:bodyPr wrap="square" rtlCol="0">
            <a:spAutoFit/>
          </a:bodyPr>
          <a:lstStyle/>
          <a:p>
            <a:pPr>
              <a:buFont typeface="Wingdings" pitchFamily="2" charset="2"/>
              <a:buChar char="Ø"/>
            </a:pPr>
            <a:r>
              <a:rPr lang="en-IN" sz="2000" dirty="0">
                <a:latin typeface="Times New Roman" pitchFamily="18" charset="0"/>
                <a:cs typeface="Times New Roman" pitchFamily="18" charset="0"/>
              </a:rPr>
              <a:t>Face recognition systems are easily fooled by “spoofing” and “non-real” faces.</a:t>
            </a:r>
          </a:p>
          <a:p>
            <a:pPr>
              <a:buFont typeface="Wingdings" pitchFamily="2" charset="2"/>
              <a:buChar char="Ø"/>
            </a:pPr>
            <a:endParaRPr lang="en-IN" sz="2000" dirty="0">
              <a:latin typeface="Times New Roman" pitchFamily="18" charset="0"/>
              <a:cs typeface="Times New Roman" pitchFamily="18" charset="0"/>
            </a:endParaRPr>
          </a:p>
          <a:p>
            <a:pPr>
              <a:buFont typeface="Wingdings" pitchFamily="2" charset="2"/>
              <a:buChar char="Ø"/>
            </a:pPr>
            <a:r>
              <a:rPr lang="en-IN" sz="2000" dirty="0">
                <a:latin typeface="Times New Roman" pitchFamily="18" charset="0"/>
                <a:cs typeface="Times New Roman" pitchFamily="18" charset="0"/>
              </a:rPr>
              <a:t> Face recognition systems can be fooled simply by holding up a photo of a person (whether printed, on a smartphone, etc.) to the face recognition camera. In order to make face recognition systems more secure, we need to be able to detect such fake/non-real faces.</a:t>
            </a:r>
          </a:p>
          <a:p>
            <a:endParaRPr lang="en-IN" sz="2000" dirty="0">
              <a:latin typeface="Times New Roman" pitchFamily="18" charset="0"/>
              <a:cs typeface="Times New Roman" pitchFamily="18" charset="0"/>
            </a:endParaRPr>
          </a:p>
          <a:p>
            <a:pPr>
              <a:buFont typeface="Wingdings" pitchFamily="2" charset="2"/>
              <a:buChar char="Ø"/>
            </a:pPr>
            <a:r>
              <a:rPr lang="en-IN" sz="2000" dirty="0">
                <a:latin typeface="Times New Roman" pitchFamily="18" charset="0"/>
                <a:cs typeface="Times New Roman" pitchFamily="18" charset="0"/>
              </a:rPr>
              <a:t> </a:t>
            </a:r>
            <a:r>
              <a:rPr lang="en-US" sz="2000" dirty="0">
                <a:latin typeface="Times New Roman" pitchFamily="18" charset="0"/>
                <a:cs typeface="Times New Roman" pitchFamily="18" charset="0"/>
              </a:rPr>
              <a:t>Many face anti-spoofing methods have been proposed. Appearance-based methods choose to extract various appearance cues to differentiate real and fake.</a:t>
            </a:r>
          </a:p>
          <a:p>
            <a:pPr>
              <a:buFont typeface="Wingdings" pitchFamily="2" charset="2"/>
              <a:buChar char="Ø"/>
            </a:pPr>
            <a:endParaRPr lang="en-IN" sz="2000" dirty="0">
              <a:latin typeface="Times New Roman" pitchFamily="18" charset="0"/>
              <a:cs typeface="Times New Roman" pitchFamily="18" charset="0"/>
            </a:endParaRPr>
          </a:p>
          <a:p>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8" name="TextBox 7"/>
          <p:cNvSpPr txBox="1"/>
          <p:nvPr/>
        </p:nvSpPr>
        <p:spPr>
          <a:xfrm>
            <a:off x="785786" y="2000240"/>
            <a:ext cx="7072362" cy="2554545"/>
          </a:xfrm>
          <a:prstGeom prst="rect">
            <a:avLst/>
          </a:prstGeom>
          <a:noFill/>
        </p:spPr>
        <p:txBody>
          <a:bodyPr wrap="square" rtlCol="0">
            <a:spAutoFit/>
          </a:bodyPr>
          <a:lstStyle/>
          <a:p>
            <a:pPr>
              <a:buFont typeface="Wingdings" pitchFamily="2" charset="2"/>
              <a:buChar char="Ø"/>
            </a:pPr>
            <a:r>
              <a:rPr lang="en-IN" sz="2000" dirty="0">
                <a:latin typeface="Times New Roman" pitchFamily="18" charset="0"/>
                <a:cs typeface="Times New Roman" pitchFamily="18" charset="0"/>
              </a:rPr>
              <a:t> Face recognition technology is a widely used that has been developed rapidly in recent years.</a:t>
            </a:r>
          </a:p>
          <a:p>
            <a:endParaRPr lang="en-IN" sz="2000" dirty="0">
              <a:latin typeface="Times New Roman" pitchFamily="18" charset="0"/>
              <a:cs typeface="Times New Roman" pitchFamily="18" charset="0"/>
            </a:endParaRPr>
          </a:p>
          <a:p>
            <a:pPr>
              <a:buFont typeface="Wingdings" pitchFamily="2" charset="2"/>
              <a:buChar char="Ø"/>
            </a:pPr>
            <a:r>
              <a:rPr lang="en-IN" sz="2000" dirty="0">
                <a:latin typeface="Times New Roman" pitchFamily="18" charset="0"/>
                <a:cs typeface="Times New Roman" pitchFamily="18" charset="0"/>
              </a:rPr>
              <a:t> But face recognition systems are vulnerable to spoof attacks made by non-real faces, photographs. </a:t>
            </a:r>
          </a:p>
          <a:p>
            <a:endParaRPr lang="en-IN" sz="2000" dirty="0">
              <a:latin typeface="Times New Roman" pitchFamily="18" charset="0"/>
              <a:cs typeface="Times New Roman" pitchFamily="18" charset="0"/>
            </a:endParaRPr>
          </a:p>
          <a:p>
            <a:pPr>
              <a:buFont typeface="Wingdings" pitchFamily="2" charset="2"/>
              <a:buChar char="Ø"/>
            </a:pPr>
            <a:r>
              <a:rPr lang="en-IN" sz="2000" dirty="0">
                <a:latin typeface="Times New Roman" pitchFamily="18" charset="0"/>
                <a:cs typeface="Times New Roman" pitchFamily="18" charset="0"/>
              </a:rPr>
              <a:t>A secure system needs Liveness detection in order to guard against such spoofing.</a:t>
            </a: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Project scope</a:t>
            </a:r>
          </a:p>
        </p:txBody>
      </p:sp>
      <p:sp>
        <p:nvSpPr>
          <p:cNvPr id="7" name="TextBox 6"/>
          <p:cNvSpPr txBox="1"/>
          <p:nvPr/>
        </p:nvSpPr>
        <p:spPr>
          <a:xfrm>
            <a:off x="571472" y="1643050"/>
            <a:ext cx="7572428" cy="2554545"/>
          </a:xfrm>
          <a:prstGeom prst="rect">
            <a:avLst/>
          </a:prstGeom>
          <a:noFill/>
        </p:spPr>
        <p:txBody>
          <a:bodyPr wrap="square" rtlCol="0">
            <a:spAutoFit/>
          </a:bodyPr>
          <a:lstStyle/>
          <a:p>
            <a:r>
              <a:rPr lang="en-US" sz="2000" dirty="0">
                <a:latin typeface="Times New Roman" pitchFamily="18" charset="0"/>
                <a:cs typeface="Times New Roman" pitchFamily="18" charset="0"/>
              </a:rPr>
              <a:t>Liveness detection in biometrics is the ability of a system to detect if a fingerprint or face (or other biometrics) is real (from a live person present at the point of capture) or fake (from a spoof artifact or lifeless body part).</a:t>
            </a:r>
          </a:p>
          <a:p>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Liveness check uses algorithms that analyze data - after they are collected from biometric scanners and readers - to verify if the source is coming from a fake representation.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301382-CC7B-558F-70E9-0401A5609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004" y="1484784"/>
            <a:ext cx="6671272" cy="4653136"/>
          </a:xfrm>
          <a:prstGeom prst="rect">
            <a:avLst/>
          </a:prstGeom>
        </p:spPr>
      </p:pic>
      <p:sp>
        <p:nvSpPr>
          <p:cNvPr id="6" name="TextBox 5">
            <a:extLst>
              <a:ext uri="{FF2B5EF4-FFF2-40B4-BE49-F238E27FC236}">
                <a16:creationId xmlns:a16="http://schemas.microsoft.com/office/drawing/2014/main" id="{97F99909-13C8-EB4D-25F9-6793DF90DC4E}"/>
              </a:ext>
            </a:extLst>
          </p:cNvPr>
          <p:cNvSpPr txBox="1"/>
          <p:nvPr/>
        </p:nvSpPr>
        <p:spPr>
          <a:xfrm>
            <a:off x="435051" y="463265"/>
            <a:ext cx="8352928" cy="584775"/>
          </a:xfrm>
          <a:prstGeom prst="rect">
            <a:avLst/>
          </a:prstGeom>
          <a:noFill/>
        </p:spPr>
        <p:txBody>
          <a:bodyPr wrap="square" rtlCol="0">
            <a:spAutoFit/>
          </a:bodyPr>
          <a:lstStyle/>
          <a:p>
            <a:r>
              <a:rPr lang="en-US" sz="3200" b="1" dirty="0">
                <a:solidFill>
                  <a:srgbClr val="C00000"/>
                </a:solidFill>
                <a:latin typeface="Calibri" pitchFamily="34" charset="0"/>
              </a:rPr>
              <a:t>Processing Model</a:t>
            </a:r>
          </a:p>
        </p:txBody>
      </p:sp>
      <p:sp>
        <p:nvSpPr>
          <p:cNvPr id="7" name="CustomShape 1">
            <a:extLst>
              <a:ext uri="{FF2B5EF4-FFF2-40B4-BE49-F238E27FC236}">
                <a16:creationId xmlns:a16="http://schemas.microsoft.com/office/drawing/2014/main" id="{D32524B4-732A-DF96-E03C-72BB1F654A00}"/>
              </a:ext>
            </a:extLst>
          </p:cNvPr>
          <p:cNvSpPr/>
          <p:nvPr/>
        </p:nvSpPr>
        <p:spPr>
          <a:xfrm>
            <a:off x="457200" y="1066800"/>
            <a:ext cx="8381160" cy="75600"/>
          </a:xfrm>
          <a:prstGeom prst="rect">
            <a:avLst/>
          </a:prstGeom>
          <a:solidFill>
            <a:srgbClr val="7030A0"/>
          </a:solidFill>
          <a:ln w="25560">
            <a:solidFill>
              <a:srgbClr val="3A5F8B"/>
            </a:solidFill>
            <a:round/>
          </a:ln>
        </p:spPr>
      </p:sp>
    </p:spTree>
    <p:extLst>
      <p:ext uri="{BB962C8B-B14F-4D97-AF65-F5344CB8AC3E}">
        <p14:creationId xmlns:p14="http://schemas.microsoft.com/office/powerpoint/2010/main" val="3006898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Limitation</a:t>
            </a:r>
            <a:endParaRPr sz="3200">
              <a:solidFill>
                <a:srgbClr val="C00000"/>
              </a:solidFill>
            </a:endParaRPr>
          </a:p>
        </p:txBody>
      </p:sp>
      <p:sp>
        <p:nvSpPr>
          <p:cNvPr id="6" name="TextBox 5"/>
          <p:cNvSpPr txBox="1"/>
          <p:nvPr/>
        </p:nvSpPr>
        <p:spPr>
          <a:xfrm>
            <a:off x="642910" y="1785926"/>
            <a:ext cx="7572428" cy="2492990"/>
          </a:xfrm>
          <a:prstGeom prst="rect">
            <a:avLst/>
          </a:prstGeom>
          <a:noFill/>
        </p:spPr>
        <p:txBody>
          <a:bodyPr wrap="square" rtlCol="0">
            <a:spAutoFit/>
          </a:bodyPr>
          <a:lstStyle/>
          <a:p>
            <a:pPr>
              <a:buFont typeface="Wingdings" pitchFamily="2" charset="2"/>
              <a:buChar char="Ø"/>
            </a:pPr>
            <a:r>
              <a:rPr lang="en-US" sz="2000" dirty="0">
                <a:latin typeface="Times New Roman" pitchFamily="18" charset="0"/>
                <a:cs typeface="Times New Roman" pitchFamily="18" charset="0"/>
              </a:rPr>
              <a:t> Liveness detection algorithm’s performance degrades remarkably when it encounters unfamiliar spoof fabrication materials.</a:t>
            </a:r>
          </a:p>
          <a:p>
            <a:pPr>
              <a:buFont typeface="Wingdings" pitchFamily="2" charset="2"/>
              <a:buChar char="Ø"/>
            </a:pPr>
            <a:r>
              <a:rPr lang="en-US" sz="2000" dirty="0">
                <a:latin typeface="Times New Roman" pitchFamily="18" charset="0"/>
                <a:cs typeface="Times New Roman" pitchFamily="18" charset="0"/>
              </a:rPr>
              <a:t>It limits their application in the real world, where the nature of attacks is unpredictable.</a:t>
            </a:r>
          </a:p>
          <a:p>
            <a:pPr>
              <a:buFont typeface="Wingdings" pitchFamily="2" charset="2"/>
              <a:buChar char="Ø"/>
            </a:pPr>
            <a:r>
              <a:rPr lang="en-US" sz="2000" dirty="0">
                <a:latin typeface="Times New Roman" pitchFamily="18" charset="0"/>
                <a:cs typeface="Times New Roman" pitchFamily="18" charset="0"/>
              </a:rPr>
              <a:t>So, we need to develop generalized live ness detection methods that detect varying or previously unseen spoofing attacks. </a:t>
            </a:r>
            <a:br>
              <a:rPr lang="en-US" dirty="0"/>
            </a:br>
            <a:endParaRPr lang="en-US" dirty="0"/>
          </a:p>
          <a:p>
            <a:endParaRPr lang="en-US"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12692</TotalTime>
  <Words>1050</Words>
  <Application>Microsoft Office PowerPoint</Application>
  <PresentationFormat>On-screen Show (4:3)</PresentationFormat>
  <Paragraphs>60</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Calibri</vt:lpstr>
      <vt:lpstr>Gill Sans MT</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manasa inturi</cp:lastModifiedBy>
  <cp:revision>747</cp:revision>
  <dcterms:modified xsi:type="dcterms:W3CDTF">2022-09-30T16:31:23Z</dcterms:modified>
</cp:coreProperties>
</file>