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79" r:id="rId2"/>
    <p:sldId id="260" r:id="rId3"/>
    <p:sldId id="280" r:id="rId4"/>
    <p:sldId id="259" r:id="rId5"/>
    <p:sldId id="262" r:id="rId6"/>
    <p:sldId id="281" r:id="rId7"/>
    <p:sldId id="282" r:id="rId8"/>
    <p:sldId id="283" r:id="rId9"/>
    <p:sldId id="284" r:id="rId10"/>
    <p:sldId id="265" r:id="rId11"/>
    <p:sldId id="266" r:id="rId12"/>
    <p:sldId id="278" r:id="rId13"/>
    <p:sldId id="267" r:id="rId14"/>
    <p:sldId id="274" r:id="rId15"/>
    <p:sldId id="285" r:id="rId16"/>
    <p:sldId id="258" r:id="rId1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81" d="100"/>
          <a:sy n="81" d="100"/>
        </p:scale>
        <p:origin x="152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51EB372-BE9C-42A1-87F2-85089BEDDF95}" type="datetimeFigureOut">
              <a:rPr lang="en-IN" smtClean="0"/>
              <a:t>16-12-2021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C9082DC-E24C-46E2-AB44-4442653389C7}" type="slidenum">
              <a:rPr lang="en-IN" smtClean="0"/>
              <a:t>‹#›</a:t>
            </a:fld>
            <a:endParaRPr lang="en-IN"/>
          </a:p>
        </p:txBody>
      </p:sp>
    </p:spTree>
    <p:extLst>
      <p:ext uri="{BB962C8B-B14F-4D97-AF65-F5344CB8AC3E}">
        <p14:creationId xmlns:p14="http://schemas.microsoft.com/office/powerpoint/2010/main" val="236620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80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053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8594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86115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2211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9857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7085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0930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5814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46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013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355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803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30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102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643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834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695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12/16/2021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56307335"/>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link.springer.com/chapter/10.1007/978-3-642-36362-7_11" TargetMode="External"/><Relationship Id="rId2" Type="http://schemas.openxmlformats.org/officeDocument/2006/relationships/hyperlink" Target="https://www.researchgate.net/publication/45787183_An_Asymmetric_Cryptographic_Key_Assignment_Scheme_for_Access_Control_in_Tree_Structural_Hierarchies" TargetMode="External"/><Relationship Id="rId1" Type="http://schemas.openxmlformats.org/officeDocument/2006/relationships/slideLayout" Target="../slideLayouts/slideLayout18.xml"/><Relationship Id="rId5" Type="http://schemas.openxmlformats.org/officeDocument/2006/relationships/hyperlink" Target="https://www.researchgate.net/publication/343683805_Encryption_algorithm_in_cloud_computing" TargetMode="External"/><Relationship Id="rId4" Type="http://schemas.openxmlformats.org/officeDocument/2006/relationships/hyperlink" Target="https://www.agileit.com/news/data-encryption-methods-secure-clou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en.m.wikipedia.org/wiki/Secret_key" TargetMode="External"/><Relationship Id="rId2" Type="http://schemas.openxmlformats.org/officeDocument/2006/relationships/hyperlink" Target="https://en.m.wikipedia.org/wiki/Public-key_encryption" TargetMode="External"/><Relationship Id="rId1" Type="http://schemas.openxmlformats.org/officeDocument/2006/relationships/slideLayout" Target="../slideLayouts/slideLayout18.xml"/><Relationship Id="rId5" Type="http://schemas.openxmlformats.org/officeDocument/2006/relationships/slide" Target="slide5.xml"/><Relationship Id="rId4" Type="http://schemas.openxmlformats.org/officeDocument/2006/relationships/hyperlink" Target="https://en.m.wikipedia.org/wiki/Attribute-based_encryption#cite_note-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45787183_An_Asymmetric_Cryptographic_Key_Assignment_Scheme_for_Access_Control_in_Tree_Structural_Hierarchies"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24200" y="146475"/>
            <a:ext cx="3094972" cy="1843461"/>
          </a:xfrm>
        </p:spPr>
      </p:pic>
      <p:sp>
        <p:nvSpPr>
          <p:cNvPr id="5" name="TextBox 4"/>
          <p:cNvSpPr txBox="1"/>
          <p:nvPr/>
        </p:nvSpPr>
        <p:spPr>
          <a:xfrm>
            <a:off x="2538086" y="2043006"/>
            <a:ext cx="4267200" cy="584775"/>
          </a:xfrm>
          <a:prstGeom prst="rect">
            <a:avLst/>
          </a:prstGeom>
          <a:noFill/>
        </p:spPr>
        <p:txBody>
          <a:bodyPr wrap="square" rtlCol="0">
            <a:spAutoFit/>
          </a:bodyPr>
          <a:lstStyle/>
          <a:p>
            <a:pPr algn="ctr">
              <a:tabLst>
                <a:tab pos="2971800" algn="ctr"/>
                <a:tab pos="5943600" algn="r"/>
                <a:tab pos="2971800" algn="ctr"/>
                <a:tab pos="3314700" algn="ctr"/>
                <a:tab pos="4625340" algn="l"/>
                <a:tab pos="5943600" algn="r"/>
              </a:tabLst>
            </a:pPr>
            <a:r>
              <a:rPr lang="en-IN" sz="1600" dirty="0">
                <a:latin typeface="Agency FB" pitchFamily="34" charset="0"/>
                <a:ea typeface="Times New Roman" panose="02020603050405020304" pitchFamily="18" charset="0"/>
                <a:cs typeface="Times New Roman" panose="02020603050405020304" pitchFamily="18" charset="0"/>
              </a:rPr>
              <a:t>(UGC AUTONOMOUS)</a:t>
            </a:r>
          </a:p>
          <a:p>
            <a:pPr algn="ctr">
              <a:tabLst>
                <a:tab pos="2971800" algn="ctr"/>
                <a:tab pos="5943600" algn="r"/>
              </a:tabLst>
            </a:pPr>
            <a:r>
              <a:rPr lang="en-IN" sz="1600" dirty="0">
                <a:latin typeface="Agency FB" pitchFamily="34" charset="0"/>
                <a:ea typeface="Times New Roman" panose="02020603050405020304" pitchFamily="18" charset="0"/>
                <a:cs typeface="Times New Roman" panose="02020603050405020304" pitchFamily="18" charset="0"/>
              </a:rPr>
              <a:t>KANDLAKOYA, MEDCHAL ROAD, HYDERABAD – 501401</a:t>
            </a:r>
          </a:p>
        </p:txBody>
      </p:sp>
      <p:sp>
        <p:nvSpPr>
          <p:cNvPr id="6" name="TextBox 5"/>
          <p:cNvSpPr txBox="1"/>
          <p:nvPr/>
        </p:nvSpPr>
        <p:spPr>
          <a:xfrm>
            <a:off x="990600" y="2772369"/>
            <a:ext cx="7162800" cy="369332"/>
          </a:xfrm>
          <a:prstGeom prst="rect">
            <a:avLst/>
          </a:prstGeom>
          <a:noFill/>
        </p:spPr>
        <p:txBody>
          <a:bodyPr wrap="square" rtlCol="0">
            <a:spAutoFit/>
          </a:bodyPr>
          <a:lstStyle/>
          <a:p>
            <a:pPr algn="ctr">
              <a:tabLst>
                <a:tab pos="2971800" algn="ctr"/>
                <a:tab pos="5943600" algn="r"/>
              </a:tabLst>
            </a:pPr>
            <a:r>
              <a:rPr lang="en-IN" b="1" dirty="0">
                <a:latin typeface="Agency FB" pitchFamily="34" charset="0"/>
                <a:ea typeface="Times New Roman" panose="02020603050405020304" pitchFamily="18" charset="0"/>
                <a:cs typeface="Times New Roman" panose="02020603050405020304" pitchFamily="18" charset="0"/>
              </a:rPr>
              <a:t>DEPARTMENT OF COMPUTER SCIENCE AND ENGINEERING</a:t>
            </a:r>
          </a:p>
        </p:txBody>
      </p:sp>
      <p:sp>
        <p:nvSpPr>
          <p:cNvPr id="7" name="TextBox 6"/>
          <p:cNvSpPr txBox="1"/>
          <p:nvPr/>
        </p:nvSpPr>
        <p:spPr>
          <a:xfrm>
            <a:off x="457200" y="3346968"/>
            <a:ext cx="8229600" cy="1077218"/>
          </a:xfrm>
          <a:prstGeom prst="rect">
            <a:avLst/>
          </a:prstGeom>
          <a:noFill/>
        </p:spPr>
        <p:txBody>
          <a:bodyPr wrap="square" rtlCol="0">
            <a:spAutoFit/>
          </a:bodyPr>
          <a:lstStyle/>
          <a:p>
            <a:pPr algn="ctr">
              <a:tabLst>
                <a:tab pos="2971800" algn="ctr"/>
                <a:tab pos="5943600" algn="r"/>
              </a:tabLst>
            </a:pPr>
            <a:r>
              <a:rPr lang="en-IN" sz="3200" b="1" dirty="0">
                <a:latin typeface="Corbel Light" pitchFamily="34" charset="0"/>
                <a:ea typeface="Times New Roman" panose="02020603050405020304" pitchFamily="18" charset="0"/>
                <a:cs typeface="Times New Roman" panose="02020603050405020304" pitchFamily="18" charset="0"/>
              </a:rPr>
              <a:t>“</a:t>
            </a:r>
            <a:r>
              <a:rPr lang="en-IN" sz="3200" b="1" dirty="0">
                <a:solidFill>
                  <a:srgbClr val="FFC000"/>
                </a:solidFill>
                <a:latin typeface="Centaur" panose="02030504050205020304" pitchFamily="18" charset="0"/>
                <a:ea typeface="Times New Roman" panose="02020603050405020304" pitchFamily="18" charset="0"/>
                <a:cs typeface="Times New Roman" panose="02020603050405020304" pitchFamily="18" charset="0"/>
              </a:rPr>
              <a:t>Modified Attribute Based Hierarchical</a:t>
            </a:r>
          </a:p>
          <a:p>
            <a:pPr algn="ctr">
              <a:tabLst>
                <a:tab pos="2971800" algn="ctr"/>
                <a:tab pos="5943600" algn="r"/>
              </a:tabLst>
            </a:pPr>
            <a:r>
              <a:rPr lang="en-IN" sz="3200" b="1" dirty="0">
                <a:solidFill>
                  <a:srgbClr val="FFC000"/>
                </a:solidFill>
                <a:latin typeface="Centaur" panose="02030504050205020304" pitchFamily="18" charset="0"/>
                <a:ea typeface="Times New Roman" panose="02020603050405020304" pitchFamily="18" charset="0"/>
                <a:cs typeface="Times New Roman" panose="02020603050405020304" pitchFamily="18" charset="0"/>
              </a:rPr>
              <a:t> Encryption Scheme in Cloud Computing</a:t>
            </a:r>
            <a:r>
              <a:rPr lang="en-IN" sz="3200" b="1" dirty="0">
                <a:latin typeface="Corbel Light" pitchFamily="34" charset="0"/>
                <a:ea typeface="Times New Roman" panose="02020603050405020304" pitchFamily="18" charset="0"/>
                <a:cs typeface="Times New Roman" panose="02020603050405020304" pitchFamily="18" charset="0"/>
              </a:rPr>
              <a:t>”</a:t>
            </a:r>
            <a:endParaRPr lang="en-IN" dirty="0">
              <a:latin typeface="Corbel Light" pitchFamily="34" charset="0"/>
              <a:ea typeface="Times New Roman" panose="02020603050405020304" pitchFamily="18" charset="0"/>
              <a:cs typeface="Times New Roman" panose="02020603050405020304" pitchFamily="18" charset="0"/>
            </a:endParaRPr>
          </a:p>
        </p:txBody>
      </p:sp>
      <p:sp>
        <p:nvSpPr>
          <p:cNvPr id="8" name="TextBox 7"/>
          <p:cNvSpPr txBox="1"/>
          <p:nvPr/>
        </p:nvSpPr>
        <p:spPr>
          <a:xfrm flipH="1">
            <a:off x="152400" y="5257800"/>
            <a:ext cx="3276600" cy="628377"/>
          </a:xfrm>
          <a:prstGeom prst="rect">
            <a:avLst/>
          </a:prstGeom>
          <a:noFill/>
        </p:spPr>
        <p:txBody>
          <a:bodyPr wrap="square" rtlCol="0">
            <a:spAutoFit/>
          </a:bodyPr>
          <a:lstStyle/>
          <a:p>
            <a:pPr marL="12700" algn="ctr">
              <a:lnSpc>
                <a:spcPct val="100000"/>
              </a:lnSpc>
              <a:spcBef>
                <a:spcPts val="100"/>
              </a:spcBef>
            </a:pPr>
            <a:r>
              <a:rPr lang="en-US" sz="1600" b="1" spc="-5" dirty="0">
                <a:latin typeface="Bahnschrift Light" pitchFamily="34" charset="0"/>
                <a:cs typeface="Calibri" panose="020F0502020204030204" pitchFamily="34" charset="0"/>
              </a:rPr>
              <a:t>Guided By:</a:t>
            </a:r>
          </a:p>
          <a:p>
            <a:pPr marL="12700" algn="ctr">
              <a:lnSpc>
                <a:spcPct val="100000"/>
              </a:lnSpc>
              <a:spcBef>
                <a:spcPts val="100"/>
              </a:spcBef>
            </a:pPr>
            <a:r>
              <a:rPr lang="en-IN" b="1" dirty="0" err="1">
                <a:latin typeface="Bahnschrift Light" pitchFamily="34" charset="0"/>
                <a:ea typeface="Times New Roman" panose="02020603050405020304" pitchFamily="18" charset="0"/>
                <a:cs typeface="Calibri" panose="020F0502020204030204" pitchFamily="34" charset="0"/>
              </a:rPr>
              <a:t>Dr.</a:t>
            </a:r>
            <a:r>
              <a:rPr lang="en-IN" b="1" dirty="0">
                <a:latin typeface="Bahnschrift Light" pitchFamily="34" charset="0"/>
                <a:ea typeface="Times New Roman" panose="02020603050405020304" pitchFamily="18" charset="0"/>
                <a:cs typeface="Calibri" panose="020F0502020204030204" pitchFamily="34" charset="0"/>
              </a:rPr>
              <a:t>  </a:t>
            </a:r>
            <a:r>
              <a:rPr lang="en-IN" b="1" dirty="0" err="1">
                <a:latin typeface="Bahnschrift Light" pitchFamily="34" charset="0"/>
                <a:ea typeface="Times New Roman" panose="02020603050405020304" pitchFamily="18" charset="0"/>
                <a:cs typeface="Calibri" panose="020F0502020204030204" pitchFamily="34" charset="0"/>
              </a:rPr>
              <a:t>Sarat</a:t>
            </a:r>
            <a:r>
              <a:rPr lang="en-IN" b="1" dirty="0">
                <a:latin typeface="Bahnschrift Light" pitchFamily="34" charset="0"/>
                <a:ea typeface="Times New Roman" panose="02020603050405020304" pitchFamily="18" charset="0"/>
                <a:cs typeface="Calibri" panose="020F0502020204030204" pitchFamily="34" charset="0"/>
              </a:rPr>
              <a:t> Chandra  Nayak sir </a:t>
            </a:r>
            <a:endParaRPr lang="en-US" b="1" dirty="0">
              <a:latin typeface="Bahnschrift Light" pitchFamily="34" charset="0"/>
              <a:cs typeface="Calibri" panose="020F0502020204030204" pitchFamily="34" charset="0"/>
            </a:endParaRPr>
          </a:p>
        </p:txBody>
      </p:sp>
      <p:sp>
        <p:nvSpPr>
          <p:cNvPr id="9" name="TextBox 8"/>
          <p:cNvSpPr txBox="1"/>
          <p:nvPr/>
        </p:nvSpPr>
        <p:spPr>
          <a:xfrm>
            <a:off x="5791200" y="4697057"/>
            <a:ext cx="3048000" cy="1415772"/>
          </a:xfrm>
          <a:prstGeom prst="rect">
            <a:avLst/>
          </a:prstGeom>
          <a:noFill/>
        </p:spPr>
        <p:txBody>
          <a:bodyPr wrap="square" rtlCol="0">
            <a:spAutoFit/>
          </a:bodyPr>
          <a:lstStyle/>
          <a:p>
            <a:pPr marL="50800">
              <a:lnSpc>
                <a:spcPct val="100000"/>
              </a:lnSpc>
              <a:spcBef>
                <a:spcPts val="1180"/>
              </a:spcBef>
            </a:pPr>
            <a:r>
              <a:rPr lang="en-IN" sz="1400" b="1" dirty="0">
                <a:latin typeface="Arial Unicode MS" pitchFamily="34" charset="-128"/>
                <a:ea typeface="Arial Unicode MS" pitchFamily="34" charset="-128"/>
                <a:cs typeface="Arial Unicode MS" pitchFamily="34" charset="-128"/>
              </a:rPr>
              <a:t>Batch 09:</a:t>
            </a:r>
          </a:p>
          <a:p>
            <a:pPr marL="50800">
              <a:lnSpc>
                <a:spcPct val="100000"/>
              </a:lnSpc>
              <a:spcBef>
                <a:spcPts val="1180"/>
              </a:spcBef>
            </a:pPr>
            <a:r>
              <a:rPr lang="en-IN" sz="1400" b="1" dirty="0">
                <a:latin typeface="Arial Unicode MS" pitchFamily="34" charset="-128"/>
                <a:ea typeface="Arial Unicode MS" pitchFamily="34" charset="-128"/>
                <a:cs typeface="Arial Unicode MS" pitchFamily="34" charset="-128"/>
              </a:rPr>
              <a:t>K .  </a:t>
            </a:r>
            <a:r>
              <a:rPr lang="en-IN" sz="1400" b="1" dirty="0" err="1">
                <a:latin typeface="Arial Unicode MS" pitchFamily="34" charset="-128"/>
                <a:ea typeface="Arial Unicode MS" pitchFamily="34" charset="-128"/>
                <a:cs typeface="Arial Unicode MS" pitchFamily="34" charset="-128"/>
              </a:rPr>
              <a:t>Akshitha</a:t>
            </a:r>
            <a:r>
              <a:rPr lang="en-IN" sz="1400" b="1" dirty="0">
                <a:latin typeface="Arial Unicode MS" pitchFamily="34" charset="-128"/>
                <a:ea typeface="Arial Unicode MS" pitchFamily="34" charset="-128"/>
                <a:cs typeface="Arial Unicode MS" pitchFamily="34" charset="-128"/>
              </a:rPr>
              <a:t> (19H51A0513)</a:t>
            </a:r>
          </a:p>
          <a:p>
            <a:pPr marL="50800">
              <a:spcBef>
                <a:spcPts val="1180"/>
              </a:spcBef>
            </a:pPr>
            <a:r>
              <a:rPr lang="en-IN" sz="1400" b="1" dirty="0">
                <a:latin typeface="Arial Unicode MS" pitchFamily="34" charset="-128"/>
                <a:ea typeface="Arial Unicode MS" pitchFamily="34" charset="-128"/>
                <a:cs typeface="Arial Unicode MS" pitchFamily="34" charset="-128"/>
              </a:rPr>
              <a:t>K .  Lokesh Reddy (19H51A0514)</a:t>
            </a:r>
            <a:endParaRPr lang="en-IN" sz="1400" dirty="0">
              <a:latin typeface="Arial Unicode MS" pitchFamily="34" charset="-128"/>
              <a:ea typeface="Arial Unicode MS" pitchFamily="34" charset="-128"/>
              <a:cs typeface="Arial Unicode MS" pitchFamily="34" charset="-128"/>
            </a:endParaRPr>
          </a:p>
          <a:p>
            <a:pPr marL="50800">
              <a:spcBef>
                <a:spcPts val="1180"/>
              </a:spcBef>
            </a:pPr>
            <a:r>
              <a:rPr lang="en-IN" sz="1400" b="1" dirty="0">
                <a:latin typeface="Arial Unicode MS" pitchFamily="34" charset="-128"/>
                <a:ea typeface="Arial Unicode MS" pitchFamily="34" charset="-128"/>
                <a:cs typeface="Arial Unicode MS" pitchFamily="34" charset="-128"/>
              </a:rPr>
              <a:t>K .  </a:t>
            </a:r>
            <a:r>
              <a:rPr lang="en-IN" sz="1400" b="1" dirty="0" err="1">
                <a:latin typeface="Arial Unicode MS" pitchFamily="34" charset="-128"/>
                <a:ea typeface="Arial Unicode MS" pitchFamily="34" charset="-128"/>
                <a:cs typeface="Arial Unicode MS" pitchFamily="34" charset="-128"/>
              </a:rPr>
              <a:t>Darshith</a:t>
            </a:r>
            <a:r>
              <a:rPr lang="en-IN" sz="1400" b="1" dirty="0">
                <a:latin typeface="Arial Unicode MS" pitchFamily="34" charset="-128"/>
                <a:ea typeface="Arial Unicode MS" pitchFamily="34" charset="-128"/>
                <a:cs typeface="Arial Unicode MS" pitchFamily="34" charset="-128"/>
              </a:rPr>
              <a:t> Raj (19H51A0515)</a:t>
            </a:r>
            <a:endParaRPr lang="en-US" sz="1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73408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0"/>
            <a:ext cx="7924800" cy="1143000"/>
          </a:xfrm>
        </p:spPr>
        <p:txBody>
          <a:bodyPr>
            <a:normAutofit/>
          </a:bodyPr>
          <a:lstStyle/>
          <a:p>
            <a:r>
              <a:rPr lang="en-US" b="1" dirty="0">
                <a:latin typeface="Agency FB" panose="020B0503020202020204" pitchFamily="34" charset="0"/>
              </a:rPr>
              <a:t>PROPOSAL :</a:t>
            </a:r>
          </a:p>
        </p:txBody>
      </p:sp>
      <p:sp>
        <p:nvSpPr>
          <p:cNvPr id="2" name="Content Placeholder 1"/>
          <p:cNvSpPr>
            <a:spLocks noGrp="1"/>
          </p:cNvSpPr>
          <p:nvPr>
            <p:ph sz="quarter" idx="13"/>
          </p:nvPr>
        </p:nvSpPr>
        <p:spPr/>
        <p:txBody>
          <a:bodyPr>
            <a:normAutofit/>
          </a:bodyPr>
          <a:lstStyle/>
          <a:p>
            <a:pPr lvl="0"/>
            <a:r>
              <a:rPr lang="en-US" sz="2000" dirty="0">
                <a:latin typeface="Agency FB" panose="020B0503020202020204" pitchFamily="34" charset="0"/>
              </a:rPr>
              <a:t>In the proposed system, the system designs an attribute-based document hierarchical encryption scheme named CP-ABHE which performs well in terms of computation and storage space efficiency. </a:t>
            </a:r>
          </a:p>
          <a:p>
            <a:pPr lvl="0"/>
            <a:r>
              <a:rPr lang="en-US" sz="2000" dirty="0">
                <a:latin typeface="Agency FB" panose="020B0503020202020204" pitchFamily="34" charset="0"/>
              </a:rPr>
              <a:t>The scheme consists of two modules including integrated access tree construction and tree encryption. We first propose an algorithm to generate the integrated access trees for a document collection.</a:t>
            </a:r>
          </a:p>
          <a:p>
            <a:pPr lvl="0"/>
            <a:r>
              <a:rPr lang="en-US" sz="2000" dirty="0">
                <a:latin typeface="Agency FB" panose="020B0503020202020204" pitchFamily="34" charset="0"/>
              </a:rPr>
              <a:t> The most important design goal of the algorithm is decreasing the number of integrated access trees which can greatly improve the encryption/decryption efficiency. </a:t>
            </a:r>
          </a:p>
          <a:p>
            <a:pPr lvl="0"/>
            <a:r>
              <a:rPr lang="en-US" sz="2000" dirty="0">
                <a:latin typeface="Agency FB" panose="020B0503020202020204" pitchFamily="34" charset="0"/>
              </a:rPr>
              <a:t>An algorithm to construct the integrated access trees incrementally for the document collection is proposed and it can significantly decrease the number of the access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914400"/>
            <a:ext cx="7772400" cy="4635500"/>
          </a:xfrm>
        </p:spPr>
        <p:txBody>
          <a:bodyPr>
            <a:normAutofit/>
          </a:bodyPr>
          <a:lstStyle/>
          <a:p>
            <a:pPr lvl="0"/>
            <a:r>
              <a:rPr lang="en-US" dirty="0"/>
              <a:t> </a:t>
            </a:r>
            <a:r>
              <a:rPr lang="en-US" sz="2000" dirty="0">
                <a:latin typeface="Agency FB" panose="020B0503020202020204" pitchFamily="34" charset="0"/>
              </a:rPr>
              <a:t>A document collection hierarchical encryption scheme is proposed. All the documents that share an integrated access tree are encrypted together which can significantly improve the encryption/decryption efficiency. Moreover, the </a:t>
            </a:r>
            <a:r>
              <a:rPr lang="en-US" sz="2000" b="1" dirty="0">
                <a:latin typeface="Agency FB" panose="020B0503020202020204" pitchFamily="34" charset="0"/>
              </a:rPr>
              <a:t>secret key expanding problem </a:t>
            </a:r>
            <a:r>
              <a:rPr lang="en-US" sz="2000" dirty="0">
                <a:latin typeface="Agency FB" panose="020B0503020202020204" pitchFamily="34" charset="0"/>
              </a:rPr>
              <a:t>is solved properly.</a:t>
            </a:r>
          </a:p>
          <a:p>
            <a:pPr lvl="0"/>
            <a:r>
              <a:rPr lang="en-US" sz="2000" dirty="0">
                <a:latin typeface="Agency FB" panose="020B0503020202020204" pitchFamily="34" charset="0"/>
              </a:rPr>
              <a:t>The security of CP-ABHE is theoretically proved and the effectiveness of the integrated access tree construction algorithm is analyzed in detail. In addition, a thorough comparison between CP-ABHE, KP-ABE, and CP-ABE in terms of encryption/decryption efficiency and storage space is provided.</a:t>
            </a: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6492" y="111643"/>
            <a:ext cx="5550897" cy="922259"/>
          </a:xfrm>
        </p:spPr>
        <p:txBody>
          <a:bodyPr/>
          <a:lstStyle/>
          <a:p>
            <a:r>
              <a:rPr lang="en-US" u="sng" dirty="0">
                <a:latin typeface="Agency FB" panose="020B0503020202020204" pitchFamily="34" charset="0"/>
              </a:rPr>
              <a:t>Architecture Diagram</a:t>
            </a:r>
            <a:endParaRPr lang="en-US" dirty="0">
              <a:latin typeface="Agency FB" panose="020B0503020202020204" pitchFamily="34" charset="0"/>
            </a:endParaRPr>
          </a:p>
        </p:txBody>
      </p:sp>
      <p:sp>
        <p:nvSpPr>
          <p:cNvPr id="6" name="Rectangle 5">
            <a:extLst>
              <a:ext uri="{FF2B5EF4-FFF2-40B4-BE49-F238E27FC236}">
                <a16:creationId xmlns:a16="http://schemas.microsoft.com/office/drawing/2014/main" id="{BEA99241-845E-4115-8F01-155C1592B186}"/>
              </a:ext>
            </a:extLst>
          </p:cNvPr>
          <p:cNvSpPr/>
          <p:nvPr/>
        </p:nvSpPr>
        <p:spPr>
          <a:xfrm>
            <a:off x="84420" y="3120735"/>
            <a:ext cx="1142999" cy="609600"/>
          </a:xfrm>
          <a:prstGeom prst="rect">
            <a:avLst/>
          </a:prstGeom>
          <a:solidFill>
            <a:schemeClr val="bg2">
              <a:lumMod val="25000"/>
              <a:lumOff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solidFill>
              </a:rPr>
              <a:t>Data owner</a:t>
            </a:r>
            <a:endParaRPr lang="en-IN" sz="1600" dirty="0">
              <a:solidFill>
                <a:schemeClr val="bg1"/>
              </a:solidFill>
            </a:endParaRPr>
          </a:p>
        </p:txBody>
      </p:sp>
      <p:sp>
        <p:nvSpPr>
          <p:cNvPr id="7" name="Rectangle 6">
            <a:extLst>
              <a:ext uri="{FF2B5EF4-FFF2-40B4-BE49-F238E27FC236}">
                <a16:creationId xmlns:a16="http://schemas.microsoft.com/office/drawing/2014/main" id="{60695D1C-B08F-4CF0-8C26-EEE86CAC809C}"/>
              </a:ext>
            </a:extLst>
          </p:cNvPr>
          <p:cNvSpPr/>
          <p:nvPr/>
        </p:nvSpPr>
        <p:spPr>
          <a:xfrm>
            <a:off x="1905000" y="2754505"/>
            <a:ext cx="1600200" cy="979295"/>
          </a:xfrm>
          <a:prstGeom prst="rect">
            <a:avLst/>
          </a:prstGeom>
          <a:solidFill>
            <a:schemeClr val="bg2">
              <a:lumMod val="25000"/>
              <a:lumOff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Make tree using hierarchical approach</a:t>
            </a:r>
            <a:endParaRPr lang="en-IN" sz="1600" dirty="0"/>
          </a:p>
        </p:txBody>
      </p:sp>
      <p:sp>
        <p:nvSpPr>
          <p:cNvPr id="10" name="Rectangle 9">
            <a:extLst>
              <a:ext uri="{FF2B5EF4-FFF2-40B4-BE49-F238E27FC236}">
                <a16:creationId xmlns:a16="http://schemas.microsoft.com/office/drawing/2014/main" id="{C6BFDB91-3669-4D63-A37B-A3FCB0FFF0EC}"/>
              </a:ext>
            </a:extLst>
          </p:cNvPr>
          <p:cNvSpPr/>
          <p:nvPr/>
        </p:nvSpPr>
        <p:spPr>
          <a:xfrm>
            <a:off x="1905000" y="4130716"/>
            <a:ext cx="1600200" cy="457200"/>
          </a:xfrm>
          <a:prstGeom prst="rect">
            <a:avLst/>
          </a:prstGeom>
          <a:solidFill>
            <a:schemeClr val="bg2">
              <a:lumMod val="25000"/>
              <a:lumOff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Encrypt tree</a:t>
            </a:r>
          </a:p>
        </p:txBody>
      </p:sp>
      <p:cxnSp>
        <p:nvCxnSpPr>
          <p:cNvPr id="14" name="Straight Arrow Connector 13">
            <a:extLst>
              <a:ext uri="{FF2B5EF4-FFF2-40B4-BE49-F238E27FC236}">
                <a16:creationId xmlns:a16="http://schemas.microsoft.com/office/drawing/2014/main" id="{225C6D9C-0773-4610-B2C5-C07D4EE39EA6}"/>
              </a:ext>
            </a:extLst>
          </p:cNvPr>
          <p:cNvCxnSpPr>
            <a:cxnSpLocks/>
          </p:cNvCxnSpPr>
          <p:nvPr/>
        </p:nvCxnSpPr>
        <p:spPr>
          <a:xfrm>
            <a:off x="1219199" y="3429000"/>
            <a:ext cx="685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C3DEF4-1174-480B-B81A-2F13783FFFC0}"/>
              </a:ext>
            </a:extLst>
          </p:cNvPr>
          <p:cNvCxnSpPr>
            <a:cxnSpLocks/>
            <a:stCxn id="7" idx="2"/>
            <a:endCxn id="10" idx="0"/>
          </p:cNvCxnSpPr>
          <p:nvPr/>
        </p:nvCxnSpPr>
        <p:spPr>
          <a:xfrm>
            <a:off x="2705100" y="3733800"/>
            <a:ext cx="0" cy="39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5797CAE-2776-4C1B-9949-F580F5ADE151}"/>
              </a:ext>
            </a:extLst>
          </p:cNvPr>
          <p:cNvSpPr/>
          <p:nvPr/>
        </p:nvSpPr>
        <p:spPr>
          <a:xfrm>
            <a:off x="1904999" y="5029200"/>
            <a:ext cx="1701539"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Authentication to cloud</a:t>
            </a:r>
            <a:endParaRPr lang="en-IN" sz="1600" dirty="0"/>
          </a:p>
        </p:txBody>
      </p:sp>
      <p:cxnSp>
        <p:nvCxnSpPr>
          <p:cNvPr id="20" name="Straight Connector 19">
            <a:extLst>
              <a:ext uri="{FF2B5EF4-FFF2-40B4-BE49-F238E27FC236}">
                <a16:creationId xmlns:a16="http://schemas.microsoft.com/office/drawing/2014/main" id="{2A6C4E61-CB32-4F7D-8B07-011EEAFB9678}"/>
              </a:ext>
            </a:extLst>
          </p:cNvPr>
          <p:cNvCxnSpPr>
            <a:cxnSpLocks/>
          </p:cNvCxnSpPr>
          <p:nvPr/>
        </p:nvCxnSpPr>
        <p:spPr>
          <a:xfrm>
            <a:off x="715241" y="3753427"/>
            <a:ext cx="0" cy="1637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1FFCB3-8D64-4EE6-9EEA-AF04CD10D920}"/>
              </a:ext>
            </a:extLst>
          </p:cNvPr>
          <p:cNvCxnSpPr>
            <a:cxnSpLocks/>
          </p:cNvCxnSpPr>
          <p:nvPr/>
        </p:nvCxnSpPr>
        <p:spPr>
          <a:xfrm>
            <a:off x="685800" y="5410200"/>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DC8545-8EB5-4728-833C-780E189ADF46}"/>
              </a:ext>
            </a:extLst>
          </p:cNvPr>
          <p:cNvSpPr/>
          <p:nvPr/>
        </p:nvSpPr>
        <p:spPr>
          <a:xfrm>
            <a:off x="914400" y="5105400"/>
            <a:ext cx="685799" cy="285155"/>
          </a:xfrm>
          <a:prstGeom prst="rect">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login</a:t>
            </a:r>
            <a:endParaRPr lang="en-IN" sz="1400" dirty="0"/>
          </a:p>
        </p:txBody>
      </p:sp>
      <p:sp>
        <p:nvSpPr>
          <p:cNvPr id="30" name="Rectangle 29">
            <a:extLst>
              <a:ext uri="{FF2B5EF4-FFF2-40B4-BE49-F238E27FC236}">
                <a16:creationId xmlns:a16="http://schemas.microsoft.com/office/drawing/2014/main" id="{BE1C6622-86E5-43F2-B3EB-494833F42F32}"/>
              </a:ext>
            </a:extLst>
          </p:cNvPr>
          <p:cNvSpPr/>
          <p:nvPr/>
        </p:nvSpPr>
        <p:spPr>
          <a:xfrm>
            <a:off x="1251526" y="2981624"/>
            <a:ext cx="593436" cy="437553"/>
          </a:xfrm>
          <a:prstGeom prst="rect">
            <a:avLst/>
          </a:prstGeom>
          <a:solidFill>
            <a:schemeClr val="bg2"/>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a:t>
            </a:r>
            <a:endParaRPr lang="en-IN" sz="1200" dirty="0"/>
          </a:p>
        </p:txBody>
      </p:sp>
      <p:cxnSp>
        <p:nvCxnSpPr>
          <p:cNvPr id="32" name="Straight Connector 31">
            <a:extLst>
              <a:ext uri="{FF2B5EF4-FFF2-40B4-BE49-F238E27FC236}">
                <a16:creationId xmlns:a16="http://schemas.microsoft.com/office/drawing/2014/main" id="{F86ABD36-92A9-4C95-BC98-5A38AE78BF15}"/>
              </a:ext>
            </a:extLst>
          </p:cNvPr>
          <p:cNvCxnSpPr>
            <a:cxnSpLocks/>
            <a:stCxn id="18" idx="3"/>
          </p:cNvCxnSpPr>
          <p:nvPr/>
        </p:nvCxnSpPr>
        <p:spPr>
          <a:xfrm>
            <a:off x="3606538" y="5295900"/>
            <a:ext cx="279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8C6BB76-202E-4491-8E9F-741F6994F088}"/>
              </a:ext>
            </a:extLst>
          </p:cNvPr>
          <p:cNvCxnSpPr/>
          <p:nvPr/>
        </p:nvCxnSpPr>
        <p:spPr>
          <a:xfrm>
            <a:off x="3886200" y="52959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C8365BC-F24D-493F-A9F9-E02A97BDCDE3}"/>
              </a:ext>
            </a:extLst>
          </p:cNvPr>
          <p:cNvSpPr/>
          <p:nvPr/>
        </p:nvSpPr>
        <p:spPr>
          <a:xfrm>
            <a:off x="4242062" y="2819400"/>
            <a:ext cx="1015735" cy="2743197"/>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Cloud </a:t>
            </a:r>
          </a:p>
          <a:p>
            <a:pPr algn="ctr"/>
            <a:r>
              <a:rPr lang="en-US" sz="1600" dirty="0"/>
              <a:t>(</a:t>
            </a:r>
            <a:r>
              <a:rPr lang="en-US" sz="1400" dirty="0"/>
              <a:t>contains data of many users</a:t>
            </a:r>
            <a:r>
              <a:rPr lang="en-US" sz="1600" dirty="0"/>
              <a:t>)</a:t>
            </a:r>
            <a:endParaRPr lang="en-IN" sz="1600" dirty="0"/>
          </a:p>
        </p:txBody>
      </p:sp>
      <p:cxnSp>
        <p:nvCxnSpPr>
          <p:cNvPr id="39" name="Straight Connector 38">
            <a:extLst>
              <a:ext uri="{FF2B5EF4-FFF2-40B4-BE49-F238E27FC236}">
                <a16:creationId xmlns:a16="http://schemas.microsoft.com/office/drawing/2014/main" id="{A9D4A0D6-0347-4A28-A8D4-34671C944A4B}"/>
              </a:ext>
            </a:extLst>
          </p:cNvPr>
          <p:cNvCxnSpPr>
            <a:stCxn id="10" idx="3"/>
          </p:cNvCxnSpPr>
          <p:nvPr/>
        </p:nvCxnSpPr>
        <p:spPr>
          <a:xfrm>
            <a:off x="3505200" y="435931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720ECF3-48B4-457C-AF16-4288EB0BD62D}"/>
              </a:ext>
            </a:extLst>
          </p:cNvPr>
          <p:cNvCxnSpPr/>
          <p:nvPr/>
        </p:nvCxnSpPr>
        <p:spPr>
          <a:xfrm>
            <a:off x="3962400" y="4343400"/>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54F739B-9DC6-4FD4-95A1-6ECC968A2FD1}"/>
              </a:ext>
            </a:extLst>
          </p:cNvPr>
          <p:cNvSpPr/>
          <p:nvPr/>
        </p:nvSpPr>
        <p:spPr>
          <a:xfrm>
            <a:off x="7619999" y="3228102"/>
            <a:ext cx="1143000" cy="533400"/>
          </a:xfrm>
          <a:prstGeom prst="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User</a:t>
            </a:r>
            <a:endParaRPr lang="en-IN" sz="1600" dirty="0"/>
          </a:p>
        </p:txBody>
      </p:sp>
      <p:cxnSp>
        <p:nvCxnSpPr>
          <p:cNvPr id="46" name="Straight Connector 45">
            <a:extLst>
              <a:ext uri="{FF2B5EF4-FFF2-40B4-BE49-F238E27FC236}">
                <a16:creationId xmlns:a16="http://schemas.microsoft.com/office/drawing/2014/main" id="{9B28F623-9004-4089-8057-CC1CD443F138}"/>
              </a:ext>
            </a:extLst>
          </p:cNvPr>
          <p:cNvCxnSpPr>
            <a:stCxn id="44" idx="2"/>
            <a:endCxn id="44" idx="2"/>
          </p:cNvCxnSpPr>
          <p:nvPr/>
        </p:nvCxnSpPr>
        <p:spPr>
          <a:xfrm>
            <a:off x="8191499" y="376150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511FC26-7791-46F5-B568-1E9B0B7D1C3E}"/>
              </a:ext>
            </a:extLst>
          </p:cNvPr>
          <p:cNvCxnSpPr>
            <a:stCxn id="44" idx="2"/>
          </p:cNvCxnSpPr>
          <p:nvPr/>
        </p:nvCxnSpPr>
        <p:spPr>
          <a:xfrm>
            <a:off x="8191499" y="3761502"/>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03D4E7E-D8C9-42EB-AE63-DB0BBF09E031}"/>
              </a:ext>
            </a:extLst>
          </p:cNvPr>
          <p:cNvSpPr/>
          <p:nvPr/>
        </p:nvSpPr>
        <p:spPr>
          <a:xfrm>
            <a:off x="7209558" y="4142501"/>
            <a:ext cx="1743945" cy="914400"/>
          </a:xfrm>
          <a:prstGeom prst="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Authentication to cloud</a:t>
            </a:r>
            <a:endParaRPr lang="en-IN" sz="1600" dirty="0"/>
          </a:p>
        </p:txBody>
      </p:sp>
      <p:sp>
        <p:nvSpPr>
          <p:cNvPr id="50" name="Rectangle 49">
            <a:extLst>
              <a:ext uri="{FF2B5EF4-FFF2-40B4-BE49-F238E27FC236}">
                <a16:creationId xmlns:a16="http://schemas.microsoft.com/office/drawing/2014/main" id="{0C4D2A04-67F6-438D-A10D-77A0207D4497}"/>
              </a:ext>
            </a:extLst>
          </p:cNvPr>
          <p:cNvSpPr/>
          <p:nvPr/>
        </p:nvSpPr>
        <p:spPr>
          <a:xfrm>
            <a:off x="6321135" y="2486899"/>
            <a:ext cx="1298859" cy="609600"/>
          </a:xfrm>
          <a:prstGeom prst="rect">
            <a:avLst/>
          </a:prstGeom>
          <a:solidFill>
            <a:schemeClr val="tx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Service </a:t>
            </a:r>
          </a:p>
          <a:p>
            <a:pPr algn="ctr"/>
            <a:r>
              <a:rPr lang="en-US" sz="1600" dirty="0"/>
              <a:t>provider</a:t>
            </a:r>
            <a:endParaRPr lang="en-IN" sz="1600" dirty="0"/>
          </a:p>
        </p:txBody>
      </p:sp>
      <p:cxnSp>
        <p:nvCxnSpPr>
          <p:cNvPr id="52" name="Straight Connector 51">
            <a:extLst>
              <a:ext uri="{FF2B5EF4-FFF2-40B4-BE49-F238E27FC236}">
                <a16:creationId xmlns:a16="http://schemas.microsoft.com/office/drawing/2014/main" id="{E0D467F9-66F3-42E5-9C87-299218AAD9A0}"/>
              </a:ext>
            </a:extLst>
          </p:cNvPr>
          <p:cNvCxnSpPr>
            <a:cxnSpLocks/>
          </p:cNvCxnSpPr>
          <p:nvPr/>
        </p:nvCxnSpPr>
        <p:spPr>
          <a:xfrm flipV="1">
            <a:off x="3962400" y="2666999"/>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2BB1E44-0FA3-4EE0-82B7-4F4E942F96B8}"/>
              </a:ext>
            </a:extLst>
          </p:cNvPr>
          <p:cNvCxnSpPr/>
          <p:nvPr/>
        </p:nvCxnSpPr>
        <p:spPr>
          <a:xfrm>
            <a:off x="3975100" y="2666999"/>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DC5B25B2-7C3B-47B5-9D8B-D44D71AF0AE7}"/>
              </a:ext>
            </a:extLst>
          </p:cNvPr>
          <p:cNvSpPr/>
          <p:nvPr/>
        </p:nvSpPr>
        <p:spPr>
          <a:xfrm>
            <a:off x="4267200" y="2348352"/>
            <a:ext cx="1676400" cy="228597"/>
          </a:xfrm>
          <a:prstGeom prst="rect">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Send access key</a:t>
            </a:r>
            <a:endParaRPr lang="en-IN" sz="1200" dirty="0"/>
          </a:p>
        </p:txBody>
      </p:sp>
      <p:cxnSp>
        <p:nvCxnSpPr>
          <p:cNvPr id="58" name="Straight Connector 57">
            <a:extLst>
              <a:ext uri="{FF2B5EF4-FFF2-40B4-BE49-F238E27FC236}">
                <a16:creationId xmlns:a16="http://schemas.microsoft.com/office/drawing/2014/main" id="{E3F3C042-08AF-4350-A2F2-8013945BDBA2}"/>
              </a:ext>
            </a:extLst>
          </p:cNvPr>
          <p:cNvCxnSpPr>
            <a:cxnSpLocks/>
          </p:cNvCxnSpPr>
          <p:nvPr/>
        </p:nvCxnSpPr>
        <p:spPr>
          <a:xfrm flipH="1">
            <a:off x="6896100" y="4955309"/>
            <a:ext cx="3134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3CE050-10E3-4629-96B2-BDDB7A19184A}"/>
              </a:ext>
            </a:extLst>
          </p:cNvPr>
          <p:cNvCxnSpPr>
            <a:cxnSpLocks/>
          </p:cNvCxnSpPr>
          <p:nvPr/>
        </p:nvCxnSpPr>
        <p:spPr>
          <a:xfrm flipV="1">
            <a:off x="6896100" y="3124200"/>
            <a:ext cx="0" cy="183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29381ADB-FEE7-4021-827D-69580F313A60}"/>
              </a:ext>
            </a:extLst>
          </p:cNvPr>
          <p:cNvSpPr/>
          <p:nvPr/>
        </p:nvSpPr>
        <p:spPr>
          <a:xfrm rot="16200000">
            <a:off x="6113325" y="4004834"/>
            <a:ext cx="1219202" cy="219934"/>
          </a:xfrm>
          <a:prstGeom prst="rect">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Private key</a:t>
            </a:r>
            <a:endParaRPr lang="en-IN" sz="1200" dirty="0"/>
          </a:p>
        </p:txBody>
      </p:sp>
      <p:sp>
        <p:nvSpPr>
          <p:cNvPr id="63" name="Flowchart: Decision 62">
            <a:extLst>
              <a:ext uri="{FF2B5EF4-FFF2-40B4-BE49-F238E27FC236}">
                <a16:creationId xmlns:a16="http://schemas.microsoft.com/office/drawing/2014/main" id="{60D55B64-FB89-472B-A9F8-399EE162A8B6}"/>
              </a:ext>
            </a:extLst>
          </p:cNvPr>
          <p:cNvSpPr/>
          <p:nvPr/>
        </p:nvSpPr>
        <p:spPr>
          <a:xfrm>
            <a:off x="5922814" y="228601"/>
            <a:ext cx="2095500" cy="1967350"/>
          </a:xfrm>
          <a:prstGeom prst="flowChartDecision">
            <a:avLst/>
          </a:prstGeom>
          <a:solidFill>
            <a:srgbClr val="7030A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If</a:t>
            </a:r>
          </a:p>
          <a:p>
            <a:pPr algn="ctr"/>
            <a:r>
              <a:rPr lang="en-US" sz="1600" dirty="0"/>
              <a:t>Access key &amp; private key </a:t>
            </a:r>
          </a:p>
          <a:p>
            <a:pPr algn="ctr"/>
            <a:r>
              <a:rPr lang="en-US" sz="1600" dirty="0"/>
              <a:t>match</a:t>
            </a:r>
            <a:endParaRPr lang="en-IN" sz="1600" dirty="0"/>
          </a:p>
        </p:txBody>
      </p:sp>
      <p:cxnSp>
        <p:nvCxnSpPr>
          <p:cNvPr id="1042" name="Straight Arrow Connector 1041">
            <a:extLst>
              <a:ext uri="{FF2B5EF4-FFF2-40B4-BE49-F238E27FC236}">
                <a16:creationId xmlns:a16="http://schemas.microsoft.com/office/drawing/2014/main" id="{FDC1B225-BB2A-497B-989B-C76145433D98}"/>
              </a:ext>
            </a:extLst>
          </p:cNvPr>
          <p:cNvCxnSpPr>
            <a:stCxn id="50" idx="0"/>
            <a:endCxn id="63" idx="2"/>
          </p:cNvCxnSpPr>
          <p:nvPr/>
        </p:nvCxnSpPr>
        <p:spPr>
          <a:xfrm flipH="1" flipV="1">
            <a:off x="6970564" y="2195951"/>
            <a:ext cx="1" cy="290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8AA6EFC0-D3F6-4DD1-9D06-577D63EAC9A9}"/>
              </a:ext>
            </a:extLst>
          </p:cNvPr>
          <p:cNvCxnSpPr>
            <a:cxnSpLocks/>
          </p:cNvCxnSpPr>
          <p:nvPr/>
        </p:nvCxnSpPr>
        <p:spPr>
          <a:xfrm>
            <a:off x="5922814" y="1236514"/>
            <a:ext cx="13281" cy="2182663"/>
          </a:xfrm>
          <a:prstGeom prst="line">
            <a:avLst/>
          </a:prstGeom>
        </p:spPr>
        <p:style>
          <a:lnRef idx="1">
            <a:schemeClr val="accent1"/>
          </a:lnRef>
          <a:fillRef idx="0">
            <a:schemeClr val="accent1"/>
          </a:fillRef>
          <a:effectRef idx="0">
            <a:schemeClr val="accent1"/>
          </a:effectRef>
          <a:fontRef idx="minor">
            <a:schemeClr val="tx1"/>
          </a:fontRef>
        </p:style>
      </p:cxnSp>
      <p:sp>
        <p:nvSpPr>
          <p:cNvPr id="1057" name="Rectangle 1056">
            <a:extLst>
              <a:ext uri="{FF2B5EF4-FFF2-40B4-BE49-F238E27FC236}">
                <a16:creationId xmlns:a16="http://schemas.microsoft.com/office/drawing/2014/main" id="{2311D0E9-431F-4EAF-92D4-D230D4F7A4D2}"/>
              </a:ext>
            </a:extLst>
          </p:cNvPr>
          <p:cNvSpPr/>
          <p:nvPr/>
        </p:nvSpPr>
        <p:spPr>
          <a:xfrm>
            <a:off x="5562600" y="3425535"/>
            <a:ext cx="987149" cy="609597"/>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Accept Access</a:t>
            </a:r>
            <a:endParaRPr lang="en-IN" sz="1600" dirty="0"/>
          </a:p>
        </p:txBody>
      </p:sp>
      <p:cxnSp>
        <p:nvCxnSpPr>
          <p:cNvPr id="1059" name="Straight Arrow Connector 1058">
            <a:extLst>
              <a:ext uri="{FF2B5EF4-FFF2-40B4-BE49-F238E27FC236}">
                <a16:creationId xmlns:a16="http://schemas.microsoft.com/office/drawing/2014/main" id="{73E61FBD-EF74-483B-81B3-EB29DB862F16}"/>
              </a:ext>
            </a:extLst>
          </p:cNvPr>
          <p:cNvCxnSpPr>
            <a:stCxn id="1057" idx="1"/>
          </p:cNvCxnSpPr>
          <p:nvPr/>
        </p:nvCxnSpPr>
        <p:spPr>
          <a:xfrm flipH="1">
            <a:off x="5257797" y="3730334"/>
            <a:ext cx="30480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0" name="Rectangle 1059">
            <a:extLst>
              <a:ext uri="{FF2B5EF4-FFF2-40B4-BE49-F238E27FC236}">
                <a16:creationId xmlns:a16="http://schemas.microsoft.com/office/drawing/2014/main" id="{691F33F9-B145-4428-88E1-DC84205478F6}"/>
              </a:ext>
            </a:extLst>
          </p:cNvPr>
          <p:cNvSpPr/>
          <p:nvPr/>
        </p:nvSpPr>
        <p:spPr>
          <a:xfrm rot="16200000">
            <a:off x="5325343" y="1700927"/>
            <a:ext cx="800100" cy="325585"/>
          </a:xfrm>
          <a:prstGeom prst="rect">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Yes</a:t>
            </a:r>
            <a:endParaRPr lang="en-IN" sz="1200" dirty="0"/>
          </a:p>
        </p:txBody>
      </p:sp>
      <p:sp>
        <p:nvSpPr>
          <p:cNvPr id="1061" name="Rectangle 1060">
            <a:extLst>
              <a:ext uri="{FF2B5EF4-FFF2-40B4-BE49-F238E27FC236}">
                <a16:creationId xmlns:a16="http://schemas.microsoft.com/office/drawing/2014/main" id="{92301D84-6B6C-402B-A274-5B6AB5AA38AD}"/>
              </a:ext>
            </a:extLst>
          </p:cNvPr>
          <p:cNvSpPr/>
          <p:nvPr/>
        </p:nvSpPr>
        <p:spPr>
          <a:xfrm>
            <a:off x="7922195" y="1695595"/>
            <a:ext cx="1031308" cy="637303"/>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Decline</a:t>
            </a:r>
          </a:p>
          <a:p>
            <a:pPr algn="ctr"/>
            <a:r>
              <a:rPr lang="en-US" sz="1600" dirty="0"/>
              <a:t>access</a:t>
            </a:r>
            <a:endParaRPr lang="en-IN" sz="1600" dirty="0"/>
          </a:p>
        </p:txBody>
      </p:sp>
      <p:cxnSp>
        <p:nvCxnSpPr>
          <p:cNvPr id="1063" name="Straight Connector 1062">
            <a:extLst>
              <a:ext uri="{FF2B5EF4-FFF2-40B4-BE49-F238E27FC236}">
                <a16:creationId xmlns:a16="http://schemas.microsoft.com/office/drawing/2014/main" id="{16A42F88-8695-46E9-A9CF-489AE28C9599}"/>
              </a:ext>
            </a:extLst>
          </p:cNvPr>
          <p:cNvCxnSpPr>
            <a:cxnSpLocks/>
            <a:stCxn id="63" idx="3"/>
          </p:cNvCxnSpPr>
          <p:nvPr/>
        </p:nvCxnSpPr>
        <p:spPr>
          <a:xfrm>
            <a:off x="8018314" y="1212276"/>
            <a:ext cx="342031" cy="12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99CE62B9-80C8-4F79-9BA9-849CE985B003}"/>
              </a:ext>
            </a:extLst>
          </p:cNvPr>
          <p:cNvCxnSpPr>
            <a:cxnSpLocks/>
            <a:endCxn id="1061" idx="0"/>
          </p:cNvCxnSpPr>
          <p:nvPr/>
        </p:nvCxnSpPr>
        <p:spPr>
          <a:xfrm>
            <a:off x="8360346" y="1236514"/>
            <a:ext cx="77503" cy="45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2" name="TextBox 1071">
            <a:extLst>
              <a:ext uri="{FF2B5EF4-FFF2-40B4-BE49-F238E27FC236}">
                <a16:creationId xmlns:a16="http://schemas.microsoft.com/office/drawing/2014/main" id="{E2E501F8-7AE8-4E9D-B062-2A6DA77EA442}"/>
              </a:ext>
            </a:extLst>
          </p:cNvPr>
          <p:cNvSpPr txBox="1"/>
          <p:nvPr/>
        </p:nvSpPr>
        <p:spPr>
          <a:xfrm>
            <a:off x="8018314" y="920237"/>
            <a:ext cx="449843" cy="276999"/>
          </a:xfrm>
          <a:prstGeom prst="rect">
            <a:avLst/>
          </a:prstGeom>
          <a:solidFill>
            <a:schemeClr val="bg2"/>
          </a:solidFill>
          <a:ln>
            <a:solidFill>
              <a:schemeClr val="bg2"/>
            </a:solidFill>
          </a:ln>
        </p:spPr>
        <p:txBody>
          <a:bodyPr wrap="square" rtlCol="0">
            <a:spAutoFit/>
          </a:bodyPr>
          <a:lstStyle/>
          <a:p>
            <a:r>
              <a:rPr lang="en-US" sz="1200" dirty="0"/>
              <a:t>No</a:t>
            </a:r>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12618"/>
            <a:ext cx="8229600" cy="1020762"/>
          </a:xfrm>
        </p:spPr>
        <p:txBody>
          <a:bodyPr>
            <a:normAutofit/>
          </a:bodyPr>
          <a:lstStyle/>
          <a:p>
            <a:r>
              <a:rPr lang="en-US" b="1" dirty="0">
                <a:latin typeface="Agency FB" panose="020B0503020202020204" pitchFamily="34" charset="0"/>
              </a:rPr>
              <a:t>Advantages:</a:t>
            </a:r>
          </a:p>
        </p:txBody>
      </p:sp>
      <p:sp>
        <p:nvSpPr>
          <p:cNvPr id="2" name="Content Placeholder 1"/>
          <p:cNvSpPr>
            <a:spLocks noGrp="1"/>
          </p:cNvSpPr>
          <p:nvPr>
            <p:ph sz="quarter" idx="13"/>
          </p:nvPr>
        </p:nvSpPr>
        <p:spPr>
          <a:xfrm>
            <a:off x="457200" y="1828800"/>
            <a:ext cx="8229600" cy="4178492"/>
          </a:xfrm>
        </p:spPr>
        <p:txBody>
          <a:bodyPr/>
          <a:lstStyle/>
          <a:p>
            <a:pPr lvl="0"/>
            <a:r>
              <a:rPr lang="en-US" sz="2400" dirty="0">
                <a:latin typeface="Agency FB" panose="020B0503020202020204" pitchFamily="34" charset="0"/>
              </a:rPr>
              <a:t>The system is implemented based on Attribute Based Encryption scheme which gives more security on data.</a:t>
            </a:r>
          </a:p>
          <a:p>
            <a:pPr lvl="0"/>
            <a:r>
              <a:rPr lang="en-US" sz="2400" dirty="0">
                <a:latin typeface="Agency FB" panose="020B0503020202020204" pitchFamily="34" charset="0"/>
              </a:rPr>
              <a:t>The system can secure more amount of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03237"/>
            <a:ext cx="8229600" cy="715962"/>
          </a:xfrm>
        </p:spPr>
        <p:txBody>
          <a:bodyPr>
            <a:normAutofit fontScale="90000"/>
          </a:bodyPr>
          <a:lstStyle/>
          <a:p>
            <a:r>
              <a:rPr lang="en-US" dirty="0">
                <a:latin typeface="Agency FB" panose="020B0503020202020204" pitchFamily="34" charset="0"/>
              </a:rPr>
              <a:t>CONCLUSION</a:t>
            </a:r>
          </a:p>
        </p:txBody>
      </p:sp>
      <p:sp>
        <p:nvSpPr>
          <p:cNvPr id="2" name="Content Placeholder 1"/>
          <p:cNvSpPr>
            <a:spLocks noGrp="1"/>
          </p:cNvSpPr>
          <p:nvPr>
            <p:ph sz="quarter" idx="13"/>
          </p:nvPr>
        </p:nvSpPr>
        <p:spPr>
          <a:xfrm>
            <a:off x="457200" y="1219199"/>
            <a:ext cx="8229600" cy="4788093"/>
          </a:xfrm>
        </p:spPr>
        <p:txBody>
          <a:bodyPr>
            <a:normAutofit/>
          </a:bodyPr>
          <a:lstStyle/>
          <a:p>
            <a:r>
              <a:rPr lang="en-US" sz="2000" dirty="0">
                <a:latin typeface="Agency FB" panose="020B0503020202020204" pitchFamily="34" charset="0"/>
              </a:rPr>
              <a:t>As of now we have gained knowledge about how data sharing works on the real world problems.</a:t>
            </a:r>
          </a:p>
          <a:p>
            <a:r>
              <a:rPr lang="en-US" sz="2000" dirty="0">
                <a:latin typeface="Agency FB" panose="020B0503020202020204" pitchFamily="34" charset="0"/>
              </a:rPr>
              <a:t>We  understood the existing solutions and their limitations.</a:t>
            </a:r>
          </a:p>
          <a:p>
            <a:r>
              <a:rPr lang="en-US" sz="2000" dirty="0">
                <a:latin typeface="Agency FB" panose="020B0503020202020204" pitchFamily="34" charset="0"/>
              </a:rPr>
              <a:t>How to secure the data using modified techniques which are yet to be implemented.</a:t>
            </a:r>
          </a:p>
          <a:p>
            <a:r>
              <a:rPr lang="en-US" sz="2000" dirty="0">
                <a:latin typeface="Agency FB" panose="020B0503020202020204" pitchFamily="34" charset="0"/>
              </a:rPr>
              <a:t>The solution we came up with fulfills the gaps between the existing solutions.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06B1-41B8-45BF-9273-4966E1FD4437}"/>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CBF39C3D-F65E-411C-BE78-651BA241D69E}"/>
              </a:ext>
            </a:extLst>
          </p:cNvPr>
          <p:cNvSpPr>
            <a:spLocks noGrp="1"/>
          </p:cNvSpPr>
          <p:nvPr>
            <p:ph sz="quarter" idx="13"/>
          </p:nvPr>
        </p:nvSpPr>
        <p:spPr/>
        <p:txBody>
          <a:bodyPr/>
          <a:lstStyle/>
          <a:p>
            <a:pPr marL="342900" lvl="0" indent="-342900" algn="just">
              <a:lnSpc>
                <a:spcPct val="150000"/>
              </a:lnSpc>
              <a:spcAft>
                <a:spcPts val="800"/>
              </a:spcAft>
              <a:buFont typeface="+mj-lt"/>
              <a:buAutoNum type="arabicPeriod"/>
            </a:pPr>
            <a:r>
              <a:rPr lang="en-US" sz="1800" u="sng" dirty="0">
                <a:solidFill>
                  <a:srgbClr val="00B050"/>
                </a:solidFill>
                <a:effectLst/>
                <a:latin typeface="Arial" panose="020B0604020202020204" pitchFamily="34" charset="0"/>
                <a:ea typeface="Carlito"/>
                <a:cs typeface="Carlito"/>
                <a:hlinkClick r:id="rId2">
                  <a:extLst>
                    <a:ext uri="{A12FA001-AC4F-418D-AE19-62706E023703}">
                      <ahyp:hlinkClr xmlns:ahyp="http://schemas.microsoft.com/office/drawing/2018/hyperlinkcolor" val="tx"/>
                    </a:ext>
                  </a:extLst>
                </a:hlinkClick>
              </a:rPr>
              <a:t>https://www.researchgate.net/publication/45787183_An_Asymmetric_Cryptographic_Key_Assignment_Scheme_for_Access_Control_in_Tree_Structural_Hierarchies</a:t>
            </a:r>
            <a:endParaRPr lang="en-IN" sz="1800" dirty="0">
              <a:solidFill>
                <a:srgbClr val="00B050"/>
              </a:solidFill>
              <a:effectLst/>
              <a:latin typeface="Carlito"/>
              <a:ea typeface="Carlito"/>
              <a:cs typeface="Carlito"/>
            </a:endParaRPr>
          </a:p>
          <a:p>
            <a:pPr marL="342900" lvl="0" indent="-342900" algn="just">
              <a:lnSpc>
                <a:spcPct val="200000"/>
              </a:lnSpc>
              <a:buFont typeface="+mj-lt"/>
              <a:buAutoNum type="arabicPeriod"/>
            </a:pPr>
            <a:r>
              <a:rPr lang="en-US" sz="1800" u="sng" dirty="0">
                <a:solidFill>
                  <a:srgbClr val="00B050"/>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https://link.springer.com/chapter/10.1007/978-3-642-36362-7_11</a:t>
            </a:r>
            <a:endParaRPr lang="en-IN" sz="1800" dirty="0">
              <a:solidFill>
                <a:srgbClr val="00B050"/>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US" sz="1800" u="sng" dirty="0">
                <a:solidFill>
                  <a:srgbClr val="00B050"/>
                </a:solidFill>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https://www.agileit.com/news/data-encryption-methods-secure-cloud/</a:t>
            </a:r>
            <a:endParaRPr lang="en-IN" sz="1800" dirty="0">
              <a:solidFill>
                <a:srgbClr val="00B050"/>
              </a:solidFill>
              <a:effectLst/>
              <a:latin typeface="Times New Roman" panose="02020603050405020304" pitchFamily="18" charset="0"/>
              <a:ea typeface="Times New Roman" panose="02020603050405020304" pitchFamily="18" charset="0"/>
            </a:endParaRPr>
          </a:p>
          <a:p>
            <a:pPr marL="342900" lvl="0" indent="-342900" algn="just">
              <a:lnSpc>
                <a:spcPct val="200000"/>
              </a:lnSpc>
              <a:spcAft>
                <a:spcPts val="800"/>
              </a:spcAft>
              <a:buFont typeface="+mj-lt"/>
              <a:buAutoNum type="arabicPeriod"/>
            </a:pPr>
            <a:r>
              <a:rPr lang="en-US" sz="1800" u="sng" dirty="0">
                <a:solidFill>
                  <a:srgbClr val="00B050"/>
                </a:solidFill>
                <a:effectLst/>
                <a:latin typeface="Arial" panose="020B060402020202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https://www.researchgate.net/publication/343683805_Encryption_algorithm_in_cloud_computing</a:t>
            </a:r>
            <a:endParaRPr lang="en-IN" sz="1800" dirty="0">
              <a:solidFill>
                <a:srgbClr val="00B05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250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p:nvPr/>
        </p:nvSpPr>
        <p:spPr>
          <a:xfrm>
            <a:off x="2667000" y="2590800"/>
            <a:ext cx="3437891" cy="320601"/>
          </a:xfrm>
          <a:prstGeom prst="rect">
            <a:avLst/>
          </a:prstGeom>
        </p:spPr>
        <p:txBody>
          <a:bodyPr vert="horz" wrap="square" lIns="0" tIns="12700" rIns="0" bIns="0" rtlCol="0">
            <a:spAutoFit/>
          </a:bodyPr>
          <a:lstStyle/>
          <a:p>
            <a:pPr marL="12700" algn="ctr">
              <a:lnSpc>
                <a:spcPct val="100000"/>
              </a:lnSpc>
              <a:spcBef>
                <a:spcPts val="100"/>
              </a:spcBef>
            </a:pPr>
            <a:r>
              <a:rPr lang="en-US" sz="2000" b="1" spc="-5" dirty="0">
                <a:latin typeface="Agency FB" panose="020B0503020202020204" pitchFamily="34" charset="0"/>
                <a:cs typeface="Times New Roman"/>
              </a:rPr>
              <a:t>Thank You</a:t>
            </a:r>
            <a:endParaRPr sz="2000" dirty="0">
              <a:latin typeface="Agency FB" panose="020B0503020202020204" pitchFamily="34" charset="0"/>
              <a:cs typeface="Times New Roman"/>
            </a:endParaRPr>
          </a:p>
        </p:txBody>
      </p:sp>
    </p:spTree>
    <p:extLst>
      <p:ext uri="{BB962C8B-B14F-4D97-AF65-F5344CB8AC3E}">
        <p14:creationId xmlns:p14="http://schemas.microsoft.com/office/powerpoint/2010/main" val="24908415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5945" y="304800"/>
            <a:ext cx="7924800" cy="1143000"/>
          </a:xfrm>
        </p:spPr>
        <p:txBody>
          <a:bodyPr>
            <a:normAutofit/>
          </a:bodyPr>
          <a:lstStyle/>
          <a:p>
            <a:r>
              <a:rPr lang="en-US" dirty="0">
                <a:latin typeface="Agency FB" panose="020B0503020202020204" pitchFamily="34" charset="0"/>
              </a:rPr>
              <a:t>INTRODUCTION</a:t>
            </a:r>
          </a:p>
        </p:txBody>
      </p:sp>
      <p:sp>
        <p:nvSpPr>
          <p:cNvPr id="2" name="Content Placeholder 1"/>
          <p:cNvSpPr>
            <a:spLocks noGrp="1"/>
          </p:cNvSpPr>
          <p:nvPr>
            <p:ph sz="quarter" idx="13"/>
          </p:nvPr>
        </p:nvSpPr>
        <p:spPr/>
        <p:txBody>
          <a:bodyPr>
            <a:normAutofit fontScale="92500" lnSpcReduction="20000"/>
          </a:bodyPr>
          <a:lstStyle/>
          <a:p>
            <a:pPr algn="just"/>
            <a:r>
              <a:rPr lang="en-US" dirty="0">
                <a:latin typeface="Agency FB" panose="020B0503020202020204" pitchFamily="34" charset="0"/>
              </a:rPr>
              <a:t>Cloud computing collects and organizes a large amount of information technique resources to provide secure, efficient, flexible and on demand services . Attracted by these advantages, more and more enterprise and individual users trend to outsource the local documents to the cloud.</a:t>
            </a:r>
          </a:p>
          <a:p>
            <a:pPr algn="just"/>
            <a:r>
              <a:rPr lang="en-US" dirty="0">
                <a:latin typeface="Agency FB" panose="020B0503020202020204" pitchFamily="34" charset="0"/>
              </a:rPr>
              <a:t>In general, the documents need to be encrypted before being out- sourced to protect them against leaking. If the data owner wants to share these documents with an authorized data user, they can employ any searchable encryption techniques or privacy-preserving multi-keyword document search schemes to achieve this goal.</a:t>
            </a:r>
          </a:p>
          <a:p>
            <a:pPr algn="just"/>
            <a:r>
              <a:rPr lang="en-US" dirty="0">
                <a:latin typeface="Agency FB" panose="020B0503020202020204" pitchFamily="34" charset="0"/>
              </a:rPr>
              <a:t> However, all these schemes cannot provide ne-grained access control mechanisms to the encrypted documents. Attribute-based encryption (ABE) schemes can provide complicated systems to diversify the data users' access paths. In ABE schemes, each document is encrypted individually and a data user can decrypt a document if her attribute set matches the access structure of the document. </a:t>
            </a:r>
          </a:p>
          <a:p>
            <a:pPr algn="just"/>
            <a:r>
              <a:rPr lang="en-US" dirty="0">
                <a:latin typeface="Agency FB" panose="020B0503020202020204" pitchFamily="34" charset="0"/>
              </a:rPr>
              <a:t>Existing ABE schemes can be divided into Key-Policy ABE (KP-ABE) and Cipher text-Policy ABE (CP-ABE) schemes . Compared with KP ABE schemes, CP-ABE schemes are more flexible and suitable for general applications. </a:t>
            </a:r>
          </a:p>
          <a:p>
            <a:pPr marL="624078" indent="-51435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66ED-BE91-4747-9C42-FCB64C6939EB}"/>
              </a:ext>
            </a:extLst>
          </p:cNvPr>
          <p:cNvSpPr>
            <a:spLocks noGrp="1"/>
          </p:cNvSpPr>
          <p:nvPr>
            <p:ph type="title"/>
          </p:nvPr>
        </p:nvSpPr>
        <p:spPr>
          <a:xfrm>
            <a:off x="990600" y="286183"/>
            <a:ext cx="7924800" cy="1143000"/>
          </a:xfrm>
        </p:spPr>
        <p:txBody>
          <a:bodyPr/>
          <a:lstStyle/>
          <a:p>
            <a:r>
              <a:rPr lang="en-US" dirty="0">
                <a:latin typeface="Agency FB" panose="020B0503020202020204" pitchFamily="34" charset="0"/>
              </a:rPr>
              <a:t>MOTIVATION OF STUDY:</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64A5552D-0ED7-4137-A829-B72888CFF2BE}"/>
              </a:ext>
            </a:extLst>
          </p:cNvPr>
          <p:cNvSpPr>
            <a:spLocks noGrp="1"/>
          </p:cNvSpPr>
          <p:nvPr>
            <p:ph sz="quarter" idx="13"/>
          </p:nvPr>
        </p:nvSpPr>
        <p:spPr>
          <a:xfrm>
            <a:off x="609600" y="1429183"/>
            <a:ext cx="7924800" cy="4114800"/>
          </a:xfrm>
        </p:spPr>
        <p:txBody>
          <a:bodyPr>
            <a:normAutofit/>
          </a:bodyPr>
          <a:lstStyle/>
          <a:p>
            <a:pPr algn="just"/>
            <a:r>
              <a:rPr lang="en-US" sz="1800" dirty="0">
                <a:latin typeface="Agency FB" panose="020B0503020202020204" pitchFamily="34" charset="0"/>
              </a:rPr>
              <a:t>From past 5-10 years hackers have been stealing the data from various sites and clouds  .</a:t>
            </a:r>
          </a:p>
          <a:p>
            <a:pPr algn="just"/>
            <a:r>
              <a:rPr lang="en-US" sz="1800" b="1" dirty="0">
                <a:latin typeface="Agency FB" panose="020B0503020202020204" pitchFamily="34" charset="0"/>
              </a:rPr>
              <a:t>“Yahoo” </a:t>
            </a:r>
            <a:r>
              <a:rPr lang="en-US" sz="1800" dirty="0">
                <a:latin typeface="Agency FB" panose="020B0503020202020204" pitchFamily="34" charset="0"/>
              </a:rPr>
              <a:t>till 2013, its been most  used .The company announced that , one billion customers were affected  but the final number came in as more than 3 billion accounts .The hack started with a spear-phishing mail that is sent in early 2014 to a Yahoo employee ”One click and Boom!”</a:t>
            </a:r>
          </a:p>
          <a:p>
            <a:pPr algn="just"/>
            <a:r>
              <a:rPr lang="en-US" sz="1800" dirty="0">
                <a:latin typeface="Agency FB" panose="020B0503020202020204" pitchFamily="34" charset="0"/>
              </a:rPr>
              <a:t>In November of 2019, an attack hit the “</a:t>
            </a:r>
            <a:r>
              <a:rPr lang="en-US" sz="1800" b="1" dirty="0">
                <a:latin typeface="Agency FB" panose="020B0503020202020204" pitchFamily="34" charset="0"/>
              </a:rPr>
              <a:t>Alibaba</a:t>
            </a:r>
            <a:r>
              <a:rPr lang="en-US" sz="1800" dirty="0">
                <a:latin typeface="Agency FB" panose="020B0503020202020204" pitchFamily="34" charset="0"/>
              </a:rPr>
              <a:t>” Chinese shopping website that impacted more than 1.1 billion pieces of user data that includes phone numbers and customer comments. The breach was severe enough to the company. China, like always don’t want the public to know the full consequences of this attack.</a:t>
            </a:r>
          </a:p>
          <a:p>
            <a:pPr algn="just"/>
            <a:r>
              <a:rPr lang="en-IN" sz="1800" dirty="0">
                <a:latin typeface="Agency FB" panose="020B0503020202020204" pitchFamily="34" charset="0"/>
              </a:rPr>
              <a:t>“</a:t>
            </a:r>
            <a:r>
              <a:rPr lang="en-IN" sz="1800" b="1" dirty="0" err="1">
                <a:latin typeface="Agency FB" panose="020B0503020202020204" pitchFamily="34" charset="0"/>
              </a:rPr>
              <a:t>SinaWeibo</a:t>
            </a:r>
            <a:r>
              <a:rPr lang="en-IN" sz="1800" dirty="0">
                <a:latin typeface="Agency FB" panose="020B0503020202020204" pitchFamily="34" charset="0"/>
              </a:rPr>
              <a:t>”, China’s largest social media platform announced in 2020 that the company has faced a situation by a hacker who stole the 172 million user data . The hacker has kept the Weibo’s data up for sale of 250$. After this breach the company has lost the its usage and the users just used it at times.</a:t>
            </a:r>
          </a:p>
          <a:p>
            <a:pPr algn="just"/>
            <a:r>
              <a:rPr lang="en-IN" sz="1800" dirty="0">
                <a:latin typeface="Agency FB" panose="020B0503020202020204" pitchFamily="34" charset="0"/>
              </a:rPr>
              <a:t>Reference link: </a:t>
            </a:r>
            <a:r>
              <a:rPr lang="en-IN" sz="1800" dirty="0">
                <a:solidFill>
                  <a:srgbClr val="00B0F0"/>
                </a:solidFill>
                <a:latin typeface="Agency FB" panose="020B0503020202020204" pitchFamily="34" charset="0"/>
                <a:hlinkClick r:id="rId2" action="ppaction://hlinksldjump">
                  <a:extLst>
                    <a:ext uri="{A12FA001-AC4F-418D-AE19-62706E023703}">
                      <ahyp:hlinkClr xmlns:ahyp="http://schemas.microsoft.com/office/drawing/2018/hyperlinkcolor" val="tx"/>
                    </a:ext>
                  </a:extLst>
                </a:hlinkClick>
              </a:rPr>
              <a:t>https://blog.storagecraft.com/7-infamous-cloud-security-breaches/</a:t>
            </a:r>
            <a:endParaRPr lang="en-IN" sz="18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8192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1143000"/>
          </a:xfrm>
        </p:spPr>
        <p:txBody>
          <a:bodyPr>
            <a:normAutofit/>
          </a:bodyPr>
          <a:lstStyle/>
          <a:p>
            <a:r>
              <a:rPr lang="en-US" dirty="0">
                <a:latin typeface="Agency FB" panose="020B0503020202020204" pitchFamily="34" charset="0"/>
              </a:rPr>
              <a:t>ABSTRACT:</a:t>
            </a:r>
          </a:p>
        </p:txBody>
      </p:sp>
      <p:sp>
        <p:nvSpPr>
          <p:cNvPr id="3" name="Content Placeholder 2"/>
          <p:cNvSpPr>
            <a:spLocks noGrp="1"/>
          </p:cNvSpPr>
          <p:nvPr>
            <p:ph sz="quarter" idx="13"/>
          </p:nvPr>
        </p:nvSpPr>
        <p:spPr>
          <a:xfrm>
            <a:off x="609600" y="1459345"/>
            <a:ext cx="7924800" cy="4114800"/>
          </a:xfrm>
        </p:spPr>
        <p:txBody>
          <a:bodyPr>
            <a:normAutofit fontScale="92500" lnSpcReduction="10000"/>
          </a:bodyPr>
          <a:lstStyle/>
          <a:p>
            <a:r>
              <a:rPr lang="en-US" dirty="0">
                <a:latin typeface="Agency FB" panose="020B0503020202020204" pitchFamily="34" charset="0"/>
              </a:rPr>
              <a:t>In this era where everything is being done online, there’s a huge possibility of data leakage.</a:t>
            </a:r>
          </a:p>
          <a:p>
            <a:r>
              <a:rPr lang="en-US" dirty="0">
                <a:latin typeface="Agency FB" panose="020B0503020202020204" pitchFamily="34" charset="0"/>
              </a:rPr>
              <a:t>One of the most common ways is from the cloud, as there are few methods to secure the confidential information but still there’s a chance of the data being hacked.</a:t>
            </a:r>
          </a:p>
          <a:p>
            <a:r>
              <a:rPr lang="en-US" dirty="0">
                <a:latin typeface="Agency FB" panose="020B0503020202020204" pitchFamily="34" charset="0"/>
              </a:rPr>
              <a:t>One of the methods are data encryption using attribute based and key policy based .</a:t>
            </a:r>
          </a:p>
          <a:p>
            <a:r>
              <a:rPr lang="en-US" dirty="0">
                <a:latin typeface="Agency FB" panose="020B0503020202020204" pitchFamily="34" charset="0"/>
              </a:rPr>
              <a:t> Few more ideologies can be included in the method which helps data owner secure his data.</a:t>
            </a:r>
          </a:p>
          <a:p>
            <a:r>
              <a:rPr lang="en-US" dirty="0">
                <a:latin typeface="Agency FB" panose="020B0503020202020204" pitchFamily="34" charset="0"/>
              </a:rPr>
              <a:t>And the new method is modified attribute based hierarchical encryption.</a:t>
            </a:r>
          </a:p>
          <a:p>
            <a:r>
              <a:rPr lang="en-US" dirty="0">
                <a:latin typeface="Agency FB" panose="020B0503020202020204" pitchFamily="34" charset="0"/>
              </a:rPr>
              <a:t>This method can provide access control and keep the data safe which is being shared with the users in the cloud.</a:t>
            </a:r>
          </a:p>
          <a:p>
            <a:r>
              <a:rPr lang="en-US" dirty="0">
                <a:latin typeface="Agency FB" panose="020B0503020202020204" pitchFamily="34" charset="0"/>
              </a:rPr>
              <a:t>The data stored is divided  into nodes which are attributes, then we encrypt the tree and provide an access key for it.</a:t>
            </a:r>
          </a:p>
          <a:p>
            <a:r>
              <a:rPr lang="en-US" dirty="0">
                <a:latin typeface="Agency FB" panose="020B0503020202020204" pitchFamily="34" charset="0"/>
              </a:rPr>
              <a:t>This helps the process to perform well in terms of security, efficiency and the size of the storage.</a:t>
            </a:r>
          </a:p>
          <a:p>
            <a:pPr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3046" y="454626"/>
            <a:ext cx="8229600" cy="792162"/>
          </a:xfrm>
        </p:spPr>
        <p:txBody>
          <a:bodyPr>
            <a:normAutofit/>
          </a:bodyPr>
          <a:lstStyle/>
          <a:p>
            <a:r>
              <a:rPr lang="en-US" dirty="0">
                <a:latin typeface="Agency FB" panose="020B0503020202020204" pitchFamily="34" charset="0"/>
              </a:rPr>
              <a:t>EXISTING SYSTEMS</a:t>
            </a:r>
          </a:p>
        </p:txBody>
      </p:sp>
      <p:sp>
        <p:nvSpPr>
          <p:cNvPr id="6" name="Content Placeholder 5"/>
          <p:cNvSpPr>
            <a:spLocks noGrp="1"/>
          </p:cNvSpPr>
          <p:nvPr>
            <p:ph sz="quarter" idx="13"/>
          </p:nvPr>
        </p:nvSpPr>
        <p:spPr>
          <a:xfrm>
            <a:off x="486846" y="1219201"/>
            <a:ext cx="8382000" cy="4788092"/>
          </a:xfrm>
        </p:spPr>
        <p:txBody>
          <a:bodyPr>
            <a:normAutofit/>
          </a:bodyPr>
          <a:lstStyle/>
          <a:p>
            <a:pPr marL="0" indent="0" fontAlgn="base">
              <a:buNone/>
            </a:pPr>
            <a:r>
              <a:rPr lang="en-US" sz="1800" b="1" dirty="0">
                <a:latin typeface="Agency FB" panose="020B0503020202020204" pitchFamily="34" charset="0"/>
              </a:rPr>
              <a:t>1. ATTRIBUTE BASED ENCRYPTION:</a:t>
            </a:r>
          </a:p>
          <a:p>
            <a:pPr marL="0" indent="0" fontAlgn="base">
              <a:buNone/>
            </a:pPr>
            <a:r>
              <a:rPr lang="en-US" dirty="0">
                <a:latin typeface="Agency FB" panose="020B0503020202020204" pitchFamily="34" charset="0"/>
              </a:rPr>
              <a:t> </a:t>
            </a:r>
            <a:r>
              <a:rPr lang="en-US" dirty="0">
                <a:effectLst/>
                <a:latin typeface="Agency FB" panose="020B0503020202020204" pitchFamily="34" charset="0"/>
              </a:rPr>
              <a:t>Attribute-based encryption is a type of </a:t>
            </a:r>
            <a:r>
              <a:rPr lang="en-US" strike="noStrike" dirty="0">
                <a:effectLst/>
                <a:latin typeface="Agency FB" panose="020B0503020202020204" pitchFamily="34" charset="0"/>
                <a:hlinkClick r:id="rId2" tooltip="Public-key encryption">
                  <a:extLst>
                    <a:ext uri="{A12FA001-AC4F-418D-AE19-62706E023703}">
                      <ahyp:hlinkClr xmlns:ahyp="http://schemas.microsoft.com/office/drawing/2018/hyperlinkcolor" val="tx"/>
                    </a:ext>
                  </a:extLst>
                </a:hlinkClick>
              </a:rPr>
              <a:t>public-key encryption</a:t>
            </a:r>
            <a:r>
              <a:rPr lang="en-US" dirty="0">
                <a:effectLst/>
                <a:latin typeface="Agency FB" panose="020B0503020202020204" pitchFamily="34" charset="0"/>
              </a:rPr>
              <a:t> in which the </a:t>
            </a:r>
            <a:r>
              <a:rPr lang="en-US" strike="noStrike" dirty="0">
                <a:effectLst/>
                <a:latin typeface="Agency FB" panose="020B0503020202020204" pitchFamily="34" charset="0"/>
                <a:hlinkClick r:id="rId3" tooltip="Secret key">
                  <a:extLst>
                    <a:ext uri="{A12FA001-AC4F-418D-AE19-62706E023703}">
                      <ahyp:hlinkClr xmlns:ahyp="http://schemas.microsoft.com/office/drawing/2018/hyperlinkcolor" val="tx"/>
                    </a:ext>
                  </a:extLst>
                </a:hlinkClick>
              </a:rPr>
              <a:t>secret key</a:t>
            </a:r>
            <a:r>
              <a:rPr lang="en-US" dirty="0">
                <a:effectLst/>
                <a:latin typeface="Agency FB" panose="020B0503020202020204" pitchFamily="34" charset="0"/>
              </a:rPr>
              <a:t> of a user and the ciphertext are dependent upon attributes (e.g. the country in which they live, or the kind of subscription they have). In such a system, the decryption of a ciphertext is possible only if the set of attributes of the user key matches the attributes of the ciphertext.</a:t>
            </a:r>
            <a:r>
              <a:rPr lang="en-US" strike="noStrike" baseline="30000" dirty="0">
                <a:effectLst/>
                <a:latin typeface="Agency FB" panose="020B0503020202020204" pitchFamily="34" charset="0"/>
                <a:hlinkClick r:id="rId4">
                  <a:extLst>
                    <a:ext uri="{A12FA001-AC4F-418D-AE19-62706E023703}">
                      <ahyp:hlinkClr xmlns:ahyp="http://schemas.microsoft.com/office/drawing/2018/hyperlinkcolor" val="tx"/>
                    </a:ext>
                  </a:extLst>
                </a:hlinkClick>
              </a:rPr>
              <a:t>[1]</a:t>
            </a:r>
            <a:endParaRPr lang="en-US" dirty="0">
              <a:effectLst/>
              <a:latin typeface="Agency FB" panose="020B0503020202020204" pitchFamily="34" charset="0"/>
            </a:endParaRPr>
          </a:p>
          <a:p>
            <a:pPr fontAlgn="base"/>
            <a:r>
              <a:rPr lang="en-US" dirty="0">
                <a:effectLst/>
                <a:latin typeface="Agency FB" panose="020B0503020202020204" pitchFamily="34" charset="0"/>
              </a:rPr>
              <a:t>A crucial security aspect of attribute-based encryption is collusion-resistance: An adversary that holds multiple keys should only be able to access data if at least one individual key grants access.</a:t>
            </a:r>
          </a:p>
          <a:p>
            <a:pPr fontAlgn="base"/>
            <a:endParaRPr lang="en-US" dirty="0">
              <a:latin typeface="Agency FB" panose="020B0503020202020204" pitchFamily="34" charset="0"/>
            </a:endParaRPr>
          </a:p>
          <a:p>
            <a:r>
              <a:rPr lang="en-US" dirty="0">
                <a:latin typeface="Agency FB" panose="020B0503020202020204" pitchFamily="34" charset="0"/>
              </a:rPr>
              <a:t>Reference link :</a:t>
            </a:r>
            <a:r>
              <a:rPr lang="en-US" dirty="0">
                <a:solidFill>
                  <a:schemeClr val="accent1"/>
                </a:solidFill>
                <a:latin typeface="Agency FB" panose="020B0503020202020204" pitchFamily="34" charset="0"/>
              </a:rPr>
              <a:t>  </a:t>
            </a:r>
            <a:r>
              <a:rPr lang="en-US" dirty="0">
                <a:solidFill>
                  <a:srgbClr val="00B0F0"/>
                </a:solidFill>
                <a:latin typeface="Agency FB" panose="020B0503020202020204" pitchFamily="34" charset="0"/>
                <a:hlinkClick r:id="rId5" action="ppaction://hlinksldjump">
                  <a:extLst>
                    <a:ext uri="{A12FA001-AC4F-418D-AE19-62706E023703}">
                      <ahyp:hlinkClr xmlns:ahyp="http://schemas.microsoft.com/office/drawing/2018/hyperlinkcolor" val="tx"/>
                    </a:ext>
                  </a:extLst>
                </a:hlinkClick>
              </a:rPr>
              <a:t>https://www.google.com/imgres?imgurl=x-raw-image:///18e385843cbce3f99bd641628f03ef494fd83df4340c61f5f9b42a370e009847&amp;imgrefurl=https://www.irjet.net/archives/V4/i4/IRJET-V4I4191.pdf&amp;tbnid=-eO8PISF4xgjQM&amp;vet=1&amp;docid=IbYtyRVdOdAh8M&amp;w=675&amp;h=781&amp;source=sh/x/im</a:t>
            </a:r>
            <a:endParaRPr lang="en-US" dirty="0">
              <a:solidFill>
                <a:srgbClr val="00B0F0"/>
              </a:solidFill>
              <a:latin typeface="Agency FB" panose="020B05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FCDFAB-4888-40A0-88C3-C9BDFA77BEE3}"/>
              </a:ext>
            </a:extLst>
          </p:cNvPr>
          <p:cNvSpPr>
            <a:spLocks noGrp="1"/>
          </p:cNvSpPr>
          <p:nvPr>
            <p:ph sz="quarter" idx="13"/>
          </p:nvPr>
        </p:nvSpPr>
        <p:spPr>
          <a:xfrm>
            <a:off x="609598" y="457200"/>
            <a:ext cx="8001001" cy="6019800"/>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latin typeface="Agency FB" panose="020B0503020202020204" pitchFamily="34" charset="0"/>
            </a:endParaRPr>
          </a:p>
          <a:p>
            <a:pPr marL="0" indent="0" algn="ctr">
              <a:buNone/>
            </a:pPr>
            <a:endParaRPr lang="en-IN" b="1" dirty="0">
              <a:latin typeface="Agency FB" panose="020B0503020202020204" pitchFamily="34" charset="0"/>
            </a:endParaRPr>
          </a:p>
          <a:p>
            <a:pPr marL="0" indent="0" algn="ctr">
              <a:buNone/>
            </a:pPr>
            <a:r>
              <a:rPr lang="en-IN" b="1" dirty="0">
                <a:latin typeface="Agency FB" panose="020B0503020202020204" pitchFamily="34" charset="0"/>
              </a:rPr>
              <a:t>Attribute Based Encryption</a:t>
            </a:r>
          </a:p>
          <a:p>
            <a:pPr marL="0" indent="0">
              <a:buNone/>
            </a:pPr>
            <a:endParaRPr lang="en-IN" dirty="0"/>
          </a:p>
        </p:txBody>
      </p:sp>
      <p:pic>
        <p:nvPicPr>
          <p:cNvPr id="8" name="Picture 7">
            <a:extLst>
              <a:ext uri="{FF2B5EF4-FFF2-40B4-BE49-F238E27FC236}">
                <a16:creationId xmlns:a16="http://schemas.microsoft.com/office/drawing/2014/main" id="{07B9A701-F13E-4785-B3A5-08A0AF62252C}"/>
              </a:ext>
            </a:extLst>
          </p:cNvPr>
          <p:cNvPicPr>
            <a:picLocks noChangeAspect="1"/>
          </p:cNvPicPr>
          <p:nvPr/>
        </p:nvPicPr>
        <p:blipFill>
          <a:blip r:embed="rId2"/>
          <a:stretch>
            <a:fillRect/>
          </a:stretch>
        </p:blipFill>
        <p:spPr>
          <a:xfrm>
            <a:off x="2171698" y="685800"/>
            <a:ext cx="4876799" cy="4800600"/>
          </a:xfrm>
          <a:prstGeom prst="rect">
            <a:avLst/>
          </a:prstGeom>
        </p:spPr>
      </p:pic>
    </p:spTree>
    <p:extLst>
      <p:ext uri="{BB962C8B-B14F-4D97-AF65-F5344CB8AC3E}">
        <p14:creationId xmlns:p14="http://schemas.microsoft.com/office/powerpoint/2010/main" val="417651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8586A-76B4-4BD2-B198-2CDF40DB561E}"/>
              </a:ext>
            </a:extLst>
          </p:cNvPr>
          <p:cNvSpPr>
            <a:spLocks noGrp="1"/>
          </p:cNvSpPr>
          <p:nvPr>
            <p:ph sz="quarter" idx="13"/>
          </p:nvPr>
        </p:nvSpPr>
        <p:spPr>
          <a:xfrm>
            <a:off x="533400" y="353291"/>
            <a:ext cx="7924800" cy="5334000"/>
          </a:xfrm>
        </p:spPr>
        <p:txBody>
          <a:bodyPr/>
          <a:lstStyle/>
          <a:p>
            <a:pPr marL="0" indent="0">
              <a:buNone/>
            </a:pPr>
            <a:r>
              <a:rPr lang="en-US" sz="2000" b="1" dirty="0">
                <a:latin typeface="Agency FB" panose="020B0503020202020204" pitchFamily="34" charset="0"/>
              </a:rPr>
              <a:t>2.HIERARCHICAL BASED ENCRYPTION :</a:t>
            </a:r>
          </a:p>
          <a:p>
            <a:pPr marL="0" indent="0">
              <a:buNone/>
            </a:pPr>
            <a:r>
              <a:rPr lang="en-US" sz="2000" dirty="0">
                <a:latin typeface="Agency FB" panose="020B0503020202020204" pitchFamily="34" charset="0"/>
              </a:rPr>
              <a:t>In a hierarchical structure, a user in a security class has access to information items of another class if and only if the former class is a predecessor of latter. Based upon cryptographic techniques, several schemes have been proposed for solving the problem of access control in hierarchical structures.</a:t>
            </a:r>
          </a:p>
          <a:p>
            <a:pPr marL="0" indent="0">
              <a:buNone/>
            </a:pPr>
            <a:endParaRPr lang="en-US" sz="2000" dirty="0">
              <a:latin typeface="Agency FB" panose="020B0503020202020204" pitchFamily="34" charset="0"/>
            </a:endParaRPr>
          </a:p>
          <a:p>
            <a:pPr marL="0" indent="0">
              <a:buNone/>
            </a:pPr>
            <a:r>
              <a:rPr lang="en-US" dirty="0">
                <a:latin typeface="Agency FB" panose="020B0503020202020204" pitchFamily="34" charset="0"/>
              </a:rPr>
              <a:t>Reference link : </a:t>
            </a:r>
            <a:r>
              <a:rPr lang="en-US" dirty="0">
                <a:solidFill>
                  <a:srgbClr val="00B0F0"/>
                </a:solidFill>
                <a:latin typeface="Agency FB" panose="020B0503020202020204" pitchFamily="34" charset="0"/>
                <a:hlinkClick r:id="rId2">
                  <a:extLst>
                    <a:ext uri="{A12FA001-AC4F-418D-AE19-62706E023703}">
                      <ahyp:hlinkClr xmlns:ahyp="http://schemas.microsoft.com/office/drawing/2018/hyperlinkcolor" val="tx"/>
                    </a:ext>
                  </a:extLst>
                </a:hlinkClick>
              </a:rPr>
              <a:t>https://www.researchgate.net/publication/45787183_An_Asymmetric_Cryptographic_Key_Assignment_Scheme_for_Access_Control_in_Tree_Structural_Hierarchies</a:t>
            </a:r>
            <a:endParaRPr lang="en-US"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175219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269FD-E704-4FD9-8863-A135E66E922F}"/>
              </a:ext>
            </a:extLst>
          </p:cNvPr>
          <p:cNvSpPr>
            <a:spLocks noGrp="1"/>
          </p:cNvSpPr>
          <p:nvPr>
            <p:ph sz="quarter" idx="13"/>
          </p:nvPr>
        </p:nvSpPr>
        <p:spPr>
          <a:xfrm>
            <a:off x="609600" y="304800"/>
            <a:ext cx="7924800" cy="5410200"/>
          </a:xfrm>
        </p:spPr>
        <p:txBody>
          <a:bodyPr>
            <a:normAutofit/>
          </a:bodyPr>
          <a:lstStyle/>
          <a:p>
            <a:pPr marL="0" indent="0">
              <a:buNone/>
            </a:pPr>
            <a:r>
              <a:rPr lang="en-US" sz="2000" b="1" dirty="0">
                <a:latin typeface="Agency FB" panose="020B0503020202020204" pitchFamily="34" charset="0"/>
              </a:rPr>
              <a:t>3.KEY POLICY BASED ENCRYPTION :</a:t>
            </a:r>
          </a:p>
          <a:p>
            <a:pPr marL="0" indent="0">
              <a:buNone/>
            </a:pPr>
            <a:endParaRPr lang="en-US" sz="2000" b="1" dirty="0">
              <a:latin typeface="Agency FB" panose="020B0503020202020204" pitchFamily="34" charset="0"/>
            </a:endParaRPr>
          </a:p>
          <a:p>
            <a:pPr marL="0" indent="0">
              <a:buNone/>
            </a:pPr>
            <a:r>
              <a:rPr lang="en-US" sz="2000" dirty="0">
                <a:latin typeface="Agency FB" panose="020B0503020202020204" pitchFamily="34" charset="0"/>
              </a:rPr>
              <a:t>Key-policy attribute-based encryption (KP-ABE) is a type of Attribute Based Encryption, which enables senders to encrypt messages under a set of attributes and private keys are associated with access structures that specify which ciphertexts the key holder will be allowed to decrypt.</a:t>
            </a:r>
          </a:p>
          <a:p>
            <a:pPr marL="0" indent="0">
              <a:buNone/>
            </a:pPr>
            <a:endParaRPr lang="en-US" sz="2000" dirty="0">
              <a:latin typeface="Agency FB" panose="020B0503020202020204" pitchFamily="34" charset="0"/>
            </a:endParaRPr>
          </a:p>
          <a:p>
            <a:pPr marL="0" indent="0">
              <a:buNone/>
            </a:pPr>
            <a:r>
              <a:rPr lang="en-US" sz="2000" dirty="0">
                <a:latin typeface="Agency FB" panose="020B0503020202020204" pitchFamily="34" charset="0"/>
              </a:rPr>
              <a:t>Reference link : </a:t>
            </a:r>
            <a:r>
              <a:rPr lang="en-US" sz="2000" dirty="0">
                <a:solidFill>
                  <a:srgbClr val="00B0F0"/>
                </a:solidFill>
                <a:latin typeface="Agency FB" panose="020B0503020202020204" pitchFamily="34" charset="0"/>
                <a:hlinkClick r:id="rId2" action="ppaction://hlinksldjump">
                  <a:extLst>
                    <a:ext uri="{A12FA001-AC4F-418D-AE19-62706E023703}">
                      <ahyp:hlinkClr xmlns:ahyp="http://schemas.microsoft.com/office/drawing/2018/hyperlinkcolor" val="tx"/>
                    </a:ext>
                  </a:extLst>
                </a:hlinkClick>
              </a:rPr>
              <a:t>https://www.hindawi.com/journals/mpe/2013/810969/</a:t>
            </a:r>
            <a:endParaRPr lang="en-IN" sz="20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133817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9772D908-06FA-4FC5-B253-CF1EEDFE05FC}"/>
              </a:ext>
            </a:extLst>
          </p:cNvPr>
          <p:cNvGraphicFramePr>
            <a:graphicFrameLocks noGrp="1"/>
          </p:cNvGraphicFramePr>
          <p:nvPr>
            <p:ph sz="quarter" idx="13"/>
            <p:extLst>
              <p:ext uri="{D42A27DB-BD31-4B8C-83A1-F6EECF244321}">
                <p14:modId xmlns:p14="http://schemas.microsoft.com/office/powerpoint/2010/main" val="1816311167"/>
              </p:ext>
            </p:extLst>
          </p:nvPr>
        </p:nvGraphicFramePr>
        <p:xfrm>
          <a:off x="152400" y="685800"/>
          <a:ext cx="8839200" cy="4620573"/>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15488421"/>
                    </a:ext>
                  </a:extLst>
                </a:gridCol>
                <a:gridCol w="2946400">
                  <a:extLst>
                    <a:ext uri="{9D8B030D-6E8A-4147-A177-3AD203B41FA5}">
                      <a16:colId xmlns:a16="http://schemas.microsoft.com/office/drawing/2014/main" val="3505469482"/>
                    </a:ext>
                  </a:extLst>
                </a:gridCol>
                <a:gridCol w="2946400">
                  <a:extLst>
                    <a:ext uri="{9D8B030D-6E8A-4147-A177-3AD203B41FA5}">
                      <a16:colId xmlns:a16="http://schemas.microsoft.com/office/drawing/2014/main" val="1636771584"/>
                    </a:ext>
                  </a:extLst>
                </a:gridCol>
              </a:tblGrid>
              <a:tr h="749018">
                <a:tc>
                  <a:txBody>
                    <a:bodyPr/>
                    <a:lstStyle/>
                    <a:p>
                      <a:r>
                        <a:rPr lang="en-US" sz="2000" dirty="0">
                          <a:latin typeface="Agency FB" panose="020B0503020202020204" pitchFamily="34" charset="0"/>
                        </a:rPr>
                        <a:t>ATTRIBUTE BASED</a:t>
                      </a:r>
                    </a:p>
                    <a:p>
                      <a:r>
                        <a:rPr lang="en-US" sz="2000" dirty="0">
                          <a:latin typeface="Agency FB" panose="020B0503020202020204" pitchFamily="34" charset="0"/>
                        </a:rPr>
                        <a:t>ENCRYPTION</a:t>
                      </a:r>
                      <a:endParaRPr lang="en-IN" sz="2000" dirty="0">
                        <a:latin typeface="Agency FB" panose="020B0503020202020204" pitchFamily="34" charset="0"/>
                      </a:endParaRPr>
                    </a:p>
                  </a:txBody>
                  <a:tcPr/>
                </a:tc>
                <a:tc>
                  <a:txBody>
                    <a:bodyPr/>
                    <a:lstStyle/>
                    <a:p>
                      <a:r>
                        <a:rPr lang="en-US" sz="2000" b="1" dirty="0">
                          <a:latin typeface="Agency FB" panose="020B0503020202020204" pitchFamily="34" charset="0"/>
                        </a:rPr>
                        <a:t>HIERARCHICAL BASED ENCRYPTION </a:t>
                      </a:r>
                      <a:endParaRPr lang="en-IN" sz="2000" dirty="0"/>
                    </a:p>
                  </a:txBody>
                  <a:tcPr/>
                </a:tc>
                <a:tc>
                  <a:txBody>
                    <a:bodyPr/>
                    <a:lstStyle/>
                    <a:p>
                      <a:r>
                        <a:rPr lang="en-US" sz="2000" b="1" dirty="0">
                          <a:latin typeface="Agency FB" panose="020B0503020202020204" pitchFamily="34" charset="0"/>
                        </a:rPr>
                        <a:t>KEY POLICY BASED ENCRYPTION</a:t>
                      </a:r>
                      <a:endParaRPr lang="en-IN" sz="2000" dirty="0"/>
                    </a:p>
                  </a:txBody>
                  <a:tcPr/>
                </a:tc>
                <a:extLst>
                  <a:ext uri="{0D108BD9-81ED-4DB2-BD59-A6C34878D82A}">
                    <a16:rowId xmlns:a16="http://schemas.microsoft.com/office/drawing/2014/main" val="3281890006"/>
                  </a:ext>
                </a:extLst>
              </a:tr>
              <a:tr h="1830934">
                <a:tc>
                  <a:txBody>
                    <a:bodyPr/>
                    <a:lstStyle/>
                    <a:p>
                      <a:r>
                        <a:rPr lang="en-US" dirty="0">
                          <a:latin typeface="Agency FB" panose="020B0503020202020204" pitchFamily="34" charset="0"/>
                        </a:rPr>
                        <a:t>The  problem  with attribute based encryption (ABE)  scheme is that data  owner  needs to use  every authorized user’s public key to encrypt data. </a:t>
                      </a:r>
                    </a:p>
                  </a:txBody>
                  <a:tcPr/>
                </a:tc>
                <a:tc>
                  <a:txBody>
                    <a:bodyPr/>
                    <a:lstStyle/>
                    <a:p>
                      <a:r>
                        <a:rPr lang="en-US" dirty="0">
                          <a:latin typeface="Agency FB" panose="020B0503020202020204" pitchFamily="34" charset="0"/>
                        </a:rPr>
                        <a:t>Hierarchical Encryption is unsuitable to implement.</a:t>
                      </a:r>
                    </a:p>
                    <a:p>
                      <a:r>
                        <a:rPr lang="en-US" dirty="0">
                          <a:latin typeface="Agency FB" panose="020B0503020202020204" pitchFamily="34" charset="0"/>
                        </a:rPr>
                        <a:t> Since all attributes  in one conjunctive clause in this scheme  may be administered  by  the  same  domain  authority.</a:t>
                      </a:r>
                      <a:endParaRPr lang="en-IN" dirty="0">
                        <a:latin typeface="Agency FB" panose="020B0503020202020204" pitchFamily="34" charset="0"/>
                      </a:endParaRPr>
                    </a:p>
                  </a:txBody>
                  <a:tcPr/>
                </a:tc>
                <a:tc>
                  <a:txBody>
                    <a:bodyPr/>
                    <a:lstStyle/>
                    <a:p>
                      <a:r>
                        <a:rPr lang="en-US" dirty="0">
                          <a:latin typeface="Agency FB" panose="020B0503020202020204" pitchFamily="34" charset="0"/>
                        </a:rPr>
                        <a:t>The problem with KP-ABE scheme is encryptor cannot decide who can decrypt the encrypted data.</a:t>
                      </a:r>
                    </a:p>
                    <a:p>
                      <a:r>
                        <a:rPr lang="en-US" dirty="0">
                          <a:latin typeface="Agency FB" panose="020B0503020202020204" pitchFamily="34" charset="0"/>
                        </a:rPr>
                        <a:t> It can only choose descriptive attributes for the data, it is unsuitable in some application because a data owner has to trust the key issuer.</a:t>
                      </a:r>
                      <a:endParaRPr lang="en-IN" dirty="0">
                        <a:latin typeface="Agency FB" panose="020B0503020202020204" pitchFamily="34" charset="0"/>
                      </a:endParaRPr>
                    </a:p>
                  </a:txBody>
                  <a:tcPr/>
                </a:tc>
                <a:extLst>
                  <a:ext uri="{0D108BD9-81ED-4DB2-BD59-A6C34878D82A}">
                    <a16:rowId xmlns:a16="http://schemas.microsoft.com/office/drawing/2014/main" val="4152562462"/>
                  </a:ext>
                </a:extLst>
              </a:tr>
              <a:tr h="1331588">
                <a:tc>
                  <a:txBody>
                    <a:bodyPr/>
                    <a:lstStyle/>
                    <a:p>
                      <a:r>
                        <a:rPr lang="en-US" dirty="0">
                          <a:latin typeface="Agency FB" panose="020B0503020202020204" pitchFamily="34" charset="0"/>
                        </a:rPr>
                        <a:t>The application of this scheme is restricted in the real environment because it uses the access of monotonic attributes to control user’s access in the system.</a:t>
                      </a:r>
                      <a:endParaRPr lang="en-IN" dirty="0">
                        <a:latin typeface="Agency FB" panose="020B0503020202020204" pitchFamily="34" charset="0"/>
                      </a:endParaRPr>
                    </a:p>
                  </a:txBody>
                  <a:tcPr/>
                </a:tc>
                <a:tc>
                  <a:txBody>
                    <a:bodyPr/>
                    <a:lstStyle/>
                    <a:p>
                      <a:r>
                        <a:rPr lang="en-US" dirty="0">
                          <a:latin typeface="Agency FB" panose="020B0503020202020204" pitchFamily="34" charset="0"/>
                        </a:rPr>
                        <a:t>The  same  attribute  may  be  administered  by  multiple  domain authorities.</a:t>
                      </a:r>
                      <a:endParaRPr lang="en-IN" dirty="0">
                        <a:latin typeface="Agency FB" panose="020B0503020202020204" pitchFamily="34" charset="0"/>
                      </a:endParaRPr>
                    </a:p>
                  </a:txBody>
                  <a:tcPr/>
                </a:tc>
                <a:tc>
                  <a:txBody>
                    <a:bodyPr/>
                    <a:lstStyle/>
                    <a:p>
                      <a:r>
                        <a:rPr lang="en-US" dirty="0">
                          <a:latin typeface="Agency FB" panose="020B0503020202020204" pitchFamily="34" charset="0"/>
                        </a:rPr>
                        <a:t>Drawbacks of the  most existing CP-ABE schemes are still not fulfilling the enterprise requirements of access control  which  require  considerable  flexibility  and  efficiency.</a:t>
                      </a:r>
                      <a:endParaRPr lang="en-IN" dirty="0">
                        <a:latin typeface="Agency FB" panose="020B0503020202020204" pitchFamily="34" charset="0"/>
                      </a:endParaRPr>
                    </a:p>
                  </a:txBody>
                  <a:tcPr/>
                </a:tc>
                <a:extLst>
                  <a:ext uri="{0D108BD9-81ED-4DB2-BD59-A6C34878D82A}">
                    <a16:rowId xmlns:a16="http://schemas.microsoft.com/office/drawing/2014/main" val="2871480957"/>
                  </a:ext>
                </a:extLst>
              </a:tr>
              <a:tr h="396835">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118150"/>
                  </a:ext>
                </a:extLst>
              </a:tr>
            </a:tbl>
          </a:graphicData>
        </a:graphic>
      </p:graphicFrame>
      <p:sp>
        <p:nvSpPr>
          <p:cNvPr id="2" name="TextBox 1">
            <a:extLst>
              <a:ext uri="{FF2B5EF4-FFF2-40B4-BE49-F238E27FC236}">
                <a16:creationId xmlns:a16="http://schemas.microsoft.com/office/drawing/2014/main" id="{D4A70604-7A53-498E-ACEB-5EC871B63DA6}"/>
              </a:ext>
            </a:extLst>
          </p:cNvPr>
          <p:cNvSpPr txBox="1"/>
          <p:nvPr/>
        </p:nvSpPr>
        <p:spPr>
          <a:xfrm flipH="1">
            <a:off x="152400" y="5181600"/>
            <a:ext cx="8839199" cy="646331"/>
          </a:xfrm>
          <a:prstGeom prst="rect">
            <a:avLst/>
          </a:prstGeom>
          <a:noFill/>
        </p:spPr>
        <p:txBody>
          <a:bodyPr wrap="square" rtlCol="0">
            <a:spAutoFit/>
          </a:bodyPr>
          <a:lstStyle/>
          <a:p>
            <a:endParaRPr lang="en-US" dirty="0"/>
          </a:p>
          <a:p>
            <a:r>
              <a:rPr lang="en-US" dirty="0">
                <a:latin typeface="Agency FB" panose="020B0503020202020204" pitchFamily="34" charset="0"/>
              </a:rPr>
              <a:t>Reference link : </a:t>
            </a:r>
            <a:r>
              <a:rPr lang="en-US" dirty="0">
                <a:solidFill>
                  <a:srgbClr val="00B0F0"/>
                </a:solidFill>
                <a:latin typeface="Agency FB" panose="020B0503020202020204" pitchFamily="34" charset="0"/>
                <a:hlinkClick r:id="rId2" action="ppaction://hlinksldjump">
                  <a:extLst>
                    <a:ext uri="{A12FA001-AC4F-418D-AE19-62706E023703}">
                      <ahyp:hlinkClr xmlns:ahyp="http://schemas.microsoft.com/office/drawing/2018/hyperlinkcolor" val="tx"/>
                    </a:ext>
                  </a:extLst>
                </a:hlinkClick>
              </a:rPr>
              <a:t>http://oaji.net/articles/2015/2028-1433398925.pdf</a:t>
            </a:r>
            <a:endParaRPr lang="en-IN" dirty="0">
              <a:solidFill>
                <a:srgbClr val="00B0F0"/>
              </a:solidFill>
              <a:latin typeface="Agency FB" panose="020B0503020202020204" pitchFamily="34" charset="0"/>
            </a:endParaRPr>
          </a:p>
        </p:txBody>
      </p:sp>
      <p:sp>
        <p:nvSpPr>
          <p:cNvPr id="3" name="TextBox 2">
            <a:extLst>
              <a:ext uri="{FF2B5EF4-FFF2-40B4-BE49-F238E27FC236}">
                <a16:creationId xmlns:a16="http://schemas.microsoft.com/office/drawing/2014/main" id="{7D652698-A44E-454A-9C2F-1836ABAE98EF}"/>
              </a:ext>
            </a:extLst>
          </p:cNvPr>
          <p:cNvSpPr txBox="1"/>
          <p:nvPr/>
        </p:nvSpPr>
        <p:spPr>
          <a:xfrm>
            <a:off x="129309" y="238184"/>
            <a:ext cx="4417291" cy="461665"/>
          </a:xfrm>
          <a:prstGeom prst="rect">
            <a:avLst/>
          </a:prstGeom>
          <a:noFill/>
        </p:spPr>
        <p:txBody>
          <a:bodyPr wrap="square" rtlCol="0">
            <a:spAutoFit/>
          </a:bodyPr>
          <a:lstStyle/>
          <a:p>
            <a:r>
              <a:rPr lang="en-US" sz="2400" b="1" dirty="0">
                <a:latin typeface="Agency FB" panose="020B0503020202020204" pitchFamily="34" charset="0"/>
              </a:rPr>
              <a:t>GAPS IN THE EXISTING SYSTEMS :</a:t>
            </a:r>
            <a:endParaRPr lang="en-IN" sz="2400" b="1" dirty="0">
              <a:latin typeface="Agency FB" panose="020B0503020202020204" pitchFamily="34" charset="0"/>
            </a:endParaRPr>
          </a:p>
        </p:txBody>
      </p:sp>
    </p:spTree>
    <p:extLst>
      <p:ext uri="{BB962C8B-B14F-4D97-AF65-F5344CB8AC3E}">
        <p14:creationId xmlns:p14="http://schemas.microsoft.com/office/powerpoint/2010/main" val="1411600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1525</TotalTime>
  <Words>1601</Words>
  <Application>Microsoft Office PowerPoint</Application>
  <PresentationFormat>On-screen Show (4:3)</PresentationFormat>
  <Paragraphs>118</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Agency FB</vt:lpstr>
      <vt:lpstr>Arial</vt:lpstr>
      <vt:lpstr>Arial Unicode MS</vt:lpstr>
      <vt:lpstr>Bahnschrift Light</vt:lpstr>
      <vt:lpstr>Calibri</vt:lpstr>
      <vt:lpstr>Carlito</vt:lpstr>
      <vt:lpstr>Centaur</vt:lpstr>
      <vt:lpstr>Century Gothic</vt:lpstr>
      <vt:lpstr>Corbel Light</vt:lpstr>
      <vt:lpstr>Times New Roman</vt:lpstr>
      <vt:lpstr>Wingdings 3</vt:lpstr>
      <vt:lpstr>Ion</vt:lpstr>
      <vt:lpstr>PowerPoint Presentation</vt:lpstr>
      <vt:lpstr>INTRODUCTION</vt:lpstr>
      <vt:lpstr>MOTIVATION OF STUDY:</vt:lpstr>
      <vt:lpstr>ABSTRACT:</vt:lpstr>
      <vt:lpstr>EXISTING SYSTEMS</vt:lpstr>
      <vt:lpstr>PowerPoint Presentation</vt:lpstr>
      <vt:lpstr>PowerPoint Presentation</vt:lpstr>
      <vt:lpstr>PowerPoint Presentation</vt:lpstr>
      <vt:lpstr>PowerPoint Presentation</vt:lpstr>
      <vt:lpstr>PROPOSAL :</vt:lpstr>
      <vt:lpstr>PowerPoint Presentation</vt:lpstr>
      <vt:lpstr>Architecture Diagram</vt:lpstr>
      <vt:lpstr>Advantages: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Lokesh Reddy</cp:lastModifiedBy>
  <cp:revision>63</cp:revision>
  <dcterms:created xsi:type="dcterms:W3CDTF">2021-01-03T15:00:37Z</dcterms:created>
  <dcterms:modified xsi:type="dcterms:W3CDTF">2021-12-16T13:03:57Z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2020-12-22T00:00:00Z</vt:filetime>
  </property>
  <property fmtid="{D5CDD505-2E9C-101B-9397-08002B2CF9AE}" pid="3" name="Creator">
    <vt:lpwstr>Acrobat PDFMaker 10.0 for PowerPoint</vt:lpwstr>
  </property>
  <property fmtid="{D5CDD505-2E9C-101B-9397-08002B2CF9AE}" pid="4" name="LastSaved">
    <vt:filetime>2021-01-03T00:00:00Z</vt:filetime>
  </property>
</Properties>
</file>