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4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2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0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E5B3865-4A1E-459F-86A0-C2E925EFC964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28960A-D825-4F99-B340-EA9ABDF2EC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6289-C0B1-40FC-ACC6-5EF8A578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23704"/>
            <a:ext cx="8991600" cy="94573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Indian Institute of Technology Guwahati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DDE9A-99B7-4C67-B0CE-1794A0AEB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" y="4246880"/>
            <a:ext cx="1081024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(ME – 543)</a:t>
            </a:r>
          </a:p>
          <a:p>
            <a:r>
              <a:rPr lang="en-US" sz="3200" b="1" u="sng" dirty="0">
                <a:solidFill>
                  <a:schemeClr val="tx1"/>
                </a:solidFill>
                <a:latin typeface="Bahnschrift Light Condensed" panose="020B0502040204020203" pitchFamily="34" charset="0"/>
              </a:rPr>
              <a:t>Computational Fluid Dynamics </a:t>
            </a:r>
          </a:p>
          <a:p>
            <a:r>
              <a:rPr lang="en-US" b="1" dirty="0">
                <a:solidFill>
                  <a:schemeClr val="tx1"/>
                </a:solidFill>
                <a:latin typeface="Britannic Bold" panose="020B0903060703020204" pitchFamily="34" charset="0"/>
              </a:rPr>
              <a:t>Coordinator :-                                                                                      * </a:t>
            </a:r>
          </a:p>
          <a:p>
            <a:r>
              <a:rPr lang="en-US" b="1" dirty="0">
                <a:solidFill>
                  <a:schemeClr val="tx1"/>
                </a:solidFill>
                <a:latin typeface="Britannic Bold" panose="020B0903060703020204" pitchFamily="34" charset="0"/>
              </a:rPr>
              <a:t>     Prof. Amaresh Dalal                                                 LOKESH KUMAR VERMA</a:t>
            </a:r>
          </a:p>
          <a:p>
            <a:r>
              <a:rPr lang="en-US" b="1" dirty="0">
                <a:solidFill>
                  <a:schemeClr val="tx1"/>
                </a:solidFill>
                <a:latin typeface="Britannic Bold" panose="020B0903060703020204" pitchFamily="34" charset="0"/>
              </a:rPr>
              <a:t>                                                                             ROLL. 224103314</a:t>
            </a:r>
          </a:p>
          <a:p>
            <a:r>
              <a:rPr lang="en-US" b="1" dirty="0">
                <a:solidFill>
                  <a:schemeClr val="tx1"/>
                </a:solidFill>
                <a:latin typeface="Britannic Bold" panose="020B0903060703020204" pitchFamily="34" charset="0"/>
              </a:rPr>
              <a:t>                                                                           Mechanical (FTE)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B278B-7E17-44E2-B161-33CD976B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40" y="2112312"/>
            <a:ext cx="1822838" cy="183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0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3424-C79F-4A7D-B335-4624AB1F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94522"/>
            <a:ext cx="7729728" cy="7454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Reynolds number = 100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B21DD-A484-49AC-9258-DF7C7FA73F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"/>
          <a:stretch/>
        </p:blipFill>
        <p:spPr>
          <a:xfrm>
            <a:off x="1200260" y="2186609"/>
            <a:ext cx="4812916" cy="3965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CF6932-50EF-4D00-8524-053DCE532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76" y="2186609"/>
            <a:ext cx="4591075" cy="39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8FC7-EACA-4917-A00A-427147A3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3A18B-F317-4342-8F87-271668E30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8"/>
          <a:stretch/>
        </p:blipFill>
        <p:spPr>
          <a:xfrm>
            <a:off x="0" y="45718"/>
            <a:ext cx="4544704" cy="3683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D5B0EE-B7E3-48F3-849B-4C17CC83C1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5"/>
          <a:stretch/>
        </p:blipFill>
        <p:spPr>
          <a:xfrm>
            <a:off x="-73814" y="3479489"/>
            <a:ext cx="4418352" cy="3378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416DC-5567-4513-B741-701574445F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5"/>
          <a:stretch/>
        </p:blipFill>
        <p:spPr>
          <a:xfrm>
            <a:off x="7847463" y="3362199"/>
            <a:ext cx="4272599" cy="3400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4BB6D-2DA5-4965-8989-17CD4B5C56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6"/>
          <a:stretch/>
        </p:blipFill>
        <p:spPr>
          <a:xfrm>
            <a:off x="7575359" y="179146"/>
            <a:ext cx="4544704" cy="31669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983304-2647-4ED2-96DA-16FE23215CBD}"/>
              </a:ext>
            </a:extLst>
          </p:cNvPr>
          <p:cNvSpPr/>
          <p:nvPr/>
        </p:nvSpPr>
        <p:spPr>
          <a:xfrm>
            <a:off x="4763948" y="1518161"/>
            <a:ext cx="2363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Reynolds number =100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7D76D7-B6A9-41A9-AD60-01A0E07A999A}"/>
              </a:ext>
            </a:extLst>
          </p:cNvPr>
          <p:cNvSpPr/>
          <p:nvPr/>
        </p:nvSpPr>
        <p:spPr>
          <a:xfrm>
            <a:off x="4699828" y="4601176"/>
            <a:ext cx="2427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Reynolds number = 400</a:t>
            </a:r>
          </a:p>
        </p:txBody>
      </p:sp>
    </p:spTree>
    <p:extLst>
      <p:ext uri="{BB962C8B-B14F-4D97-AF65-F5344CB8AC3E}">
        <p14:creationId xmlns:p14="http://schemas.microsoft.com/office/powerpoint/2010/main" val="250586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2A2F-1846-4EA2-BCA2-80DAAC96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9600"/>
            <a:ext cx="7729728" cy="891404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Velocity vector plot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C2945-7052-4902-8C07-13DBED862DF5}"/>
              </a:ext>
            </a:extLst>
          </p:cNvPr>
          <p:cNvSpPr/>
          <p:nvPr/>
        </p:nvSpPr>
        <p:spPr>
          <a:xfrm>
            <a:off x="1866636" y="197509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 =100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46A76-4BE9-4F69-9EA4-B01287A2AB1D}"/>
              </a:ext>
            </a:extLst>
          </p:cNvPr>
          <p:cNvSpPr/>
          <p:nvPr/>
        </p:nvSpPr>
        <p:spPr>
          <a:xfrm>
            <a:off x="9470986" y="1975092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 =400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FEAA5-B2F5-42FD-8A12-F82BBEAD8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t="9074" r="8957" b="4557"/>
          <a:stretch/>
        </p:blipFill>
        <p:spPr>
          <a:xfrm>
            <a:off x="1" y="2315939"/>
            <a:ext cx="5098774" cy="4542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D06B1-E8B1-4BAB-9463-D6C9EA413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" t="8664" r="9087" b="3959"/>
          <a:stretch/>
        </p:blipFill>
        <p:spPr>
          <a:xfrm>
            <a:off x="7258880" y="2442815"/>
            <a:ext cx="4933120" cy="441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8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377A-72DA-4DD1-B0FC-11E88109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4"/>
            <a:ext cx="7729728" cy="909401"/>
          </a:xfrm>
        </p:spPr>
        <p:txBody>
          <a:bodyPr/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Assignment -</a:t>
            </a:r>
            <a:r>
              <a:rPr lang="en-US" b="1" u="sng" dirty="0" err="1">
                <a:solidFill>
                  <a:schemeClr val="accent3">
                    <a:lumMod val="75000"/>
                  </a:schemeClr>
                </a:solidFill>
              </a:rPr>
              <a:t>i</a:t>
            </a: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0705B3-F24B-4000-B221-03F06DC636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63774" y="1583140"/>
                <a:ext cx="5689912" cy="5063320"/>
              </a:xfrm>
            </p:spPr>
            <p:txBody>
              <a:bodyPr/>
              <a:lstStyle/>
              <a:p>
                <a:r>
                  <a:rPr lang="en-US" dirty="0"/>
                  <a:t>PROBLEM-1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2000" dirty="0"/>
                  <a:t> = 0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0705B3-F24B-4000-B221-03F06DC63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3774" y="1583140"/>
                <a:ext cx="5689912" cy="5063320"/>
              </a:xfrm>
              <a:blipFill>
                <a:blip r:embed="rId2"/>
                <a:stretch>
                  <a:fillRect l="-750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83FBBA-D18C-4E29-BB0E-B253F248281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23379" y="1583139"/>
                <a:ext cx="5689912" cy="5063319"/>
              </a:xfrm>
            </p:spPr>
            <p:txBody>
              <a:bodyPr/>
              <a:lstStyle/>
              <a:p>
                <a:r>
                  <a:rPr lang="en-US" dirty="0"/>
                  <a:t>PROBLEM-2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2000" dirty="0"/>
                  <a:t>  = </a:t>
                </a:r>
                <a:r>
                  <a:rPr lang="en-US" dirty="0"/>
                  <a:t>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83FBBA-D18C-4E29-BB0E-B253F2482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23379" y="1583139"/>
                <a:ext cx="5689912" cy="5063319"/>
              </a:xfrm>
              <a:blipFill>
                <a:blip r:embed="rId3"/>
                <a:stretch>
                  <a:fillRect l="-750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E664F92-1B20-4444-B131-F5E48F9D04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-3410" r="2271" b="3410"/>
          <a:stretch/>
        </p:blipFill>
        <p:spPr>
          <a:xfrm>
            <a:off x="163774" y="2612294"/>
            <a:ext cx="5664255" cy="3722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4A3835-10CE-4082-9C05-58FC3C723E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35" t="3520" r="-9763" b="5342"/>
          <a:stretch/>
        </p:blipFill>
        <p:spPr>
          <a:xfrm>
            <a:off x="6197722" y="2784142"/>
            <a:ext cx="5307341" cy="35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FB81-89E3-4E26-A806-7227E2B5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2388"/>
            <a:ext cx="7729728" cy="900752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CONTOUR PLOT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3B78-3F13-467D-A8D9-6A647CCE7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83140"/>
            <a:ext cx="6096000" cy="52748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PROBLEM-1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78469-8D2D-44FC-A147-F9778052C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2697" y="1583140"/>
            <a:ext cx="6049303" cy="52748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PROBLEM-2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6F5DD-4182-4AA1-AA74-B94BF1891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53"/>
          <a:stretch/>
        </p:blipFill>
        <p:spPr>
          <a:xfrm>
            <a:off x="265761" y="2483892"/>
            <a:ext cx="5994456" cy="3691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94F28-842E-46A4-B8B0-D38C48B882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1"/>
          <a:stretch/>
        </p:blipFill>
        <p:spPr>
          <a:xfrm>
            <a:off x="6435342" y="2306472"/>
            <a:ext cx="4810414" cy="39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0CCD-AA9A-4725-B025-42CBDD0E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791571"/>
            <a:ext cx="9500070" cy="9826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Graph comparison for various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BBCA-5AD0-46E8-8241-FEDAB816E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774210"/>
            <a:ext cx="5853683" cy="50837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PROBLEM-1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88A4-CB3F-4F15-8C60-CA22471E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3683" y="1774210"/>
            <a:ext cx="6338317" cy="50837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PROBLEM-2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98E79-DD27-43DC-A24B-1CF2752EE8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7" t="13541" r="31746" b="28025"/>
          <a:stretch/>
        </p:blipFill>
        <p:spPr>
          <a:xfrm>
            <a:off x="90379" y="2491821"/>
            <a:ext cx="4885899" cy="4309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0DEDF2-E07E-4D19-A22E-4CD93787A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" t="13236" r="18375" b="30216"/>
          <a:stretch/>
        </p:blipFill>
        <p:spPr>
          <a:xfrm>
            <a:off x="6096000" y="2548723"/>
            <a:ext cx="5018432" cy="43092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C13129-4D09-4408-80BC-58E4B1FE61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8" r="21164" b="2623"/>
          <a:stretch/>
        </p:blipFill>
        <p:spPr>
          <a:xfrm>
            <a:off x="2060811" y="2381159"/>
            <a:ext cx="2693623" cy="2040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387C9-79DF-438A-8B6B-199C998CF4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2" r="15224"/>
          <a:stretch/>
        </p:blipFill>
        <p:spPr>
          <a:xfrm>
            <a:off x="8052179" y="2220423"/>
            <a:ext cx="3029803" cy="2095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8B4A9B-4F65-4E98-AB15-3ABF5B446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23" y="2578595"/>
            <a:ext cx="582981" cy="1737510"/>
          </a:xfrm>
          <a:prstGeom prst="rect">
            <a:avLst/>
          </a:prstGeom>
          <a:solidFill>
            <a:schemeClr val="bg1">
              <a:alpha val="2000"/>
            </a:schemeClr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A73CCE-9D3B-437E-8373-4F1294AD85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t="7992" r="4312"/>
          <a:stretch/>
        </p:blipFill>
        <p:spPr>
          <a:xfrm>
            <a:off x="10829961" y="2491821"/>
            <a:ext cx="720300" cy="16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7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BCEB5B-B2CC-42C9-A9E1-4B29F352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Graph comparison for various methods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E370D-2B4F-41C4-822E-11B9A1F67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JACOBI : old values are considered.</a:t>
            </a:r>
          </a:p>
          <a:p>
            <a:r>
              <a:rPr lang="en-US" dirty="0"/>
              <a:t>POINT GAUSS : If the new values available are immediately used for other points.</a:t>
            </a:r>
          </a:p>
          <a:p>
            <a:r>
              <a:rPr lang="en-US" dirty="0"/>
              <a:t> TDMA : Line methods facilitate exchange of information quickly, therefore we can converge faster.</a:t>
            </a:r>
          </a:p>
          <a:p>
            <a:r>
              <a:rPr lang="en-US" dirty="0"/>
              <a:t>ADI : The iteration cycle has two parts.</a:t>
            </a:r>
          </a:p>
          <a:p>
            <a:r>
              <a:rPr lang="en-US" dirty="0"/>
              <a:t>PSOR : overrelaxation factor is used for faster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2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5D24-E406-4CC4-9CC0-265CC8D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954" y="527964"/>
            <a:ext cx="7729728" cy="905051"/>
          </a:xfrm>
        </p:spPr>
        <p:txBody>
          <a:bodyPr/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ASSIGNMENT - 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AA3D7-2594-42F4-AD64-C25A6CEF5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61" y="2258880"/>
            <a:ext cx="6917527" cy="3909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CDC98E-945F-4235-861D-6AD9B6DCD1A9}"/>
                  </a:ext>
                </a:extLst>
              </p:cNvPr>
              <p:cNvSpPr/>
              <p:nvPr/>
            </p:nvSpPr>
            <p:spPr>
              <a:xfrm>
                <a:off x="791570" y="3079546"/>
                <a:ext cx="3603009" cy="3505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Couette Flow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conditions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u(y , 0) = 0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Boundary conditions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u(0 , t) = 0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u(1 , t) = 1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CDC98E-945F-4235-861D-6AD9B6DCD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70" y="3079546"/>
                <a:ext cx="3603009" cy="3505447"/>
              </a:xfrm>
              <a:prstGeom prst="rect">
                <a:avLst/>
              </a:prstGeom>
              <a:blipFill>
                <a:blip r:embed="rId3"/>
                <a:stretch>
                  <a:fillRect l="-1861" t="-870" b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96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11EA-4245-459C-8B8A-3CE647822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077"/>
            <a:ext cx="7729728" cy="109612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GRAPHS FOR DIFFERENT TIME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39CBA-25CE-4451-8403-D61C862DD9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"/>
          <a:stretch/>
        </p:blipFill>
        <p:spPr>
          <a:xfrm>
            <a:off x="0" y="1999842"/>
            <a:ext cx="3761355" cy="36024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638E8-9898-4D75-971F-098902F73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59" y="2011031"/>
            <a:ext cx="3939881" cy="3591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38592-422D-46CC-844A-36ED195EFC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510" y="1838419"/>
            <a:ext cx="3761356" cy="3768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B4DA98-DB35-4428-B2CD-37F298662A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68"/>
          <a:stretch/>
        </p:blipFill>
        <p:spPr>
          <a:xfrm>
            <a:off x="192134" y="5566188"/>
            <a:ext cx="3761355" cy="1273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2C795A-A672-44CC-965A-8D337E79C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310" y="5551115"/>
            <a:ext cx="3745851" cy="1054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8543A9-34A3-4894-B2FE-DA99AC828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012" y="5602294"/>
            <a:ext cx="3143949" cy="1074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A398AD-337A-44A4-9909-149DC9CC6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4166" y="1654943"/>
            <a:ext cx="9322282" cy="2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1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B475-00C9-4904-9C15-BAA90CC5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912" y="759976"/>
            <a:ext cx="8952931" cy="1041529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ASSIGNMENT-III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A07F9-D65D-46C2-A091-C0886F9F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97" y="1898808"/>
            <a:ext cx="5622094" cy="49689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BFF150-E5FD-477D-BE5F-2F95E9382E9B}"/>
              </a:ext>
            </a:extLst>
          </p:cNvPr>
          <p:cNvSpPr/>
          <p:nvPr/>
        </p:nvSpPr>
        <p:spPr>
          <a:xfrm>
            <a:off x="627798" y="2493707"/>
            <a:ext cx="35757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LID DRIVEN CAVITY PROBLEM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Velocity boundary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 function boundary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Vorticity boundary conditions</a:t>
            </a:r>
          </a:p>
        </p:txBody>
      </p:sp>
    </p:spTree>
    <p:extLst>
      <p:ext uri="{BB962C8B-B14F-4D97-AF65-F5344CB8AC3E}">
        <p14:creationId xmlns:p14="http://schemas.microsoft.com/office/powerpoint/2010/main" val="141713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BD12-E241-4B7F-A477-5DDE68C3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6728"/>
            <a:ext cx="7729728" cy="7096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Reynolds number = 100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D6040-AF8D-4257-9176-B872502C4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1" b="2456"/>
          <a:stretch/>
        </p:blipFill>
        <p:spPr>
          <a:xfrm>
            <a:off x="836338" y="1889666"/>
            <a:ext cx="5259662" cy="3639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AA0E99-F79D-4362-80A7-338B876EB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619"/>
            <a:ext cx="4508772" cy="34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566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506</TotalTime>
  <Words>208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 Condensed</vt:lpstr>
      <vt:lpstr>Britannic Bold</vt:lpstr>
      <vt:lpstr>Cambria Math</vt:lpstr>
      <vt:lpstr>Gill Sans MT</vt:lpstr>
      <vt:lpstr>Times New Roman</vt:lpstr>
      <vt:lpstr>Parcel</vt:lpstr>
      <vt:lpstr>Indian Institute of Technology Guwahati</vt:lpstr>
      <vt:lpstr>Assignment -i</vt:lpstr>
      <vt:lpstr>CONTOUR PLOT RESULTS</vt:lpstr>
      <vt:lpstr>Graph comparison for various methods</vt:lpstr>
      <vt:lpstr>Graph comparison for various methods</vt:lpstr>
      <vt:lpstr>ASSIGNMENT - II</vt:lpstr>
      <vt:lpstr>GRAPHS FOR DIFFERENT TIME </vt:lpstr>
      <vt:lpstr>ASSIGNMENT-III</vt:lpstr>
      <vt:lpstr>Reynolds number = 100</vt:lpstr>
      <vt:lpstr>Reynolds number = 100</vt:lpstr>
      <vt:lpstr>PowerPoint Presentation</vt:lpstr>
      <vt:lpstr>Velocity vector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Technology Guwahati</dc:title>
  <dc:creator>LOKESH KUMAR VERMA</dc:creator>
  <cp:lastModifiedBy>LOKESH KUMAR VERMA 224103314</cp:lastModifiedBy>
  <cp:revision>19</cp:revision>
  <dcterms:created xsi:type="dcterms:W3CDTF">2022-11-16T13:46:41Z</dcterms:created>
  <dcterms:modified xsi:type="dcterms:W3CDTF">2022-11-17T08:42:48Z</dcterms:modified>
</cp:coreProperties>
</file>