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3" autoAdjust="0"/>
    <p:restoredTop sz="94660"/>
  </p:normalViewPr>
  <p:slideViewPr>
    <p:cSldViewPr snapToGrid="0">
      <p:cViewPr varScale="1">
        <p:scale>
          <a:sx n="86" d="100"/>
          <a:sy n="86" d="100"/>
        </p:scale>
        <p:origin x="37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067747-242A-40D0-8465-30B145F4598E}" type="datetimeFigureOut">
              <a:rPr lang="en-IN" smtClean="0"/>
              <a:t>15-07-2021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07AD0C-1473-4DA9-A0FE-8F88565EE22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379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067747-242A-40D0-8465-30B145F4598E}" type="datetimeFigureOut">
              <a:rPr lang="en-IN" smtClean="0"/>
              <a:t>15-07-2021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07AD0C-1473-4DA9-A0FE-8F88565EE225}" type="slidenum">
              <a:rPr lang="en-IN" smtClean="0"/>
              <a:t>‹#›</a:t>
            </a:fld>
            <a:endParaRPr lang="en-IN"/>
          </a:p>
        </p:txBody>
      </p:sp>
    </p:spTree>
    <p:extLst>
      <p:ext uri="{BB962C8B-B14F-4D97-AF65-F5344CB8AC3E}">
        <p14:creationId xmlns:p14="http://schemas.microsoft.com/office/powerpoint/2010/main" val="796106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067747-242A-40D0-8465-30B145F4598E}" type="datetimeFigureOut">
              <a:rPr lang="en-IN" smtClean="0"/>
              <a:t>15-07-2021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07AD0C-1473-4DA9-A0FE-8F88565EE225}" type="slidenum">
              <a:rPr lang="en-IN" smtClean="0"/>
              <a:t>‹#›</a:t>
            </a:fld>
            <a:endParaRPr lang="en-IN"/>
          </a:p>
        </p:txBody>
      </p:sp>
    </p:spTree>
    <p:extLst>
      <p:ext uri="{BB962C8B-B14F-4D97-AF65-F5344CB8AC3E}">
        <p14:creationId xmlns:p14="http://schemas.microsoft.com/office/powerpoint/2010/main" val="1645343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067747-242A-40D0-8465-30B145F4598E}" type="datetimeFigureOut">
              <a:rPr lang="en-IN" smtClean="0"/>
              <a:t>15-07-2021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07AD0C-1473-4DA9-A0FE-8F88565EE225}" type="slidenum">
              <a:rPr lang="en-IN" smtClean="0"/>
              <a:t>‹#›</a:t>
            </a:fld>
            <a:endParaRPr lang="en-IN"/>
          </a:p>
        </p:txBody>
      </p:sp>
    </p:spTree>
    <p:extLst>
      <p:ext uri="{BB962C8B-B14F-4D97-AF65-F5344CB8AC3E}">
        <p14:creationId xmlns:p14="http://schemas.microsoft.com/office/powerpoint/2010/main" val="2460901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067747-242A-40D0-8465-30B145F4598E}" type="datetimeFigureOut">
              <a:rPr lang="en-IN" smtClean="0"/>
              <a:t>15-07-2021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07AD0C-1473-4DA9-A0FE-8F88565EE22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0845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067747-242A-40D0-8465-30B145F4598E}" type="datetimeFigureOut">
              <a:rPr lang="en-IN" smtClean="0"/>
              <a:t>15-07-2021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07AD0C-1473-4DA9-A0FE-8F88565EE225}" type="slidenum">
              <a:rPr lang="en-IN" smtClean="0"/>
              <a:t>‹#›</a:t>
            </a:fld>
            <a:endParaRPr lang="en-IN"/>
          </a:p>
        </p:txBody>
      </p:sp>
    </p:spTree>
    <p:extLst>
      <p:ext uri="{BB962C8B-B14F-4D97-AF65-F5344CB8AC3E}">
        <p14:creationId xmlns:p14="http://schemas.microsoft.com/office/powerpoint/2010/main" val="3308734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067747-242A-40D0-8465-30B145F4598E}" type="datetimeFigureOut">
              <a:rPr lang="en-IN" smtClean="0"/>
              <a:t>15-07-2021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07AD0C-1473-4DA9-A0FE-8F88565EE225}" type="slidenum">
              <a:rPr lang="en-IN" smtClean="0"/>
              <a:t>‹#›</a:t>
            </a:fld>
            <a:endParaRPr lang="en-IN"/>
          </a:p>
        </p:txBody>
      </p:sp>
    </p:spTree>
    <p:extLst>
      <p:ext uri="{BB962C8B-B14F-4D97-AF65-F5344CB8AC3E}">
        <p14:creationId xmlns:p14="http://schemas.microsoft.com/office/powerpoint/2010/main" val="2316696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067747-242A-40D0-8465-30B145F4598E}" type="datetimeFigureOut">
              <a:rPr lang="en-IN" smtClean="0"/>
              <a:t>15-07-2021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07AD0C-1473-4DA9-A0FE-8F88565EE225}" type="slidenum">
              <a:rPr lang="en-IN" smtClean="0"/>
              <a:t>‹#›</a:t>
            </a:fld>
            <a:endParaRPr lang="en-IN"/>
          </a:p>
        </p:txBody>
      </p:sp>
    </p:spTree>
    <p:extLst>
      <p:ext uri="{BB962C8B-B14F-4D97-AF65-F5344CB8AC3E}">
        <p14:creationId xmlns:p14="http://schemas.microsoft.com/office/powerpoint/2010/main" val="4294561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D067747-242A-40D0-8465-30B145F4598E}" type="datetimeFigureOut">
              <a:rPr lang="en-IN" smtClean="0"/>
              <a:t>15-07-2021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E07AD0C-1473-4DA9-A0FE-8F88565EE225}" type="slidenum">
              <a:rPr lang="en-IN" smtClean="0"/>
              <a:t>‹#›</a:t>
            </a:fld>
            <a:endParaRPr lang="en-IN"/>
          </a:p>
        </p:txBody>
      </p:sp>
    </p:spTree>
    <p:extLst>
      <p:ext uri="{BB962C8B-B14F-4D97-AF65-F5344CB8AC3E}">
        <p14:creationId xmlns:p14="http://schemas.microsoft.com/office/powerpoint/2010/main" val="2018029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D067747-242A-40D0-8465-30B145F4598E}" type="datetimeFigureOut">
              <a:rPr lang="en-IN" smtClean="0"/>
              <a:t>15-07-2021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E07AD0C-1473-4DA9-A0FE-8F88565EE225}" type="slidenum">
              <a:rPr lang="en-IN" smtClean="0"/>
              <a:t>‹#›</a:t>
            </a:fld>
            <a:endParaRPr lang="en-IN"/>
          </a:p>
        </p:txBody>
      </p:sp>
    </p:spTree>
    <p:extLst>
      <p:ext uri="{BB962C8B-B14F-4D97-AF65-F5344CB8AC3E}">
        <p14:creationId xmlns:p14="http://schemas.microsoft.com/office/powerpoint/2010/main" val="3701666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067747-242A-40D0-8465-30B145F4598E}" type="datetimeFigureOut">
              <a:rPr lang="en-IN" smtClean="0"/>
              <a:t>15-07-2021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07AD0C-1473-4DA9-A0FE-8F88565EE225}" type="slidenum">
              <a:rPr lang="en-IN" smtClean="0"/>
              <a:t>‹#›</a:t>
            </a:fld>
            <a:endParaRPr lang="en-IN"/>
          </a:p>
        </p:txBody>
      </p:sp>
    </p:spTree>
    <p:extLst>
      <p:ext uri="{BB962C8B-B14F-4D97-AF65-F5344CB8AC3E}">
        <p14:creationId xmlns:p14="http://schemas.microsoft.com/office/powerpoint/2010/main" val="1966528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D067747-242A-40D0-8465-30B145F4598E}" type="datetimeFigureOut">
              <a:rPr lang="en-IN" smtClean="0"/>
              <a:t>15-07-2021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E07AD0C-1473-4DA9-A0FE-8F88565EE225}"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095100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25728" y="635606"/>
            <a:ext cx="8540543" cy="1015663"/>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6000" b="1" cap="none" spc="0" dirty="0">
                <a:ln/>
                <a:solidFill>
                  <a:schemeClr val="accent4"/>
                </a:solidFill>
                <a:effectLst/>
              </a:rPr>
              <a:t>THE SPARKS FOUNDATION</a:t>
            </a:r>
          </a:p>
        </p:txBody>
      </p:sp>
      <p:sp>
        <p:nvSpPr>
          <p:cNvPr id="6" name="TextBox 5"/>
          <p:cNvSpPr txBox="1"/>
          <p:nvPr/>
        </p:nvSpPr>
        <p:spPr>
          <a:xfrm>
            <a:off x="1825728" y="1877267"/>
            <a:ext cx="8414952" cy="2369880"/>
          </a:xfrm>
          <a:prstGeom prst="rect">
            <a:avLst/>
          </a:prstGeom>
          <a:noFill/>
        </p:spPr>
        <p:txBody>
          <a:bodyPr wrap="square" rtlCol="0">
            <a:spAutoFit/>
          </a:bodyPr>
          <a:lstStyle/>
          <a:p>
            <a:pPr algn="ctr"/>
            <a:r>
              <a:rPr lang="en-IN" sz="2800" dirty="0"/>
              <a:t>GRIP JULY 2021</a:t>
            </a:r>
          </a:p>
          <a:p>
            <a:pPr algn="ctr"/>
            <a:endParaRPr lang="en-IN" sz="2400" dirty="0"/>
          </a:p>
          <a:p>
            <a:pPr algn="ctr"/>
            <a:r>
              <a:rPr lang="en-IN" sz="3200" dirty="0"/>
              <a:t>TASK 3 : Payment Gateway Integration</a:t>
            </a:r>
          </a:p>
          <a:p>
            <a:pPr algn="ctr"/>
            <a:endParaRPr lang="en-IN" sz="3200" dirty="0">
              <a:solidFill>
                <a:srgbClr val="002060"/>
              </a:solidFill>
            </a:endParaRPr>
          </a:p>
          <a:p>
            <a:pPr algn="ctr"/>
            <a:endParaRPr lang="en-IN" sz="3200" dirty="0">
              <a:solidFill>
                <a:srgbClr val="002060"/>
              </a:solidFill>
            </a:endParaRPr>
          </a:p>
        </p:txBody>
      </p:sp>
      <p:pic>
        <p:nvPicPr>
          <p:cNvPr id="1026" name="Picture 2" descr="The Sparks Found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836" y="3742268"/>
            <a:ext cx="1895475" cy="2362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838263" y="4247147"/>
            <a:ext cx="3954162" cy="1477328"/>
          </a:xfrm>
          <a:prstGeom prst="rect">
            <a:avLst/>
          </a:prstGeom>
          <a:noFill/>
        </p:spPr>
        <p:txBody>
          <a:bodyPr wrap="square" rtlCol="0">
            <a:spAutoFit/>
          </a:bodyPr>
          <a:lstStyle/>
          <a:p>
            <a:r>
              <a:rPr lang="en-IN" dirty="0"/>
              <a:t>By,</a:t>
            </a:r>
          </a:p>
          <a:p>
            <a:r>
              <a:rPr lang="en-IN" dirty="0">
                <a:solidFill>
                  <a:srgbClr val="002060"/>
                </a:solidFill>
              </a:rPr>
              <a:t>    </a:t>
            </a:r>
            <a:r>
              <a:rPr lang="en-IN" b="1" dirty="0">
                <a:solidFill>
                  <a:srgbClr val="002060"/>
                </a:solidFill>
              </a:rPr>
              <a:t>Lokesh Y</a:t>
            </a:r>
          </a:p>
          <a:p>
            <a:r>
              <a:rPr lang="en-IN" dirty="0">
                <a:solidFill>
                  <a:srgbClr val="002060"/>
                </a:solidFill>
              </a:rPr>
              <a:t>    </a:t>
            </a:r>
            <a:r>
              <a:rPr lang="en-IN" dirty="0"/>
              <a:t>Web Development and Designing</a:t>
            </a:r>
          </a:p>
          <a:p>
            <a:r>
              <a:rPr lang="en-IN" dirty="0"/>
              <a:t>    Intern</a:t>
            </a:r>
          </a:p>
          <a:p>
            <a:endParaRPr lang="en-IN" dirty="0">
              <a:solidFill>
                <a:srgbClr val="002060"/>
              </a:solidFill>
            </a:endParaRPr>
          </a:p>
        </p:txBody>
      </p:sp>
    </p:spTree>
    <p:extLst>
      <p:ext uri="{BB962C8B-B14F-4D97-AF65-F5344CB8AC3E}">
        <p14:creationId xmlns:p14="http://schemas.microsoft.com/office/powerpoint/2010/main" val="1691633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3809" y="1823175"/>
            <a:ext cx="9193426" cy="5324535"/>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cs typeface="Times New Roman" panose="02020603050405020304" pitchFamily="18" charset="0"/>
              </a:rPr>
              <a:t>Create a simple website where payment gateway is integrated. </a:t>
            </a:r>
          </a:p>
          <a:p>
            <a:endParaRPr lang="en-US" sz="2000" dirty="0">
              <a:cs typeface="Times New Roman" panose="02020603050405020304" pitchFamily="18" charset="0"/>
            </a:endParaRPr>
          </a:p>
          <a:p>
            <a:pPr marL="285750" indent="-285750">
              <a:buFont typeface="Wingdings" panose="05000000000000000000" pitchFamily="2" charset="2"/>
              <a:buChar char="Ø"/>
            </a:pPr>
            <a:r>
              <a:rPr lang="en-US" sz="2000" dirty="0">
                <a:cs typeface="Times New Roman" panose="02020603050405020304" pitchFamily="18" charset="0"/>
              </a:rPr>
              <a:t>There will be a simple donate button on homepage. On clicking  the donate button, the user will land on the payment page where  user can select the amount to be paid and the payment type, e.g.  credit card, PayPal, etc. </a:t>
            </a:r>
          </a:p>
          <a:p>
            <a:endParaRPr lang="en-US" sz="2000" dirty="0">
              <a:cs typeface="Times New Roman" panose="02020603050405020304" pitchFamily="18" charset="0"/>
            </a:endParaRPr>
          </a:p>
          <a:p>
            <a:pPr marL="285750" indent="-285750">
              <a:buFont typeface="Wingdings" panose="05000000000000000000" pitchFamily="2" charset="2"/>
              <a:buChar char="Ø"/>
            </a:pPr>
            <a:r>
              <a:rPr lang="en-US" sz="2000" dirty="0">
                <a:cs typeface="Times New Roman" panose="02020603050405020304" pitchFamily="18" charset="0"/>
              </a:rPr>
              <a:t> Once the payment is done and invoice will be generated and  email will be sent to the user for the payment received. The  invoice will contain the amount. </a:t>
            </a:r>
          </a:p>
          <a:p>
            <a:endParaRPr lang="en-US" sz="2000" dirty="0">
              <a:cs typeface="Times New Roman" panose="02020603050405020304" pitchFamily="18" charset="0"/>
            </a:endParaRPr>
          </a:p>
          <a:p>
            <a:pPr marL="285750" indent="-285750">
              <a:buFont typeface="Wingdings" panose="05000000000000000000" pitchFamily="2" charset="2"/>
              <a:buChar char="Ø"/>
            </a:pPr>
            <a:r>
              <a:rPr lang="en-US" sz="2000" dirty="0"/>
              <a:t>On any page / email, only basic information is needed. </a:t>
            </a:r>
          </a:p>
          <a:p>
            <a:endParaRPr lang="en-US" sz="2000" dirty="0"/>
          </a:p>
          <a:p>
            <a:pPr marL="285750" indent="-285750">
              <a:buFont typeface="Wingdings" panose="05000000000000000000" pitchFamily="2" charset="2"/>
              <a:buChar char="Ø"/>
            </a:pPr>
            <a:r>
              <a:rPr lang="en-US" sz="2000" dirty="0"/>
              <a:t> Hosted the website at 000webhost.com</a:t>
            </a:r>
          </a:p>
          <a:p>
            <a:br>
              <a:rPr lang="en-US" sz="2000" dirty="0"/>
            </a:br>
            <a:endParaRPr lang="en-US" sz="2000" dirty="0"/>
          </a:p>
          <a:p>
            <a:endParaRPr lang="en-US" sz="2000" dirty="0">
              <a:cs typeface="Times New Roman" panose="02020603050405020304" pitchFamily="18" charset="0"/>
            </a:endParaRPr>
          </a:p>
          <a:p>
            <a:br>
              <a:rPr lang="en-US" sz="2000" dirty="0">
                <a:cs typeface="Times New Roman" panose="02020603050405020304" pitchFamily="18" charset="0"/>
              </a:rPr>
            </a:br>
            <a:endParaRPr lang="en-IN" sz="2000" dirty="0">
              <a:cs typeface="Times New Roman" panose="02020603050405020304" pitchFamily="18" charset="0"/>
            </a:endParaRPr>
          </a:p>
        </p:txBody>
      </p:sp>
      <p:sp>
        <p:nvSpPr>
          <p:cNvPr id="7" name="TextBox 6">
            <a:extLst>
              <a:ext uri="{FF2B5EF4-FFF2-40B4-BE49-F238E27FC236}">
                <a16:creationId xmlns:a16="http://schemas.microsoft.com/office/drawing/2014/main" id="{8D8240A0-61C5-42E1-BF19-07ED342CE97A}"/>
              </a:ext>
            </a:extLst>
          </p:cNvPr>
          <p:cNvSpPr txBox="1"/>
          <p:nvPr/>
        </p:nvSpPr>
        <p:spPr>
          <a:xfrm>
            <a:off x="3284738" y="781235"/>
            <a:ext cx="6871316" cy="584775"/>
          </a:xfrm>
          <a:prstGeom prst="rect">
            <a:avLst/>
          </a:prstGeom>
          <a:noFill/>
        </p:spPr>
        <p:txBody>
          <a:bodyPr wrap="square" rtlCol="0">
            <a:spAutoFit/>
          </a:bodyPr>
          <a:lstStyle/>
          <a:p>
            <a:r>
              <a:rPr lang="en-IN" sz="3200" b="1" dirty="0">
                <a:solidFill>
                  <a:schemeClr val="accent1">
                    <a:lumMod val="75000"/>
                  </a:schemeClr>
                </a:solidFill>
              </a:rPr>
              <a:t>Payment Gateway Integration</a:t>
            </a:r>
          </a:p>
        </p:txBody>
      </p:sp>
    </p:spTree>
    <p:extLst>
      <p:ext uri="{BB962C8B-B14F-4D97-AF65-F5344CB8AC3E}">
        <p14:creationId xmlns:p14="http://schemas.microsoft.com/office/powerpoint/2010/main" val="3979768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4777" y="307359"/>
            <a:ext cx="11216993" cy="7909858"/>
          </a:xfrm>
          <a:prstGeom prst="rect">
            <a:avLst/>
          </a:prstGeom>
          <a:noFill/>
        </p:spPr>
        <p:txBody>
          <a:bodyPr wrap="square" rtlCol="0">
            <a:spAutoFit/>
          </a:bodyPr>
          <a:lstStyle/>
          <a:p>
            <a:r>
              <a:rPr lang="en-IN" sz="2800" b="1" dirty="0">
                <a:solidFill>
                  <a:schemeClr val="accent3"/>
                </a:solidFill>
              </a:rPr>
              <a:t>                                                      </a:t>
            </a:r>
          </a:p>
          <a:p>
            <a:r>
              <a:rPr lang="en-IN" dirty="0"/>
              <a:t>                                          </a:t>
            </a:r>
            <a:endParaRPr lang="en-IN" dirty="0">
              <a:solidFill>
                <a:schemeClr val="accent5">
                  <a:lumMod val="60000"/>
                  <a:lumOff val="40000"/>
                </a:schemeClr>
              </a:solidFill>
            </a:endParaRPr>
          </a:p>
          <a:p>
            <a:endParaRPr lang="en-IN" dirty="0">
              <a:solidFill>
                <a:schemeClr val="accent5">
                  <a:lumMod val="60000"/>
                  <a:lumOff val="40000"/>
                </a:schemeClr>
              </a:solidFill>
            </a:endParaRPr>
          </a:p>
          <a:p>
            <a:endParaRPr lang="en-US" sz="1600" b="1" dirty="0">
              <a:solidFill>
                <a:srgbClr val="002060"/>
              </a:solidFill>
            </a:endParaRPr>
          </a:p>
          <a:p>
            <a:endParaRPr lang="en-US" sz="1600" b="1" dirty="0">
              <a:solidFill>
                <a:srgbClr val="002060"/>
              </a:solidFill>
            </a:endParaRPr>
          </a:p>
          <a:p>
            <a:endParaRPr lang="en-US" b="1" dirty="0">
              <a:solidFill>
                <a:srgbClr val="FF0000"/>
              </a:solidFill>
            </a:endParaRPr>
          </a:p>
          <a:p>
            <a:r>
              <a:rPr lang="en-US" b="1" dirty="0">
                <a:solidFill>
                  <a:srgbClr val="FF0000"/>
                </a:solidFill>
              </a:rPr>
              <a:t>About</a:t>
            </a:r>
          </a:p>
          <a:p>
            <a:r>
              <a:rPr lang="en-US" dirty="0">
                <a:solidFill>
                  <a:srgbClr val="FF0000"/>
                </a:solidFill>
              </a:rPr>
              <a:t>            </a:t>
            </a:r>
            <a:r>
              <a:rPr lang="en-US" b="1" dirty="0"/>
              <a:t>Give India </a:t>
            </a:r>
            <a:r>
              <a:rPr lang="en-US" dirty="0"/>
              <a:t>exists to alleviate poverty by enabling the world to give. Established in 2000, we are the largest and                                        the most trusted giving platform in India today. We enable individuals and organizations to raise and donate funds conveniently to any cause they care about, with offerings including crowdfunding, corporate giving, cause marketing and philanthropy consulting. </a:t>
            </a:r>
          </a:p>
          <a:p>
            <a:r>
              <a:rPr lang="en-US" dirty="0"/>
              <a:t>Our community of 2M+ donors and 250+ partners have supported 2,000+ verified nonprofits, serving 15M+  people across the country.</a:t>
            </a:r>
          </a:p>
          <a:p>
            <a:endParaRPr lang="en-US" sz="1600" b="1" dirty="0">
              <a:solidFill>
                <a:srgbClr val="002060"/>
              </a:solidFill>
            </a:endParaRPr>
          </a:p>
          <a:p>
            <a:pPr fontAlgn="base"/>
            <a:r>
              <a:rPr lang="en-US" sz="1600" b="1" dirty="0">
                <a:solidFill>
                  <a:srgbClr val="FF0000"/>
                </a:solidFill>
              </a:rPr>
              <a:t>Our Values</a:t>
            </a:r>
          </a:p>
          <a:p>
            <a:pPr fontAlgn="base"/>
            <a:endParaRPr lang="en-US" sz="1600" b="1" dirty="0">
              <a:solidFill>
                <a:srgbClr val="002060"/>
              </a:solidFill>
            </a:endParaRPr>
          </a:p>
          <a:p>
            <a:pPr marL="285750" indent="-285750" fontAlgn="base">
              <a:buFont typeface="Arial" panose="020B0604020202020204" pitchFamily="34" charset="0"/>
              <a:buChar char="•"/>
            </a:pPr>
            <a:r>
              <a:rPr lang="en-US" sz="1600" b="1" dirty="0">
                <a:solidFill>
                  <a:srgbClr val="002060"/>
                </a:solidFill>
              </a:rPr>
              <a:t>Integrity in everything we do: </a:t>
            </a:r>
            <a:r>
              <a:rPr lang="en-US" sz="1400" dirty="0"/>
              <a:t>We strive never to take the easy path, but always the honest one. We practice integrity in all our actions and try to do the right thing by every stakeholder.</a:t>
            </a:r>
          </a:p>
          <a:p>
            <a:pPr marL="285750" indent="-285750" fontAlgn="base">
              <a:buFont typeface="Arial" panose="020B0604020202020204" pitchFamily="34" charset="0"/>
              <a:buChar char="•"/>
            </a:pPr>
            <a:r>
              <a:rPr lang="en-US" sz="1600" b="1" dirty="0">
                <a:solidFill>
                  <a:srgbClr val="002060"/>
                </a:solidFill>
              </a:rPr>
              <a:t>Serve with passion: </a:t>
            </a:r>
            <a:r>
              <a:rPr lang="en-US" sz="1400" dirty="0"/>
              <a:t>We are fiercely committed to our purpose of poverty alleviation, and work with a burning desire to make a difference.</a:t>
            </a:r>
          </a:p>
          <a:p>
            <a:pPr marL="285750" indent="-285750" fontAlgn="base">
              <a:buFont typeface="Arial" panose="020B0604020202020204" pitchFamily="34" charset="0"/>
              <a:buChar char="•"/>
            </a:pPr>
            <a:r>
              <a:rPr lang="en-US" sz="1600" b="1" dirty="0">
                <a:solidFill>
                  <a:srgbClr val="002060"/>
                </a:solidFill>
              </a:rPr>
              <a:t>Focused on scale: </a:t>
            </a:r>
            <a:r>
              <a:rPr lang="en-US" sz="1400" dirty="0"/>
              <a:t>We stay laser-focused on large-scale impact. If we can’t scale it, we park it.</a:t>
            </a:r>
          </a:p>
          <a:p>
            <a:pPr marL="285750" indent="-285750" fontAlgn="base">
              <a:buFont typeface="Arial" panose="020B0604020202020204" pitchFamily="34" charset="0"/>
              <a:buChar char="•"/>
            </a:pPr>
            <a:r>
              <a:rPr lang="en-US" sz="1600" b="1" dirty="0">
                <a:solidFill>
                  <a:srgbClr val="002060"/>
                </a:solidFill>
              </a:rPr>
              <a:t>Empathy for all: </a:t>
            </a:r>
            <a:r>
              <a:rPr lang="en-US" sz="1400" dirty="0"/>
              <a:t>We are committed to working together with unconditional respect, freedom, trust and support for each other.</a:t>
            </a:r>
          </a:p>
          <a:p>
            <a:pPr marL="285750" indent="-285750" fontAlgn="base">
              <a:buFont typeface="Arial" panose="020B0604020202020204" pitchFamily="34" charset="0"/>
              <a:buChar char="•"/>
            </a:pPr>
            <a:endParaRPr lang="en-US" sz="1400" dirty="0"/>
          </a:p>
          <a:p>
            <a:pPr marL="285750" indent="-285750" fontAlgn="base">
              <a:buFont typeface="Arial" panose="020B0604020202020204" pitchFamily="34" charset="0"/>
              <a:buChar char="•"/>
            </a:pPr>
            <a:endParaRPr lang="en-US" sz="1400" dirty="0"/>
          </a:p>
          <a:p>
            <a:pPr marL="285750" indent="-285750" fontAlgn="base">
              <a:buFont typeface="Arial" panose="020B0604020202020204" pitchFamily="34" charset="0"/>
              <a:buChar char="•"/>
            </a:pPr>
            <a:endParaRPr lang="en-US" sz="1400" b="1" cap="all" dirty="0">
              <a:solidFill>
                <a:srgbClr val="002060"/>
              </a:solidFill>
            </a:endParaRPr>
          </a:p>
          <a:p>
            <a:pPr fontAlgn="base"/>
            <a:endParaRPr lang="en-US" sz="1600" b="1" cap="all" dirty="0">
              <a:solidFill>
                <a:srgbClr val="002060"/>
              </a:solidFill>
            </a:endParaRPr>
          </a:p>
          <a:p>
            <a:pPr marL="285750" indent="-285750" fontAlgn="base">
              <a:buFont typeface="Arial" panose="020B0604020202020204" pitchFamily="34" charset="0"/>
              <a:buChar char="•"/>
            </a:pPr>
            <a:endParaRPr lang="en-US" cap="all" dirty="0">
              <a:solidFill>
                <a:srgbClr val="002060"/>
              </a:solidFill>
            </a:endParaRPr>
          </a:p>
          <a:p>
            <a:pPr marL="285750" indent="-285750" fontAlgn="base">
              <a:buFont typeface="Arial" panose="020B0604020202020204" pitchFamily="34" charset="0"/>
              <a:buChar char="•"/>
            </a:pPr>
            <a:endParaRPr lang="en-US"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endParaRPr lang="en-IN" dirty="0">
              <a:solidFill>
                <a:srgbClr val="002060"/>
              </a:solidFill>
            </a:endParaRPr>
          </a:p>
        </p:txBody>
      </p:sp>
      <p:pic>
        <p:nvPicPr>
          <p:cNvPr id="4" name="Picture 3">
            <a:extLst>
              <a:ext uri="{FF2B5EF4-FFF2-40B4-BE49-F238E27FC236}">
                <a16:creationId xmlns:a16="http://schemas.microsoft.com/office/drawing/2014/main" id="{FBE995E2-84B2-49E0-AF51-C23BA27343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9628" y="479393"/>
            <a:ext cx="2524135" cy="891861"/>
          </a:xfrm>
          <a:prstGeom prst="rect">
            <a:avLst/>
          </a:prstGeom>
        </p:spPr>
      </p:pic>
    </p:spTree>
    <p:extLst>
      <p:ext uri="{BB962C8B-B14F-4D97-AF65-F5344CB8AC3E}">
        <p14:creationId xmlns:p14="http://schemas.microsoft.com/office/powerpoint/2010/main" val="2903831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9981D88-FF0C-49F4-AAB3-A1371C69D769}"/>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080544" y="1748039"/>
            <a:ext cx="6030912" cy="4022725"/>
          </a:xfrm>
        </p:spPr>
      </p:pic>
      <p:sp>
        <p:nvSpPr>
          <p:cNvPr id="8" name="Rectangle 7">
            <a:extLst>
              <a:ext uri="{FF2B5EF4-FFF2-40B4-BE49-F238E27FC236}">
                <a16:creationId xmlns:a16="http://schemas.microsoft.com/office/drawing/2014/main" id="{07E7B3D4-D562-4F30-A27C-BDF18B3226C7}"/>
              </a:ext>
            </a:extLst>
          </p:cNvPr>
          <p:cNvSpPr/>
          <p:nvPr/>
        </p:nvSpPr>
        <p:spPr>
          <a:xfrm>
            <a:off x="4280631" y="579242"/>
            <a:ext cx="3630738" cy="923330"/>
          </a:xfrm>
          <a:prstGeom prst="rect">
            <a:avLst/>
          </a:prstGeom>
          <a:noFill/>
        </p:spPr>
        <p:txBody>
          <a:bodyPr wrap="none" lIns="91440" tIns="45720" rIns="91440" bIns="45720">
            <a:spAutoFit/>
          </a:bodyPr>
          <a:lstStyle/>
          <a:p>
            <a:pPr algn="ctr"/>
            <a:r>
              <a:rPr lang="en-US" sz="5400" b="1" dirty="0">
                <a:ln/>
                <a:solidFill>
                  <a:schemeClr val="accent1">
                    <a:lumMod val="75000"/>
                  </a:schemeClr>
                </a:solidFill>
              </a:rPr>
              <a:t>THANK YOU</a:t>
            </a:r>
            <a:endParaRPr lang="en-IN" sz="5400" b="1" dirty="0">
              <a:ln/>
              <a:solidFill>
                <a:schemeClr val="accent1">
                  <a:lumMod val="75000"/>
                </a:schemeClr>
              </a:solidFill>
            </a:endParaRPr>
          </a:p>
        </p:txBody>
      </p:sp>
    </p:spTree>
    <p:extLst>
      <p:ext uri="{BB962C8B-B14F-4D97-AF65-F5344CB8AC3E}">
        <p14:creationId xmlns:p14="http://schemas.microsoft.com/office/powerpoint/2010/main" val="415870576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128</TotalTime>
  <Words>344</Words>
  <Application>Microsoft Office PowerPoint</Application>
  <PresentationFormat>Widescreen</PresentationFormat>
  <Paragraphs>45</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Wingdings</vt:lpstr>
      <vt:lpstr>Retrospect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Nidhi</dc:creator>
  <cp:lastModifiedBy>Naveen</cp:lastModifiedBy>
  <cp:revision>11</cp:revision>
  <dcterms:created xsi:type="dcterms:W3CDTF">2021-06-17T17:44:03Z</dcterms:created>
  <dcterms:modified xsi:type="dcterms:W3CDTF">2021-07-15T10:51:19Z</dcterms:modified>
</cp:coreProperties>
</file>