
<file path=[Content_Types].xml><?xml version="1.0" encoding="utf-8"?>
<Types xmlns="http://schemas.openxmlformats.org/package/2006/content-types">
  <Default Extension="gif" ContentType="image/gif"/>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9"/>
  </p:notesMasterIdLst>
  <p:handoutMasterIdLst>
    <p:handoutMasterId r:id="rId20"/>
  </p:handoutMasterIdLst>
  <p:sldIdLst>
    <p:sldId id="338" r:id="rId5"/>
    <p:sldId id="327" r:id="rId6"/>
    <p:sldId id="315" r:id="rId7"/>
    <p:sldId id="329" r:id="rId8"/>
    <p:sldId id="340" r:id="rId9"/>
    <p:sldId id="341" r:id="rId10"/>
    <p:sldId id="342" r:id="rId11"/>
    <p:sldId id="302" r:id="rId12"/>
    <p:sldId id="339" r:id="rId13"/>
    <p:sldId id="343" r:id="rId14"/>
    <p:sldId id="344" r:id="rId15"/>
    <p:sldId id="345" r:id="rId16"/>
    <p:sldId id="346"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033" autoAdjust="0"/>
  </p:normalViewPr>
  <p:slideViewPr>
    <p:cSldViewPr snapToGrid="0">
      <p:cViewPr varScale="1">
        <p:scale>
          <a:sx n="86" d="100"/>
          <a:sy n="86" d="100"/>
        </p:scale>
        <p:origin x="552"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7/23/2024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548761" y="4370147"/>
            <a:ext cx="5296161" cy="861497"/>
          </a:xfrm>
        </p:spPr>
        <p:txBody>
          <a:bodyPr>
            <a:noAutofit/>
          </a:bodyPr>
          <a:lstStyle/>
          <a:p>
            <a:r>
              <a:rPr lang="en-US" sz="1800" dirty="0">
                <a:solidFill>
                  <a:schemeClr val="tx1"/>
                </a:solidFill>
              </a:rPr>
              <a:t>By- Pola Lokesh</a:t>
            </a:r>
          </a:p>
          <a:p>
            <a:r>
              <a:rPr lang="en-US" sz="1800" dirty="0">
                <a:solidFill>
                  <a:schemeClr val="tx1"/>
                </a:solidFill>
              </a:rPr>
              <a:t>Kakatiya Institute of Technology &amp; Science</a:t>
            </a:r>
            <a:endParaRPr lang="en-IN" sz="180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69491" y="1900603"/>
            <a:ext cx="6151378" cy="743448"/>
          </a:xfrm>
        </p:spPr>
        <p:txBody>
          <a:bodyPr>
            <a:noAutofit/>
          </a:bodyPr>
          <a:lstStyle/>
          <a:p>
            <a:r>
              <a:rPr lang="en-US" sz="3600" b="1" dirty="0"/>
              <a:t>Visual and Statistical Analysis of Olympic Legacy</a:t>
            </a:r>
            <a:endParaRPr lang="en-IN" sz="36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1028" name="Picture 4" descr="Discovery signs 7 new Olympics rights deals | Advanced Television">
            <a:extLst>
              <a:ext uri="{FF2B5EF4-FFF2-40B4-BE49-F238E27FC236}">
                <a16:creationId xmlns:a16="http://schemas.microsoft.com/office/drawing/2014/main" id="{7BAC4B95-FBF8-7939-0BB7-9D07244D1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836" y="2681055"/>
            <a:ext cx="2962973" cy="255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805371-2F59-9D9F-E902-0A852DED1599}"/>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4" name="Picture 3">
            <a:extLst>
              <a:ext uri="{FF2B5EF4-FFF2-40B4-BE49-F238E27FC236}">
                <a16:creationId xmlns:a16="http://schemas.microsoft.com/office/drawing/2014/main" id="{89B06270-4101-4D24-629E-3EEE547B8F4C}"/>
              </a:ext>
            </a:extLst>
          </p:cNvPr>
          <p:cNvPicPr>
            <a:picLocks noChangeAspect="1"/>
          </p:cNvPicPr>
          <p:nvPr/>
        </p:nvPicPr>
        <p:blipFill>
          <a:blip r:embed="rId2"/>
          <a:stretch>
            <a:fillRect/>
          </a:stretch>
        </p:blipFill>
        <p:spPr>
          <a:xfrm>
            <a:off x="257452" y="1531054"/>
            <a:ext cx="10227076" cy="3362854"/>
          </a:xfrm>
          <a:prstGeom prst="rect">
            <a:avLst/>
          </a:prstGeom>
        </p:spPr>
      </p:pic>
    </p:spTree>
    <p:extLst>
      <p:ext uri="{BB962C8B-B14F-4D97-AF65-F5344CB8AC3E}">
        <p14:creationId xmlns:p14="http://schemas.microsoft.com/office/powerpoint/2010/main" val="219963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A0BDDF-F270-DA2A-9A6F-E6F0D87EC78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4098" name="Picture 2" descr="How to win the next Olympic Medal: A Descriptive and Predictive Analysis on  Olympic Medal Distribution">
            <a:extLst>
              <a:ext uri="{FF2B5EF4-FFF2-40B4-BE49-F238E27FC236}">
                <a16:creationId xmlns:a16="http://schemas.microsoft.com/office/drawing/2014/main" id="{41912D62-82DA-B130-E130-798E6CC42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181" y="1055702"/>
            <a:ext cx="7856821" cy="474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47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4DB356-C72D-02C1-C9F5-751BF7BF7CE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4" name="Picture 3">
            <a:extLst>
              <a:ext uri="{FF2B5EF4-FFF2-40B4-BE49-F238E27FC236}">
                <a16:creationId xmlns:a16="http://schemas.microsoft.com/office/drawing/2014/main" id="{73BF2C9C-2BAF-44E5-D94C-FE562891F5B2}"/>
              </a:ext>
            </a:extLst>
          </p:cNvPr>
          <p:cNvPicPr>
            <a:picLocks noChangeAspect="1"/>
          </p:cNvPicPr>
          <p:nvPr/>
        </p:nvPicPr>
        <p:blipFill>
          <a:blip r:embed="rId2"/>
          <a:stretch>
            <a:fillRect/>
          </a:stretch>
        </p:blipFill>
        <p:spPr>
          <a:xfrm>
            <a:off x="340521" y="368123"/>
            <a:ext cx="10055230" cy="5491139"/>
          </a:xfrm>
          <a:prstGeom prst="rect">
            <a:avLst/>
          </a:prstGeom>
        </p:spPr>
      </p:pic>
    </p:spTree>
    <p:extLst>
      <p:ext uri="{BB962C8B-B14F-4D97-AF65-F5344CB8AC3E}">
        <p14:creationId xmlns:p14="http://schemas.microsoft.com/office/powerpoint/2010/main" val="10462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48CD74-47EB-B13C-C9CA-6EB3111E88A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3074" name="Picture 2" descr="Number of participating countries in the Olympic Games from 1896 to 2016 Source: IOC (2018)">
            <a:extLst>
              <a:ext uri="{FF2B5EF4-FFF2-40B4-BE49-F238E27FC236}">
                <a16:creationId xmlns:a16="http://schemas.microsoft.com/office/drawing/2014/main" id="{127A7BC0-CC38-B48B-17AF-19290BD87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734" y="1007014"/>
            <a:ext cx="8437920" cy="471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76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62804" y="1233626"/>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106776" y="4851930"/>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911067"/>
            <a:ext cx="7194683" cy="3607987"/>
          </a:xfrm>
        </p:spPr>
        <p:txBody>
          <a:bodyPr>
            <a:noAutofit/>
          </a:bodyPr>
          <a:lstStyle/>
          <a:p>
            <a:pPr algn="just">
              <a:lnSpc>
                <a:spcPct val="150000"/>
              </a:lnSpc>
            </a:pPr>
            <a:r>
              <a:rPr lang="en-US" sz="1600" dirty="0"/>
              <a:t>Despite over a century of documented Olympic history spanning from 1896 to 2016, there remains a need to comprehensively analyze and Visual Insights on the evolution and trends of Olympic participation, achievements, and demographic shifts. This project aims to explore and present insights through visual and statistical analysis, uncovering patterns in athlete demographics, national performance trends, and the impact of gender dynamics on Olympic outcomes. By leveraging Power BI, this study seeks to provide a nuanced understanding of the Olympic legacy across summer and winter games, shedding light on key factors influencing athletic success and global sporting prominence.</a:t>
            </a:r>
            <a:endParaRPr lang="en-IN" sz="16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DAF29D43-386D-C177-9FA7-7D0ABC7509C6}"/>
              </a:ext>
            </a:extLst>
          </p:cNvPr>
          <p:cNvSpPr txBox="1"/>
          <p:nvPr/>
        </p:nvSpPr>
        <p:spPr>
          <a:xfrm>
            <a:off x="800245" y="2144722"/>
            <a:ext cx="8130692" cy="3371116"/>
          </a:xfrm>
          <a:prstGeom prst="rect">
            <a:avLst/>
          </a:prstGeom>
          <a:noFill/>
        </p:spPr>
        <p:txBody>
          <a:bodyPr wrap="square" rtlCol="0">
            <a:spAutoFit/>
          </a:bodyPr>
          <a:lstStyle/>
          <a:p>
            <a:pPr algn="just">
              <a:lnSpc>
                <a:spcPct val="150000"/>
              </a:lnSpc>
            </a:pPr>
            <a:r>
              <a:rPr lang="en-US" sz="1600" dirty="0"/>
              <a:t>This project aims to explore 120 years of Olympic history from 1896 to 2016 through comprehensive data visualization and statistical analysis using Power BI. It seeks to uncover insights into athlete demographics, including the youngest and oldest Olympians, and examine gender dynamics in participation. </a:t>
            </a:r>
          </a:p>
          <a:p>
            <a:pPr algn="just">
              <a:lnSpc>
                <a:spcPct val="150000"/>
              </a:lnSpc>
            </a:pPr>
            <a:endParaRPr lang="en-US" sz="1600" dirty="0"/>
          </a:p>
          <a:p>
            <a:pPr algn="just">
              <a:lnSpc>
                <a:spcPct val="150000"/>
              </a:lnSpc>
            </a:pPr>
            <a:r>
              <a:rPr lang="en-US" sz="1600" dirty="0"/>
              <a:t>By comparing Summer and Winter Games, the project will elucidate variations in sports participation and medal distributions over time. Ultimately, this study aims to provide a nuanced understanding of the evolving global sporting landscape and the historical influences shaping Olympic achievements.</a:t>
            </a:r>
            <a:endParaRPr lang="en-IN" sz="16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460210" y="88613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5A97434B-A6A3-D208-7656-5F34822EDE0B}"/>
              </a:ext>
            </a:extLst>
          </p:cNvPr>
          <p:cNvSpPr>
            <a:spLocks noGrp="1" noChangeArrowheads="1"/>
          </p:cNvSpPr>
          <p:nvPr>
            <p:ph type="body" sz="quarter" idx="12"/>
          </p:nvPr>
        </p:nvSpPr>
        <p:spPr bwMode="auto">
          <a:xfrm>
            <a:off x="827891" y="1982385"/>
            <a:ext cx="8520295" cy="360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dirty="0">
                <a:ln>
                  <a:noFill/>
                </a:ln>
                <a:solidFill>
                  <a:schemeClr val="tx1"/>
                </a:solidFill>
                <a:effectLst/>
                <a:latin typeface="Arial" panose="020B0604020202020204" pitchFamily="34" charset="0"/>
              </a:rPr>
              <a:t>Sports Researchers and Historians:</a:t>
            </a:r>
            <a:r>
              <a:rPr kumimoji="0" lang="en-US" altLang="en-US" sz="1400" b="0" i="0" u="none" strike="noStrike" cap="none" normalizeH="0" baseline="0" dirty="0">
                <a:ln>
                  <a:noFill/>
                </a:ln>
                <a:solidFill>
                  <a:schemeClr val="tx1"/>
                </a:solidFill>
                <a:effectLst/>
                <a:latin typeface="Arial" panose="020B0604020202020204" pitchFamily="34" charset="0"/>
              </a:rPr>
              <a:t> Individuals interested in studying the evolution of sports, Olympic achievements, historical trends over past 120 years.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dirty="0">
                <a:ln>
                  <a:noFill/>
                </a:ln>
                <a:solidFill>
                  <a:schemeClr val="tx1"/>
                </a:solidFill>
                <a:effectLst/>
                <a:latin typeface="Arial" panose="020B0604020202020204" pitchFamily="34" charset="0"/>
              </a:rPr>
              <a:t>Media and Journalists:</a:t>
            </a:r>
            <a:r>
              <a:rPr kumimoji="0" lang="en-US" altLang="en-US" sz="1400" b="0" i="0" u="none" strike="noStrike" cap="none" normalizeH="0" baseline="0" dirty="0">
                <a:ln>
                  <a:noFill/>
                </a:ln>
                <a:solidFill>
                  <a:schemeClr val="tx1"/>
                </a:solidFill>
                <a:effectLst/>
                <a:latin typeface="Arial" panose="020B0604020202020204" pitchFamily="34" charset="0"/>
              </a:rPr>
              <a:t> Professionals seeking data-driven insights and visualizations to enhance reporting on Olympic history, trends, and current events.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dirty="0">
                <a:ln>
                  <a:noFill/>
                </a:ln>
                <a:solidFill>
                  <a:schemeClr val="tx1"/>
                </a:solidFill>
                <a:effectLst/>
                <a:latin typeface="Arial" panose="020B0604020202020204" pitchFamily="34" charset="0"/>
              </a:rPr>
              <a:t>Educators and Students:</a:t>
            </a:r>
            <a:r>
              <a:rPr kumimoji="0" lang="en-US" altLang="en-US" sz="1400" b="0" i="0" u="none" strike="noStrike" cap="none" normalizeH="0" baseline="0" dirty="0">
                <a:ln>
                  <a:noFill/>
                </a:ln>
                <a:solidFill>
                  <a:schemeClr val="tx1"/>
                </a:solidFill>
                <a:effectLst/>
                <a:latin typeface="Arial" panose="020B0604020202020204" pitchFamily="34" charset="0"/>
              </a:rPr>
              <a:t> Teachers and students looking to understand global sports history, demographic shifts in athletes, and the impact of gender dynamics on sports participation.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dirty="0">
                <a:ln>
                  <a:noFill/>
                </a:ln>
                <a:solidFill>
                  <a:schemeClr val="tx1"/>
                </a:solidFill>
                <a:effectLst/>
                <a:latin typeface="Arial" panose="020B0604020202020204" pitchFamily="34" charset="0"/>
              </a:rPr>
              <a:t>General Public and Sports Enthusiasts:</a:t>
            </a:r>
            <a:r>
              <a:rPr kumimoji="0" lang="en-US" altLang="en-US" sz="1400" b="0" i="0" u="none" strike="noStrike" cap="none" normalizeH="0" baseline="0" dirty="0">
                <a:ln>
                  <a:noFill/>
                </a:ln>
                <a:solidFill>
                  <a:schemeClr val="tx1"/>
                </a:solidFill>
                <a:effectLst/>
                <a:latin typeface="Arial" panose="020B0604020202020204" pitchFamily="34" charset="0"/>
              </a:rPr>
              <a:t> Individuals curious about the Olympics, interested in exploring historical data, and gaining insights into global sports achievements and cultural impacts.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5B19-DF89-7878-41F2-1DC69D5686F1}"/>
              </a:ext>
            </a:extLst>
          </p:cNvPr>
          <p:cNvSpPr>
            <a:spLocks noGrp="1"/>
          </p:cNvSpPr>
          <p:nvPr>
            <p:ph type="title"/>
          </p:nvPr>
        </p:nvSpPr>
        <p:spPr>
          <a:xfrm>
            <a:off x="659578" y="1731146"/>
            <a:ext cx="9123614" cy="6880193"/>
          </a:xfrm>
        </p:spPr>
        <p:txBody>
          <a:bodyPr>
            <a:normAutofit/>
          </a:bodyPr>
          <a:lstStyle/>
          <a:p>
            <a:pPr>
              <a:lnSpc>
                <a:spcPct val="150000"/>
              </a:lnSpc>
            </a:pPr>
            <a:r>
              <a:rPr lang="en-US" sz="1400" dirty="0">
                <a:solidFill>
                  <a:schemeClr val="tx1"/>
                </a:solidFill>
              </a:rPr>
              <a:t>This methodology outlines a structured approach to conducting a Power BI project on the Olympics dataset, emphasizing data integrity, thorough analysis, and actionable insights derived from historical Olympic data spanning 120 years.</a:t>
            </a:r>
            <a:br>
              <a:rPr lang="en-US" sz="2800" b="1" dirty="0">
                <a:solidFill>
                  <a:schemeClr val="tx1"/>
                </a:solidFill>
              </a:rPr>
            </a:br>
            <a:br>
              <a:rPr lang="en-US" sz="1400" b="1" dirty="0">
                <a:solidFill>
                  <a:schemeClr val="tx1"/>
                </a:solidFill>
              </a:rPr>
            </a:br>
            <a:r>
              <a:rPr lang="en-US" sz="1400" b="1" dirty="0">
                <a:solidFill>
                  <a:schemeClr val="tx1"/>
                </a:solidFill>
              </a:rPr>
              <a:t>1. Data Collection and Preparation:</a:t>
            </a:r>
            <a:br>
              <a:rPr lang="en-US" sz="1400" dirty="0">
                <a:solidFill>
                  <a:schemeClr val="tx1"/>
                </a:solidFill>
              </a:rPr>
            </a:br>
            <a:r>
              <a:rPr lang="en-US" sz="1400" b="1" dirty="0">
                <a:solidFill>
                  <a:schemeClr val="tx1"/>
                </a:solidFill>
              </a:rPr>
              <a:t>Data Sources:</a:t>
            </a:r>
            <a:r>
              <a:rPr lang="en-US" sz="1400" dirty="0">
                <a:solidFill>
                  <a:schemeClr val="tx1"/>
                </a:solidFill>
              </a:rPr>
              <a:t> Gather historical data spanning 1896 to 2016 from reliable sources such as official Olympic databases, research publications, and historical records.</a:t>
            </a:r>
            <a:br>
              <a:rPr lang="en-US" sz="1400" dirty="0">
                <a:solidFill>
                  <a:schemeClr val="tx1"/>
                </a:solidFill>
              </a:rPr>
            </a:br>
            <a:r>
              <a:rPr lang="en-US" sz="1400" b="1" dirty="0">
                <a:solidFill>
                  <a:schemeClr val="tx1"/>
                </a:solidFill>
              </a:rPr>
              <a:t>Data Cleaning:</a:t>
            </a:r>
            <a:r>
              <a:rPr lang="en-US" sz="1400" dirty="0">
                <a:solidFill>
                  <a:schemeClr val="tx1"/>
                </a:solidFill>
              </a:rPr>
              <a:t> Utilize Microsoft Excel for initial cleaning tasks including removing the duplicates, handling missing values, and standardizing formats. </a:t>
            </a:r>
            <a:br>
              <a:rPr lang="en-US" sz="1400" dirty="0">
                <a:solidFill>
                  <a:schemeClr val="tx1"/>
                </a:solidFill>
              </a:rPr>
            </a:br>
            <a:r>
              <a:rPr lang="en-US" sz="1400" b="1" dirty="0">
                <a:solidFill>
                  <a:schemeClr val="tx1"/>
                </a:solidFill>
              </a:rPr>
              <a:t>Data Integration:</a:t>
            </a:r>
            <a:r>
              <a:rPr lang="en-US" sz="1400" dirty="0">
                <a:solidFill>
                  <a:schemeClr val="tx1"/>
                </a:solidFill>
              </a:rPr>
              <a:t> Prepare the dataset for Power BI by integrating cleaned datasets from multiple sources if necessary. Perform additional transformations as needed for analysis.</a:t>
            </a:r>
            <a:br>
              <a:rPr lang="en-US" sz="1400" dirty="0">
                <a:solidFill>
                  <a:schemeClr val="tx1"/>
                </a:solidFill>
              </a:rPr>
            </a:br>
            <a:br>
              <a:rPr lang="en-US" sz="1400" dirty="0">
                <a:solidFill>
                  <a:schemeClr val="tx1"/>
                </a:solidFill>
              </a:rPr>
            </a:br>
            <a:br>
              <a:rPr lang="en-US" sz="1400" dirty="0">
                <a:solidFill>
                  <a:schemeClr val="tx1"/>
                </a:solidFill>
              </a:rPr>
            </a:br>
            <a:br>
              <a:rPr lang="en-US" sz="1400" dirty="0">
                <a:solidFill>
                  <a:schemeClr val="tx1"/>
                </a:solidFill>
              </a:rPr>
            </a:br>
            <a:endParaRPr lang="en-IN" sz="2400" dirty="0">
              <a:solidFill>
                <a:schemeClr val="tx1"/>
              </a:solidFill>
            </a:endParaRPr>
          </a:p>
        </p:txBody>
      </p:sp>
      <p:sp>
        <p:nvSpPr>
          <p:cNvPr id="3" name="Slide Number Placeholder 2">
            <a:extLst>
              <a:ext uri="{FF2B5EF4-FFF2-40B4-BE49-F238E27FC236}">
                <a16:creationId xmlns:a16="http://schemas.microsoft.com/office/drawing/2014/main" id="{91B609F6-52E7-65FD-B05E-EE205AD78A4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4" name="TextBox 3">
            <a:extLst>
              <a:ext uri="{FF2B5EF4-FFF2-40B4-BE49-F238E27FC236}">
                <a16:creationId xmlns:a16="http://schemas.microsoft.com/office/drawing/2014/main" id="{FD3FA10F-E7A5-1DB1-53CE-6CC48E6C7E16}"/>
              </a:ext>
            </a:extLst>
          </p:cNvPr>
          <p:cNvSpPr txBox="1"/>
          <p:nvPr/>
        </p:nvSpPr>
        <p:spPr>
          <a:xfrm>
            <a:off x="659578" y="639193"/>
            <a:ext cx="4216893" cy="707886"/>
          </a:xfrm>
          <a:prstGeom prst="rect">
            <a:avLst/>
          </a:prstGeom>
          <a:noFill/>
        </p:spPr>
        <p:txBody>
          <a:bodyPr wrap="square" rtlCol="0">
            <a:spAutoFit/>
          </a:bodyPr>
          <a:lstStyle/>
          <a:p>
            <a:r>
              <a:rPr lang="en-US" sz="4000" b="1" dirty="0"/>
              <a:t>Methodology</a:t>
            </a:r>
            <a:endParaRPr lang="en-IN" sz="4000" b="1" dirty="0"/>
          </a:p>
        </p:txBody>
      </p:sp>
    </p:spTree>
    <p:extLst>
      <p:ext uri="{BB962C8B-B14F-4D97-AF65-F5344CB8AC3E}">
        <p14:creationId xmlns:p14="http://schemas.microsoft.com/office/powerpoint/2010/main" val="52764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9E86-DD25-65C4-ADDF-C53AD020BD20}"/>
              </a:ext>
            </a:extLst>
          </p:cNvPr>
          <p:cNvSpPr>
            <a:spLocks noGrp="1"/>
          </p:cNvSpPr>
          <p:nvPr>
            <p:ph type="title"/>
          </p:nvPr>
        </p:nvSpPr>
        <p:spPr>
          <a:xfrm>
            <a:off x="597435" y="833145"/>
            <a:ext cx="8537688" cy="7042489"/>
          </a:xfrm>
        </p:spPr>
        <p:txBody>
          <a:bodyPr>
            <a:normAutofit fontScale="90000"/>
          </a:bodyPr>
          <a:lstStyle/>
          <a:p>
            <a:pPr>
              <a:lnSpc>
                <a:spcPct val="150000"/>
              </a:lnSpc>
            </a:pPr>
            <a:r>
              <a:rPr lang="en-US" sz="1600" b="1" dirty="0">
                <a:solidFill>
                  <a:schemeClr val="tx1"/>
                </a:solidFill>
              </a:rPr>
              <a:t>2. Data Analysis and Visualization:</a:t>
            </a:r>
            <a:br>
              <a:rPr lang="en-US" sz="1600" dirty="0">
                <a:solidFill>
                  <a:schemeClr val="tx1"/>
                </a:solidFill>
              </a:rPr>
            </a:br>
            <a:r>
              <a:rPr lang="en-US" sz="1600" b="1" dirty="0">
                <a:solidFill>
                  <a:schemeClr val="tx1"/>
                </a:solidFill>
              </a:rPr>
              <a:t>Power BI Setup:</a:t>
            </a:r>
            <a:r>
              <a:rPr lang="en-US" sz="1600" dirty="0">
                <a:solidFill>
                  <a:schemeClr val="tx1"/>
                </a:solidFill>
              </a:rPr>
              <a:t> Import the prepared dataset into Power BI and establish data relationships among tables (e.g., athletes, events, countries).</a:t>
            </a:r>
            <a:br>
              <a:rPr lang="en-US" sz="1600" b="1" dirty="0">
                <a:solidFill>
                  <a:schemeClr val="tx1"/>
                </a:solidFill>
              </a:rPr>
            </a:br>
            <a:r>
              <a:rPr lang="en-US" sz="1600" b="1" dirty="0">
                <a:solidFill>
                  <a:schemeClr val="tx1"/>
                </a:solidFill>
              </a:rPr>
              <a:t>Visualization Creation:</a:t>
            </a:r>
            <a:r>
              <a:rPr lang="en-US" sz="1600" dirty="0">
                <a:solidFill>
                  <a:schemeClr val="tx1"/>
                </a:solidFill>
              </a:rPr>
              <a:t> Develop interactive dashboards and reports in Power BI to visualize trends in athlete demographics, national performance, medal distributions, and gender dynamics over 120 years.</a:t>
            </a:r>
            <a:br>
              <a:rPr lang="en-US" sz="1600" b="1" dirty="0">
                <a:solidFill>
                  <a:schemeClr val="tx1"/>
                </a:solidFill>
              </a:rPr>
            </a:br>
            <a:r>
              <a:rPr lang="en-US" sz="1600" b="1" dirty="0">
                <a:solidFill>
                  <a:schemeClr val="tx1"/>
                </a:solidFill>
              </a:rPr>
              <a:t>Statistical Analysis:</a:t>
            </a:r>
            <a:r>
              <a:rPr lang="en-US" sz="1600" dirty="0">
                <a:solidFill>
                  <a:schemeClr val="tx1"/>
                </a:solidFill>
              </a:rPr>
              <a:t> Utilize Power BI’s built-in capabilities or external tools (e.g., Excel for complex statistical functions, R or Python for advanced analysis) to derive insights such as average age of Olympians, gender ratio trends, and correlations between athlete demographics and medal counts.</a:t>
            </a:r>
            <a:br>
              <a:rPr lang="en-US" sz="1600" dirty="0">
                <a:solidFill>
                  <a:schemeClr val="tx1"/>
                </a:solidFill>
              </a:rPr>
            </a:br>
            <a:br>
              <a:rPr lang="en-US" sz="1600" dirty="0">
                <a:solidFill>
                  <a:schemeClr val="tx1"/>
                </a:solidFill>
              </a:rPr>
            </a:br>
            <a:br>
              <a:rPr lang="en-US" sz="1600" b="1" dirty="0">
                <a:solidFill>
                  <a:schemeClr val="tx1"/>
                </a:solidFill>
              </a:rPr>
            </a:br>
            <a:r>
              <a:rPr lang="en-US" sz="1600" b="1" dirty="0">
                <a:solidFill>
                  <a:schemeClr val="tx1"/>
                </a:solidFill>
              </a:rPr>
              <a:t>3. Comparative Analysis:</a:t>
            </a:r>
            <a:br>
              <a:rPr lang="en-US" sz="1600" dirty="0">
                <a:solidFill>
                  <a:schemeClr val="tx1"/>
                </a:solidFill>
              </a:rPr>
            </a:br>
            <a:r>
              <a:rPr lang="en-US" sz="1600" b="1" dirty="0">
                <a:solidFill>
                  <a:schemeClr val="tx1"/>
                </a:solidFill>
              </a:rPr>
              <a:t>Summer vs. Winter Olympics:</a:t>
            </a:r>
            <a:r>
              <a:rPr lang="en-US" sz="1600" dirty="0">
                <a:solidFill>
                  <a:schemeClr val="tx1"/>
                </a:solidFill>
              </a:rPr>
              <a:t> Compare and contrast participation rates, sports categories, and medal distributions between Summer and Winter Games.</a:t>
            </a:r>
            <a:br>
              <a:rPr lang="en-US" sz="1600" dirty="0">
                <a:solidFill>
                  <a:schemeClr val="tx1"/>
                </a:solidFill>
              </a:rPr>
            </a:br>
            <a:r>
              <a:rPr lang="en-US" sz="1600" b="1" dirty="0">
                <a:solidFill>
                  <a:schemeClr val="tx1"/>
                </a:solidFill>
              </a:rPr>
              <a:t>Country Performance:</a:t>
            </a:r>
            <a:r>
              <a:rPr lang="en-US" sz="1600" dirty="0">
                <a:solidFill>
                  <a:schemeClr val="tx1"/>
                </a:solidFill>
              </a:rPr>
              <a:t> Analyze and rank countries based on total medals won, trends over time, and factors contributing to their success (e.g., population size, investment in sports).</a:t>
            </a:r>
            <a:br>
              <a:rPr lang="en-US" sz="1600" dirty="0">
                <a:solidFill>
                  <a:schemeClr val="tx1"/>
                </a:solidFill>
              </a:rPr>
            </a:br>
            <a:br>
              <a:rPr lang="en-US" sz="1600" dirty="0">
                <a:solidFill>
                  <a:schemeClr val="tx1"/>
                </a:solidFill>
              </a:rPr>
            </a:br>
            <a:br>
              <a:rPr lang="en-US" sz="1600" dirty="0">
                <a:solidFill>
                  <a:schemeClr val="tx1"/>
                </a:solidFill>
              </a:rPr>
            </a:br>
            <a:br>
              <a:rPr lang="en-US" sz="1600" dirty="0">
                <a:solidFill>
                  <a:schemeClr val="tx1"/>
                </a:solidFill>
              </a:rPr>
            </a:br>
            <a:endParaRPr lang="en-US" sz="1600" dirty="0">
              <a:solidFill>
                <a:schemeClr val="tx1"/>
              </a:solidFill>
            </a:endParaRPr>
          </a:p>
        </p:txBody>
      </p:sp>
      <p:sp>
        <p:nvSpPr>
          <p:cNvPr id="3" name="Slide Number Placeholder 2">
            <a:extLst>
              <a:ext uri="{FF2B5EF4-FFF2-40B4-BE49-F238E27FC236}">
                <a16:creationId xmlns:a16="http://schemas.microsoft.com/office/drawing/2014/main" id="{14770D9A-9BE6-5623-C86F-60D4CB58E18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03690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AAC5-0533-1F0D-1BD3-8D1C6D964CB1}"/>
              </a:ext>
            </a:extLst>
          </p:cNvPr>
          <p:cNvSpPr>
            <a:spLocks noGrp="1"/>
          </p:cNvSpPr>
          <p:nvPr>
            <p:ph type="title"/>
          </p:nvPr>
        </p:nvSpPr>
        <p:spPr>
          <a:xfrm>
            <a:off x="677334" y="451512"/>
            <a:ext cx="8848406" cy="5887143"/>
          </a:xfrm>
        </p:spPr>
        <p:txBody>
          <a:bodyPr>
            <a:normAutofit fontScale="90000"/>
          </a:bodyPr>
          <a:lstStyle/>
          <a:p>
            <a:pPr>
              <a:lnSpc>
                <a:spcPct val="150000"/>
              </a:lnSpc>
            </a:pPr>
            <a:r>
              <a:rPr lang="en-US" sz="1600" b="1" dirty="0">
                <a:solidFill>
                  <a:schemeClr val="tx1"/>
                </a:solidFill>
              </a:rPr>
              <a:t>4. Interpretation and Insights:</a:t>
            </a:r>
            <a:br>
              <a:rPr lang="en-US" sz="1600" dirty="0">
                <a:solidFill>
                  <a:schemeClr val="tx1"/>
                </a:solidFill>
              </a:rPr>
            </a:br>
            <a:r>
              <a:rPr lang="en-US" sz="1600" b="1" dirty="0">
                <a:solidFill>
                  <a:schemeClr val="tx1"/>
                </a:solidFill>
              </a:rPr>
              <a:t>Key Findings:</a:t>
            </a:r>
            <a:r>
              <a:rPr lang="en-US" sz="1600" dirty="0">
                <a:solidFill>
                  <a:schemeClr val="tx1"/>
                </a:solidFill>
              </a:rPr>
              <a:t> Summarize and interpret key insights from the data analysis, such as demographic shifts among Olympians, historical trends in medal counts, and the impact of geopolitical events on participation.</a:t>
            </a:r>
            <a:br>
              <a:rPr lang="en-US" sz="1600" b="1" dirty="0">
                <a:solidFill>
                  <a:schemeClr val="tx1"/>
                </a:solidFill>
              </a:rPr>
            </a:br>
            <a:r>
              <a:rPr lang="en-US" sz="1600" b="1" dirty="0">
                <a:solidFill>
                  <a:schemeClr val="tx1"/>
                </a:solidFill>
              </a:rPr>
              <a:t>Implications:</a:t>
            </a:r>
            <a:r>
              <a:rPr lang="en-US" sz="1600" dirty="0">
                <a:solidFill>
                  <a:schemeClr val="tx1"/>
                </a:solidFill>
              </a:rPr>
              <a:t> Discuss implications of findings for sports policy, athlete training, and future Olympic Games planning based on historical data patterns.</a:t>
            </a:r>
            <a:br>
              <a:rPr lang="en-US" sz="1600" b="1" dirty="0">
                <a:solidFill>
                  <a:schemeClr val="tx1"/>
                </a:solidFill>
              </a:rPr>
            </a:br>
            <a:br>
              <a:rPr lang="en-US" sz="1600" b="1" dirty="0">
                <a:solidFill>
                  <a:schemeClr val="tx1"/>
                </a:solidFill>
              </a:rPr>
            </a:br>
            <a:r>
              <a:rPr lang="en-US" sz="1600" b="1" dirty="0">
                <a:solidFill>
                  <a:schemeClr val="tx1"/>
                </a:solidFill>
              </a:rPr>
              <a:t>5. Documentation and Reporting:</a:t>
            </a:r>
            <a:br>
              <a:rPr lang="en-US" sz="1600" b="1" dirty="0">
                <a:solidFill>
                  <a:schemeClr val="tx1"/>
                </a:solidFill>
              </a:rPr>
            </a:br>
            <a:r>
              <a:rPr lang="en-US" sz="1600" b="1" dirty="0">
                <a:solidFill>
                  <a:schemeClr val="tx1"/>
                </a:solidFill>
              </a:rPr>
              <a:t>Documentation:</a:t>
            </a:r>
            <a:r>
              <a:rPr lang="en-US" sz="1600" dirty="0">
                <a:solidFill>
                  <a:schemeClr val="tx1"/>
                </a:solidFill>
              </a:rPr>
              <a:t> Document the entire process including data sources, cleaning procedures, transformations applied, and analysis methodologies for transparency and reproducibility.</a:t>
            </a:r>
            <a:br>
              <a:rPr lang="en-US" sz="1600" dirty="0">
                <a:solidFill>
                  <a:schemeClr val="tx1"/>
                </a:solidFill>
              </a:rPr>
            </a:br>
            <a:r>
              <a:rPr lang="en-US" sz="1600" b="1" dirty="0">
                <a:solidFill>
                  <a:schemeClr val="tx1"/>
                </a:solidFill>
              </a:rPr>
              <a:t>Reporting:</a:t>
            </a:r>
            <a:r>
              <a:rPr lang="en-US" sz="1600" dirty="0">
                <a:solidFill>
                  <a:schemeClr val="tx1"/>
                </a:solidFill>
              </a:rPr>
              <a:t> Prepare a comprehensive report or presentation highlighting significant findings, visualizations, and recommendations based on the analysis.</a:t>
            </a:r>
            <a:br>
              <a:rPr lang="en-US" sz="1600" dirty="0">
                <a:solidFill>
                  <a:schemeClr val="tx1"/>
                </a:solidFill>
              </a:rPr>
            </a:br>
            <a:br>
              <a:rPr lang="en-US" sz="1600" dirty="0">
                <a:solidFill>
                  <a:schemeClr val="tx1"/>
                </a:solidFill>
              </a:rPr>
            </a:br>
            <a:r>
              <a:rPr lang="en-US" sz="1600" b="1" dirty="0">
                <a:solidFill>
                  <a:schemeClr val="tx1"/>
                </a:solidFill>
              </a:rPr>
              <a:t>6. Validation and Review:</a:t>
            </a:r>
            <a:br>
              <a:rPr lang="en-US" sz="1600" dirty="0">
                <a:solidFill>
                  <a:schemeClr val="tx1"/>
                </a:solidFill>
              </a:rPr>
            </a:br>
            <a:r>
              <a:rPr lang="en-US" sz="1600" b="1" dirty="0">
                <a:solidFill>
                  <a:schemeClr val="tx1"/>
                </a:solidFill>
              </a:rPr>
              <a:t>Peer Review:</a:t>
            </a:r>
            <a:r>
              <a:rPr lang="en-US" sz="1600" dirty="0">
                <a:solidFill>
                  <a:schemeClr val="tx1"/>
                </a:solidFill>
              </a:rPr>
              <a:t> Engage stakeholders, domain experts, or peers to validate analysis methods, interpretations, and conclusions.</a:t>
            </a:r>
            <a:br>
              <a:rPr lang="en-US" sz="1600" dirty="0">
                <a:solidFill>
                  <a:schemeClr val="tx1"/>
                </a:solidFill>
              </a:rPr>
            </a:br>
            <a:r>
              <a:rPr lang="en-US" sz="1600" b="1" dirty="0">
                <a:solidFill>
                  <a:schemeClr val="tx1"/>
                </a:solidFill>
              </a:rPr>
              <a:t>Iterative Improvement:</a:t>
            </a:r>
            <a:r>
              <a:rPr lang="en-US" sz="1600" dirty="0">
                <a:solidFill>
                  <a:schemeClr val="tx1"/>
                </a:solidFill>
              </a:rPr>
              <a:t> Incorporate feedback to refine visualizations, analyses, and insights to enhance the quality and relevance of the final deliverables.</a:t>
            </a:r>
            <a:br>
              <a:rPr lang="en-US" sz="1600" dirty="0">
                <a:solidFill>
                  <a:schemeClr val="tx1"/>
                </a:solidFill>
              </a:rPr>
            </a:br>
            <a:endParaRPr lang="en-IN" sz="3200" dirty="0">
              <a:solidFill>
                <a:schemeClr val="tx1"/>
              </a:solidFill>
            </a:endParaRPr>
          </a:p>
        </p:txBody>
      </p:sp>
      <p:sp>
        <p:nvSpPr>
          <p:cNvPr id="3" name="Slide Number Placeholder 2">
            <a:extLst>
              <a:ext uri="{FF2B5EF4-FFF2-40B4-BE49-F238E27FC236}">
                <a16:creationId xmlns:a16="http://schemas.microsoft.com/office/drawing/2014/main" id="{A9B576EB-10C9-693E-5AA0-8C1425AD1B4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90364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870013" y="1716646"/>
            <a:ext cx="9027702" cy="5243448"/>
          </a:xfrm>
        </p:spPr>
        <p:txBody>
          <a:bodyPr/>
          <a:lstStyle/>
          <a:p>
            <a:pPr lvl="1">
              <a:lnSpc>
                <a:spcPct val="150000"/>
              </a:lnSpc>
            </a:pPr>
            <a:r>
              <a:rPr lang="en-US" dirty="0"/>
              <a:t>Power BI</a:t>
            </a:r>
          </a:p>
          <a:p>
            <a:pPr lvl="1">
              <a:lnSpc>
                <a:spcPct val="150000"/>
              </a:lnSpc>
            </a:pPr>
            <a:r>
              <a:rPr lang="en-US" dirty="0"/>
              <a:t>Tableau</a:t>
            </a:r>
          </a:p>
          <a:p>
            <a:pPr lvl="1">
              <a:lnSpc>
                <a:spcPct val="150000"/>
              </a:lnSpc>
            </a:pPr>
            <a:r>
              <a:rPr lang="en-US" dirty="0"/>
              <a:t>Power Point</a:t>
            </a:r>
          </a:p>
          <a:p>
            <a:pPr lvl="1">
              <a:lnSpc>
                <a:spcPct val="150000"/>
              </a:lnSpc>
            </a:pPr>
            <a:r>
              <a:rPr lang="en-US" dirty="0"/>
              <a:t>Jira</a:t>
            </a:r>
          </a:p>
          <a:p>
            <a:pPr lvl="1">
              <a:lnSpc>
                <a:spcPct val="150000"/>
              </a:lnSpc>
            </a:pPr>
            <a:r>
              <a:rPr lang="en-US" dirty="0"/>
              <a:t>Asana</a:t>
            </a:r>
          </a:p>
          <a:p>
            <a:pPr lvl="1">
              <a:lnSpc>
                <a:spcPct val="150000"/>
              </a:lnSpc>
            </a:pPr>
            <a:r>
              <a:rPr lang="en-US" dirty="0"/>
              <a:t>Trello</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51522" y="584743"/>
            <a:ext cx="5306291" cy="847817"/>
          </a:xfrm>
        </p:spPr>
        <p:txBody>
          <a:bodyPr>
            <a:normAutofit/>
          </a:bodyPr>
          <a:lstStyle/>
          <a:p>
            <a:r>
              <a:rPr lang="en-US" dirty="0"/>
              <a:t>Technology Used</a:t>
            </a:r>
          </a:p>
        </p:txBody>
      </p:sp>
      <p:pic>
        <p:nvPicPr>
          <p:cNvPr id="3" name="Picture 2">
            <a:extLst>
              <a:ext uri="{FF2B5EF4-FFF2-40B4-BE49-F238E27FC236}">
                <a16:creationId xmlns:a16="http://schemas.microsoft.com/office/drawing/2014/main" id="{901B0149-7A50-2504-9E68-C5C3459AB2A7}"/>
              </a:ext>
            </a:extLst>
          </p:cNvPr>
          <p:cNvPicPr>
            <a:picLocks noChangeAspect="1"/>
          </p:cNvPicPr>
          <p:nvPr/>
        </p:nvPicPr>
        <p:blipFill>
          <a:blip r:embed="rId4"/>
          <a:stretch>
            <a:fillRect/>
          </a:stretch>
        </p:blipFill>
        <p:spPr>
          <a:xfrm>
            <a:off x="7573969" y="1631105"/>
            <a:ext cx="832020" cy="1014441"/>
          </a:xfrm>
          <a:prstGeom prst="rect">
            <a:avLst/>
          </a:prstGeom>
        </p:spPr>
      </p:pic>
      <p:pic>
        <p:nvPicPr>
          <p:cNvPr id="4" name="Picture 3">
            <a:extLst>
              <a:ext uri="{FF2B5EF4-FFF2-40B4-BE49-F238E27FC236}">
                <a16:creationId xmlns:a16="http://schemas.microsoft.com/office/drawing/2014/main" id="{DF132539-F379-FC9F-BC01-A805AFF225DA}"/>
              </a:ext>
            </a:extLst>
          </p:cNvPr>
          <p:cNvPicPr>
            <a:picLocks noChangeAspect="1"/>
          </p:cNvPicPr>
          <p:nvPr/>
        </p:nvPicPr>
        <p:blipFill>
          <a:blip r:embed="rId5"/>
          <a:stretch>
            <a:fillRect/>
          </a:stretch>
        </p:blipFill>
        <p:spPr>
          <a:xfrm>
            <a:off x="6263780" y="5109017"/>
            <a:ext cx="1034421" cy="1002690"/>
          </a:xfrm>
          <a:prstGeom prst="rect">
            <a:avLst/>
          </a:prstGeom>
        </p:spPr>
      </p:pic>
      <p:pic>
        <p:nvPicPr>
          <p:cNvPr id="5" name="Picture 4">
            <a:extLst>
              <a:ext uri="{FF2B5EF4-FFF2-40B4-BE49-F238E27FC236}">
                <a16:creationId xmlns:a16="http://schemas.microsoft.com/office/drawing/2014/main" id="{CE6E08AA-DC6D-B426-423D-567E37E0FE63}"/>
              </a:ext>
            </a:extLst>
          </p:cNvPr>
          <p:cNvPicPr>
            <a:picLocks noChangeAspect="1"/>
          </p:cNvPicPr>
          <p:nvPr/>
        </p:nvPicPr>
        <p:blipFill>
          <a:blip r:embed="rId6"/>
          <a:stretch>
            <a:fillRect/>
          </a:stretch>
        </p:blipFill>
        <p:spPr>
          <a:xfrm>
            <a:off x="4480703" y="1854971"/>
            <a:ext cx="2300288" cy="790575"/>
          </a:xfrm>
          <a:prstGeom prst="rect">
            <a:avLst/>
          </a:prstGeom>
        </p:spPr>
      </p:pic>
      <p:pic>
        <p:nvPicPr>
          <p:cNvPr id="8" name="Picture 7">
            <a:extLst>
              <a:ext uri="{FF2B5EF4-FFF2-40B4-BE49-F238E27FC236}">
                <a16:creationId xmlns:a16="http://schemas.microsoft.com/office/drawing/2014/main" id="{19E477FF-5F16-73B3-6C2B-F1E534930FCD}"/>
              </a:ext>
            </a:extLst>
          </p:cNvPr>
          <p:cNvPicPr>
            <a:picLocks noChangeAspect="1"/>
          </p:cNvPicPr>
          <p:nvPr/>
        </p:nvPicPr>
        <p:blipFill>
          <a:blip r:embed="rId7"/>
          <a:stretch>
            <a:fillRect/>
          </a:stretch>
        </p:blipFill>
        <p:spPr>
          <a:xfrm>
            <a:off x="4904469" y="3067957"/>
            <a:ext cx="3573864" cy="1456019"/>
          </a:xfrm>
          <a:prstGeom prst="rect">
            <a:avLst/>
          </a:prstGeom>
        </p:spPr>
      </p:pic>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320982" y="48557"/>
            <a:ext cx="2981643" cy="830997"/>
          </a:xfrm>
        </p:spPr>
        <p:txBody>
          <a:bodyPr>
            <a:normAutofit/>
          </a:bodyPr>
          <a:lstStyle/>
          <a:p>
            <a:r>
              <a:rPr lang="en-GB" sz="4400" dirty="0"/>
              <a:t>RESULTS </a:t>
            </a:r>
            <a:endParaRPr lang="en-IN" sz="4400"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5E84545A-54F2-312A-450B-F5149EBF6BAB}"/>
              </a:ext>
            </a:extLst>
          </p:cNvPr>
          <p:cNvPicPr>
            <a:picLocks noChangeAspect="1"/>
          </p:cNvPicPr>
          <p:nvPr/>
        </p:nvPicPr>
        <p:blipFill>
          <a:blip r:embed="rId3"/>
          <a:stretch>
            <a:fillRect/>
          </a:stretch>
        </p:blipFill>
        <p:spPr>
          <a:xfrm>
            <a:off x="232206" y="881993"/>
            <a:ext cx="9444455" cy="2770303"/>
          </a:xfrm>
          <a:prstGeom prst="rect">
            <a:avLst/>
          </a:prstGeom>
        </p:spPr>
      </p:pic>
      <p:pic>
        <p:nvPicPr>
          <p:cNvPr id="13" name="Picture 12">
            <a:extLst>
              <a:ext uri="{FF2B5EF4-FFF2-40B4-BE49-F238E27FC236}">
                <a16:creationId xmlns:a16="http://schemas.microsoft.com/office/drawing/2014/main" id="{550F26B0-2D97-DDAF-A4AF-8B98CB76919A}"/>
              </a:ext>
            </a:extLst>
          </p:cNvPr>
          <p:cNvPicPr>
            <a:picLocks noChangeAspect="1"/>
          </p:cNvPicPr>
          <p:nvPr/>
        </p:nvPicPr>
        <p:blipFill>
          <a:blip r:embed="rId4"/>
          <a:stretch>
            <a:fillRect/>
          </a:stretch>
        </p:blipFill>
        <p:spPr>
          <a:xfrm>
            <a:off x="320982" y="3806881"/>
            <a:ext cx="9506599" cy="244473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708</TotalTime>
  <Words>860</Words>
  <Application>Microsoft Office PowerPoint</Application>
  <PresentationFormat>Widescreen</PresentationFormat>
  <Paragraphs>40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Visual and Statistical Analysis of Olympic Legacy</vt:lpstr>
      <vt:lpstr>PROBLEM  STATEMENT</vt:lpstr>
      <vt:lpstr>Project Description   </vt:lpstr>
      <vt:lpstr>WHO ARE THE END USERS?</vt:lpstr>
      <vt:lpstr>This methodology outlines a structured approach to conducting a Power BI project on the Olympics dataset, emphasizing data integrity, thorough analysis, and actionable insights derived from historical Olympic data spanning 120 years.  1. Data Collection and Preparation: Data Sources: Gather historical data spanning 1896 to 2016 from reliable sources such as official Olympic databases, research publications, and historical records. Data Cleaning: Utilize Microsoft Excel for initial cleaning tasks including removing the duplicates, handling missing values, and standardizing formats.  Data Integration: Prepare the dataset for Power BI by integrating cleaned datasets from multiple sources if necessary. Perform additional transformations as needed for analysis.    </vt:lpstr>
      <vt:lpstr>2. Data Analysis and Visualization: Power BI Setup: Import the prepared dataset into Power BI and establish data relationships among tables (e.g., athletes, events, countries). Visualization Creation: Develop interactive dashboards and reports in Power BI to visualize trends in athlete demographics, national performance, medal distributions, and gender dynamics over 120 years. Statistical Analysis: Utilize Power BI’s built-in capabilities or external tools (e.g., Excel for complex statistical functions, R or Python for advanced analysis) to derive insights such as average age of Olympians, gender ratio trends, and correlations between athlete demographics and medal counts.   3. Comparative Analysis: Summer vs. Winter Olympics: Compare and contrast participation rates, sports categories, and medal distributions between Summer and Winter Games. Country Performance: Analyze and rank countries based on total medals won, trends over time, and factors contributing to their success (e.g., population size, investment in sports).    </vt:lpstr>
      <vt:lpstr>4. Interpretation and Insights: Key Findings: Summarize and interpret key insights from the data analysis, such as demographic shifts among Olympians, historical trends in medal counts, and the impact of geopolitical events on participation. Implications: Discuss implications of findings for sports policy, athlete training, and future Olympic Games planning based on historical data patterns.  5. Documentation and Reporting: Documentation: Document the entire process including data sources, cleaning procedures, transformations applied, and analysis methodologies for transparency and reproducibility. Reporting: Prepare a comprehensive report or presentation highlighting significant findings, visualizations, and recommendations based on the analysis.  6. Validation and Review: Peer Review: Engage stakeholders, domain experts, or peers to validate analysis methods, interpretations, and conclusions. Iterative Improvement: Incorporate feedback to refine visualizations, analyses, and insights to enhance the quality and relevance of the final deliverables. </vt:lpstr>
      <vt:lpstr>Technology Used</vt:lpstr>
      <vt:lpstr>RESULTS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Pola Lokesh</cp:lastModifiedBy>
  <cp:revision>74</cp:revision>
  <dcterms:created xsi:type="dcterms:W3CDTF">2021-07-11T13:13:15Z</dcterms:created>
  <dcterms:modified xsi:type="dcterms:W3CDTF">2024-07-23T11:30:04Z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