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5" r:id="rId8"/>
    <p:sldId id="261" r:id="rId9"/>
    <p:sldId id="262"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A508B-E598-CD0F-A862-BD88C6E0C3B3}" v="97" dt="2023-10-03T04:05:52.616"/>
    <p1510:client id="{5E012FA9-D25D-4CBA-B35A-039DDBF61676}" v="59" dt="2023-10-03T03:57:55.371"/>
    <p1510:client id="{A649DEA6-CE46-9D50-9674-C4B9060FB073}" v="18" dt="2023-10-03T04:27:18.408"/>
    <p1510:client id="{B01364D2-86FC-88FE-9057-24E76F5B20EC}" v="71" dt="2023-10-03T02:29:59.390"/>
    <p1510:client id="{CD4048C0-1B5F-4ABA-ACD4-E1830E33859D}" v="287" dt="2023-10-02T21:29:31.175"/>
    <p1510:client id="{E8A09267-BE56-5194-4892-4D4AD4A20414}" v="34" dt="2023-10-03T03:49:47.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66B5-A800-AE47-AF4E-DB22D23AF14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76B7C1-B639-7541-CE2D-2A961E8E0B8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4736907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056302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DE2E8FE-B87B-430D-9722-167B5E2C2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2" name="Picture 21">
            <a:extLst>
              <a:ext uri="{FF2B5EF4-FFF2-40B4-BE49-F238E27FC236}">
                <a16:creationId xmlns:a16="http://schemas.microsoft.com/office/drawing/2014/main" id="{5A58A9A5-3CE5-3304-E8DD-5B8169B2C6A5}"/>
              </a:ext>
            </a:extLst>
          </p:cNvPr>
          <p:cNvPicPr>
            <a:picLocks noChangeAspect="1"/>
          </p:cNvPicPr>
          <p:nvPr/>
        </p:nvPicPr>
        <p:blipFill rotWithShape="1">
          <a:blip r:embed="rId2">
            <a:duotone>
              <a:schemeClr val="accent1">
                <a:shade val="45000"/>
                <a:satMod val="135000"/>
              </a:schemeClr>
              <a:prstClr val="white"/>
            </a:duotone>
            <a:alphaModFix amt="35000"/>
          </a:blip>
          <a:srcRect r="3112" b="1"/>
          <a:stretch/>
        </p:blipFill>
        <p:spPr>
          <a:xfrm>
            <a:off x="20" y="10"/>
            <a:ext cx="12191981" cy="6857989"/>
          </a:xfrm>
          <a:prstGeom prst="rect">
            <a:avLst/>
          </a:prstGeom>
        </p:spPr>
      </p:pic>
      <p:sp>
        <p:nvSpPr>
          <p:cNvPr id="2" name="Title 1">
            <a:extLst>
              <a:ext uri="{FF2B5EF4-FFF2-40B4-BE49-F238E27FC236}">
                <a16:creationId xmlns:a16="http://schemas.microsoft.com/office/drawing/2014/main" id="{FD5C95E3-1F9E-0CF5-C8EB-034DD2363EF7}"/>
              </a:ext>
            </a:extLst>
          </p:cNvPr>
          <p:cNvSpPr>
            <a:spLocks noGrp="1"/>
          </p:cNvSpPr>
          <p:nvPr>
            <p:ph type="ctrTitle"/>
          </p:nvPr>
        </p:nvSpPr>
        <p:spPr>
          <a:xfrm>
            <a:off x="242910" y="1598246"/>
            <a:ext cx="4626709" cy="5122985"/>
          </a:xfrm>
        </p:spPr>
        <p:txBody>
          <a:bodyPr vert="horz" lIns="91440" tIns="45720" rIns="91440" bIns="45720" rtlCol="0" anchor="t">
            <a:normAutofit/>
          </a:bodyPr>
          <a:lstStyle/>
          <a:p>
            <a:pPr algn="r"/>
            <a:r>
              <a:rPr lang="en-US" sz="8000" b="1">
                <a:solidFill>
                  <a:srgbClr val="FFFFFF"/>
                </a:solidFill>
              </a:rPr>
              <a:t>Image caption generator</a:t>
            </a:r>
            <a:endParaRPr lang="en-US" b="1">
              <a:ea typeface="Calibri Light"/>
              <a:cs typeface="Calibri Light"/>
            </a:endParaRPr>
          </a:p>
        </p:txBody>
      </p:sp>
      <p:sp>
        <p:nvSpPr>
          <p:cNvPr id="3" name="Subtitle 2">
            <a:extLst>
              <a:ext uri="{FF2B5EF4-FFF2-40B4-BE49-F238E27FC236}">
                <a16:creationId xmlns:a16="http://schemas.microsoft.com/office/drawing/2014/main" id="{A6C5A541-D874-893B-693B-B2717F04212F}"/>
              </a:ext>
            </a:extLst>
          </p:cNvPr>
          <p:cNvSpPr>
            <a:spLocks noGrp="1"/>
          </p:cNvSpPr>
          <p:nvPr>
            <p:ph type="subTitle" idx="1"/>
          </p:nvPr>
        </p:nvSpPr>
        <p:spPr>
          <a:xfrm>
            <a:off x="5792994" y="1590840"/>
            <a:ext cx="5672176" cy="5095221"/>
          </a:xfrm>
        </p:spPr>
        <p:txBody>
          <a:bodyPr vert="horz" lIns="91440" tIns="45720" rIns="91440" bIns="45720" rtlCol="0">
            <a:normAutofit/>
          </a:bodyPr>
          <a:lstStyle/>
          <a:p>
            <a:pPr indent="-228600" algn="l">
              <a:buFont typeface="Arial" panose="020B0604020202020204" pitchFamily="34" charset="0"/>
              <a:buChar char="•"/>
            </a:pPr>
            <a:r>
              <a:rPr lang="en-US" sz="4400">
                <a:solidFill>
                  <a:srgbClr val="FFFFFF"/>
                </a:solidFill>
              </a:rPr>
              <a:t>Harshavardhan Manne</a:t>
            </a:r>
          </a:p>
          <a:p>
            <a:pPr indent="-228600" algn="l">
              <a:buFont typeface="Arial" panose="020B0604020202020204" pitchFamily="34" charset="0"/>
              <a:buChar char="•"/>
            </a:pPr>
            <a:r>
              <a:rPr lang="en-US" sz="4400">
                <a:solidFill>
                  <a:srgbClr val="FFFFFF"/>
                </a:solidFill>
              </a:rPr>
              <a:t>Sri Ram Relangi</a:t>
            </a:r>
          </a:p>
          <a:p>
            <a:pPr indent="-228600" algn="l">
              <a:buFont typeface="Arial" panose="020B0604020202020204" pitchFamily="34" charset="0"/>
              <a:buChar char="•"/>
            </a:pPr>
            <a:r>
              <a:rPr lang="en-US" sz="4400">
                <a:solidFill>
                  <a:srgbClr val="FFFFFF"/>
                </a:solidFill>
              </a:rPr>
              <a:t>Ikshwak Varma Alluri</a:t>
            </a:r>
          </a:p>
          <a:p>
            <a:pPr indent="-228600" algn="l">
              <a:buFont typeface="Arial" panose="020B0604020202020204" pitchFamily="34" charset="0"/>
              <a:buChar char="•"/>
            </a:pPr>
            <a:r>
              <a:rPr lang="en-US" sz="4400">
                <a:solidFill>
                  <a:srgbClr val="FFFFFF"/>
                </a:solidFill>
              </a:rPr>
              <a:t>Lokesh Madem</a:t>
            </a:r>
          </a:p>
          <a:p>
            <a:pPr indent="-228600" algn="l">
              <a:buFont typeface="Arial" panose="020B0604020202020204" pitchFamily="34" charset="0"/>
              <a:buChar char="•"/>
            </a:pPr>
            <a:endParaRPr lang="en-US" sz="4400">
              <a:solidFill>
                <a:srgbClr val="FFFFFF"/>
              </a:solidFill>
            </a:endParaRPr>
          </a:p>
        </p:txBody>
      </p:sp>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49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D6852-3606-695D-373E-D93A40081D1A}"/>
              </a:ext>
            </a:extLst>
          </p:cNvPr>
          <p:cNvSpPr>
            <a:spLocks noGrp="1"/>
          </p:cNvSpPr>
          <p:nvPr>
            <p:ph type="ctrTitle"/>
          </p:nvPr>
        </p:nvSpPr>
        <p:spPr>
          <a:xfrm>
            <a:off x="5297762" y="329184"/>
            <a:ext cx="6251110" cy="1783080"/>
          </a:xfrm>
        </p:spPr>
        <p:txBody>
          <a:bodyPr vert="horz" lIns="91440" tIns="45720" rIns="91440" bIns="45720" rtlCol="0" anchor="b">
            <a:normAutofit/>
          </a:bodyPr>
          <a:lstStyle/>
          <a:p>
            <a:pPr algn="l"/>
            <a:r>
              <a:rPr lang="en-US" sz="5400"/>
              <a:t>Scope of the project</a:t>
            </a:r>
          </a:p>
        </p:txBody>
      </p:sp>
      <p:pic>
        <p:nvPicPr>
          <p:cNvPr id="18" name="Picture 17" descr="A desk with technical drawings, pencil and tools">
            <a:extLst>
              <a:ext uri="{FF2B5EF4-FFF2-40B4-BE49-F238E27FC236}">
                <a16:creationId xmlns:a16="http://schemas.microsoft.com/office/drawing/2014/main" id="{7EC495E9-A081-431E-F75C-24DE648163D1}"/>
              </a:ext>
            </a:extLst>
          </p:cNvPr>
          <p:cNvPicPr>
            <a:picLocks noChangeAspect="1"/>
          </p:cNvPicPr>
          <p:nvPr/>
        </p:nvPicPr>
        <p:blipFill rotWithShape="1">
          <a:blip r:embed="rId2"/>
          <a:srcRect l="30409" r="24327"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F524B55-E6A6-0688-2A68-3E5C1A94D291}"/>
              </a:ext>
            </a:extLst>
          </p:cNvPr>
          <p:cNvSpPr>
            <a:spLocks noGrp="1"/>
          </p:cNvSpPr>
          <p:nvPr>
            <p:ph type="subTitle" idx="1"/>
          </p:nvPr>
        </p:nvSpPr>
        <p:spPr>
          <a:xfrm>
            <a:off x="5297762" y="2706624"/>
            <a:ext cx="6251110" cy="3483864"/>
          </a:xfrm>
        </p:spPr>
        <p:txBody>
          <a:bodyPr vert="horz" lIns="91440" tIns="45720" rIns="91440" bIns="45720" rtlCol="0">
            <a:normAutofit/>
          </a:bodyPr>
          <a:lstStyle/>
          <a:p>
            <a:pPr indent="-228600" algn="l">
              <a:buFont typeface="Arial" panose="020B0604020202020204" pitchFamily="34" charset="0"/>
              <a:buChar char="•"/>
            </a:pPr>
            <a:r>
              <a:rPr lang="en-US" sz="2200"/>
              <a:t>creating models that show commonsense reasoning at the human level.</a:t>
            </a:r>
          </a:p>
          <a:p>
            <a:pPr indent="-228600" algn="l">
              <a:buFont typeface="Arial" panose="020B0604020202020204" pitchFamily="34" charset="0"/>
              <a:buChar char="•"/>
            </a:pPr>
            <a:r>
              <a:rPr lang="en-US" sz="2200"/>
              <a:t>improving cross-modal comprehension to provide captions that are more appropriately contextualised.</a:t>
            </a:r>
          </a:p>
          <a:p>
            <a:pPr indent="-228600" algn="l">
              <a:buFont typeface="Arial" panose="020B0604020202020204" pitchFamily="34" charset="0"/>
              <a:buChar char="•"/>
            </a:pPr>
            <a:r>
              <a:rPr lang="en-US" sz="2200"/>
              <a:t>addressing moral issues with unfairness and partiality.</a:t>
            </a:r>
          </a:p>
          <a:p>
            <a:pPr indent="-228600" algn="l">
              <a:buFont typeface="Arial" panose="020B0604020202020204" pitchFamily="34" charset="0"/>
              <a:buChar char="•"/>
            </a:pPr>
            <a:r>
              <a:rPr lang="en-US" sz="2200"/>
              <a:t>More accessibility for people who are blind and visually impaired by implementing read out caption functionality. </a:t>
            </a:r>
          </a:p>
          <a:p>
            <a:pPr indent="-228600" algn="l">
              <a:buFont typeface="Arial" panose="020B0604020202020204" pitchFamily="34" charset="0"/>
              <a:buChar char="•"/>
            </a:pPr>
            <a:endParaRPr lang="en-US" sz="2200"/>
          </a:p>
        </p:txBody>
      </p:sp>
    </p:spTree>
    <p:extLst>
      <p:ext uri="{BB962C8B-B14F-4D97-AF65-F5344CB8AC3E}">
        <p14:creationId xmlns:p14="http://schemas.microsoft.com/office/powerpoint/2010/main" val="104887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25DBB-B8FA-1B54-CE10-E12169E61703}"/>
              </a:ext>
            </a:extLst>
          </p:cNvPr>
          <p:cNvSpPr>
            <a:spLocks noGrp="1"/>
          </p:cNvSpPr>
          <p:nvPr>
            <p:ph type="ctrTitle"/>
          </p:nvPr>
        </p:nvSpPr>
        <p:spPr>
          <a:xfrm>
            <a:off x="1011948" y="857251"/>
            <a:ext cx="6219582" cy="3160113"/>
          </a:xfrm>
        </p:spPr>
        <p:txBody>
          <a:bodyPr anchor="b">
            <a:normAutofit/>
          </a:bodyPr>
          <a:lstStyle/>
          <a:p>
            <a:pPr algn="l"/>
            <a:r>
              <a:rPr lang="en-US" sz="4800">
                <a:solidFill>
                  <a:srgbClr val="FFFFFF"/>
                </a:solidFill>
              </a:rPr>
              <a:t>Thank You</a:t>
            </a:r>
          </a:p>
        </p:txBody>
      </p:sp>
      <p:sp>
        <p:nvSpPr>
          <p:cNvPr id="19" name="Rectangle 18">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andshake">
            <a:extLst>
              <a:ext uri="{FF2B5EF4-FFF2-40B4-BE49-F238E27FC236}">
                <a16:creationId xmlns:a16="http://schemas.microsoft.com/office/drawing/2014/main" id="{18129ACF-F571-6DE4-A171-9D13857B51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60981" y="1842090"/>
            <a:ext cx="3173819" cy="3173819"/>
          </a:xfrm>
          <a:prstGeom prst="rect">
            <a:avLst/>
          </a:prstGeom>
        </p:spPr>
      </p:pic>
    </p:spTree>
    <p:extLst>
      <p:ext uri="{BB962C8B-B14F-4D97-AF65-F5344CB8AC3E}">
        <p14:creationId xmlns:p14="http://schemas.microsoft.com/office/powerpoint/2010/main" val="391179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D6852-3606-695D-373E-D93A40081D1A}"/>
              </a:ext>
            </a:extLst>
          </p:cNvPr>
          <p:cNvSpPr>
            <a:spLocks noGrp="1"/>
          </p:cNvSpPr>
          <p:nvPr>
            <p:ph type="ctrTitle"/>
          </p:nvPr>
        </p:nvSpPr>
        <p:spPr>
          <a:xfrm>
            <a:off x="4162567" y="818984"/>
            <a:ext cx="6714699" cy="1747616"/>
          </a:xfrm>
        </p:spPr>
        <p:txBody>
          <a:bodyPr>
            <a:normAutofit/>
          </a:bodyPr>
          <a:lstStyle/>
          <a:p>
            <a:pPr algn="l"/>
            <a:r>
              <a:rPr lang="en-US" sz="4800">
                <a:solidFill>
                  <a:srgbClr val="FFFFFF"/>
                </a:solidFill>
              </a:rPr>
              <a:t>Abstract</a:t>
            </a:r>
          </a:p>
        </p:txBody>
      </p:sp>
      <p:sp>
        <p:nvSpPr>
          <p:cNvPr id="60" name="Rectangle 5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F524B55-E6A6-0688-2A68-3E5C1A94D291}"/>
              </a:ext>
            </a:extLst>
          </p:cNvPr>
          <p:cNvSpPr>
            <a:spLocks noGrp="1"/>
          </p:cNvSpPr>
          <p:nvPr>
            <p:ph type="subTitle" idx="1"/>
          </p:nvPr>
        </p:nvSpPr>
        <p:spPr>
          <a:xfrm>
            <a:off x="717008" y="3511303"/>
            <a:ext cx="10624282" cy="2527712"/>
          </a:xfrm>
        </p:spPr>
        <p:txBody>
          <a:bodyPr lIns="91440" tIns="45720" rIns="91440" bIns="45720" anchor="t">
            <a:noAutofit/>
          </a:bodyPr>
          <a:lstStyle/>
          <a:p>
            <a:pPr algn="l"/>
            <a:r>
              <a:rPr lang="en-US" sz="1800">
                <a:solidFill>
                  <a:srgbClr val="FFFFFF"/>
                </a:solidFill>
              </a:rPr>
              <a:t>The "Automatic Image Captioner" is a computer vision and natural language processing project designed to bridge the gap between visual information and textual description. Our goal is to empower users, regardless of their technical expertise, to effortlessly create rich and engaging captions that enhance the understanding and accessibility of visual media.</a:t>
            </a:r>
          </a:p>
        </p:txBody>
      </p:sp>
    </p:spTree>
    <p:extLst>
      <p:ext uri="{BB962C8B-B14F-4D97-AF65-F5344CB8AC3E}">
        <p14:creationId xmlns:p14="http://schemas.microsoft.com/office/powerpoint/2010/main" val="12981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01010 data lines to infinity">
            <a:extLst>
              <a:ext uri="{FF2B5EF4-FFF2-40B4-BE49-F238E27FC236}">
                <a16:creationId xmlns:a16="http://schemas.microsoft.com/office/drawing/2014/main" id="{42DD05B2-60C1-197D-F37B-E989AE12A47A}"/>
              </a:ext>
            </a:extLst>
          </p:cNvPr>
          <p:cNvPicPr>
            <a:picLocks noChangeAspect="1"/>
          </p:cNvPicPr>
          <p:nvPr/>
        </p:nvPicPr>
        <p:blipFill rotWithShape="1">
          <a:blip r:embed="rId2"/>
          <a:srcRect l="1679" t="9091" r="23918" b="1"/>
          <a:stretch/>
        </p:blipFill>
        <p:spPr>
          <a:xfrm>
            <a:off x="3570990" y="10"/>
            <a:ext cx="8668512" cy="6857990"/>
          </a:xfrm>
          <a:prstGeom prst="rect">
            <a:avLst/>
          </a:prstGeom>
        </p:spPr>
      </p:pic>
      <p:sp>
        <p:nvSpPr>
          <p:cNvPr id="27" name="Rectangle 1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D6852-3606-695D-373E-D93A40081D1A}"/>
              </a:ext>
            </a:extLst>
          </p:cNvPr>
          <p:cNvSpPr>
            <a:spLocks noGrp="1"/>
          </p:cNvSpPr>
          <p:nvPr>
            <p:ph type="ctrTitle"/>
          </p:nvPr>
        </p:nvSpPr>
        <p:spPr>
          <a:xfrm>
            <a:off x="477981" y="1122363"/>
            <a:ext cx="4023360" cy="1940875"/>
          </a:xfrm>
        </p:spPr>
        <p:txBody>
          <a:bodyPr anchor="b">
            <a:normAutofit/>
          </a:bodyPr>
          <a:lstStyle/>
          <a:p>
            <a:pPr algn="l"/>
            <a:r>
              <a:rPr lang="en-US" sz="4800"/>
              <a:t>Data Abstraction</a:t>
            </a:r>
          </a:p>
        </p:txBody>
      </p:sp>
      <p:sp>
        <p:nvSpPr>
          <p:cNvPr id="3" name="Subtitle 2">
            <a:extLst>
              <a:ext uri="{FF2B5EF4-FFF2-40B4-BE49-F238E27FC236}">
                <a16:creationId xmlns:a16="http://schemas.microsoft.com/office/drawing/2014/main" id="{1F524B55-E6A6-0688-2A68-3E5C1A94D291}"/>
              </a:ext>
            </a:extLst>
          </p:cNvPr>
          <p:cNvSpPr>
            <a:spLocks noGrp="1"/>
          </p:cNvSpPr>
          <p:nvPr>
            <p:ph type="subTitle" idx="1"/>
          </p:nvPr>
        </p:nvSpPr>
        <p:spPr>
          <a:xfrm>
            <a:off x="477982" y="4765199"/>
            <a:ext cx="4023359" cy="1940875"/>
          </a:xfrm>
        </p:spPr>
        <p:txBody>
          <a:bodyPr>
            <a:noAutofit/>
          </a:bodyPr>
          <a:lstStyle/>
          <a:p>
            <a:pPr algn="l"/>
            <a:r>
              <a:rPr lang="en-US" sz="1400"/>
              <a:t>We want to use Flickr 8k dataset from Kaggle for our Automatic Image Captioner. This dataset consists of  8,000 high-resolution images sourced from the photo-sharing website Flickr. These images cover a wide range of scenes, objects, and activities. Each of the 8,000 images is paired with multiple human-generated captions. This diversity of captions is useful for training models to generate varied and nuanced descriptions. Each image is stored in jpeg format and captions are usually encoded as strings.</a:t>
            </a:r>
          </a:p>
        </p:txBody>
      </p:sp>
      <p:sp>
        <p:nvSpPr>
          <p:cNvPr id="28"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0219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56D6852-3606-695D-373E-D93A40081D1A}"/>
              </a:ext>
            </a:extLst>
          </p:cNvPr>
          <p:cNvSpPr>
            <a:spLocks noGrp="1"/>
          </p:cNvSpPr>
          <p:nvPr>
            <p:ph type="ctrTitle"/>
          </p:nvPr>
        </p:nvSpPr>
        <p:spPr>
          <a:xfrm>
            <a:off x="786385" y="841248"/>
            <a:ext cx="5129600" cy="5340097"/>
          </a:xfrm>
        </p:spPr>
        <p:txBody>
          <a:bodyPr vert="horz" lIns="91440" tIns="45720" rIns="91440" bIns="45720" rtlCol="0" anchor="ctr">
            <a:normAutofit/>
          </a:bodyPr>
          <a:lstStyle/>
          <a:p>
            <a:pPr algn="l"/>
            <a:r>
              <a:rPr lang="en-US" sz="4800" kern="1200">
                <a:solidFill>
                  <a:schemeClr val="bg1"/>
                </a:solidFill>
                <a:latin typeface="+mj-lt"/>
                <a:ea typeface="+mj-ea"/>
                <a:cs typeface="+mj-cs"/>
              </a:rPr>
              <a:t>Methodology</a:t>
            </a:r>
          </a:p>
        </p:txBody>
      </p:sp>
      <p:sp>
        <p:nvSpPr>
          <p:cNvPr id="3" name="Subtitle 2">
            <a:extLst>
              <a:ext uri="{FF2B5EF4-FFF2-40B4-BE49-F238E27FC236}">
                <a16:creationId xmlns:a16="http://schemas.microsoft.com/office/drawing/2014/main" id="{1F524B55-E6A6-0688-2A68-3E5C1A94D291}"/>
              </a:ext>
            </a:extLst>
          </p:cNvPr>
          <p:cNvSpPr>
            <a:spLocks noGrp="1"/>
          </p:cNvSpPr>
          <p:nvPr>
            <p:ph type="subTitle" idx="1"/>
          </p:nvPr>
        </p:nvSpPr>
        <p:spPr>
          <a:xfrm>
            <a:off x="6464410" y="841247"/>
            <a:ext cx="4484536" cy="5340097"/>
          </a:xfrm>
        </p:spPr>
        <p:txBody>
          <a:bodyPr vert="horz" lIns="91440" tIns="45720" rIns="91440" bIns="45720" rtlCol="0" anchor="ctr">
            <a:normAutofit/>
          </a:bodyPr>
          <a:lstStyle/>
          <a:p>
            <a:pPr indent="-228600" algn="l">
              <a:buFont typeface="Arial" panose="020B0604020202020204" pitchFamily="34" charset="0"/>
              <a:buChar char="•"/>
            </a:pPr>
            <a:r>
              <a:rPr lang="en-US" sz="1800" i="0">
                <a:solidFill>
                  <a:schemeClr val="tx2"/>
                </a:solidFill>
                <a:effectLst/>
              </a:rPr>
              <a:t>Data Collection and Preparation</a:t>
            </a:r>
          </a:p>
          <a:p>
            <a:pPr indent="-228600" algn="l">
              <a:buFont typeface="Arial" panose="020B0604020202020204" pitchFamily="34" charset="0"/>
              <a:buChar char="•"/>
            </a:pPr>
            <a:r>
              <a:rPr lang="en-US" sz="1800">
                <a:solidFill>
                  <a:schemeClr val="tx2"/>
                </a:solidFill>
                <a:ea typeface="Calibri"/>
                <a:cs typeface="Calibri"/>
              </a:rPr>
              <a:t>Feature extraction</a:t>
            </a:r>
            <a:endParaRPr lang="en-US" sz="1800">
              <a:solidFill>
                <a:schemeClr val="tx2"/>
              </a:solidFill>
            </a:endParaRPr>
          </a:p>
          <a:p>
            <a:pPr indent="-228600" algn="l">
              <a:buFont typeface="Arial" panose="020B0604020202020204" pitchFamily="34" charset="0"/>
              <a:buChar char="•"/>
            </a:pPr>
            <a:r>
              <a:rPr lang="en-US" sz="1800" i="0">
                <a:solidFill>
                  <a:schemeClr val="tx2"/>
                </a:solidFill>
                <a:effectLst/>
              </a:rPr>
              <a:t>Model</a:t>
            </a:r>
            <a:r>
              <a:rPr lang="en-US" sz="1800">
                <a:solidFill>
                  <a:schemeClr val="tx2"/>
                </a:solidFill>
              </a:rPr>
              <a:t> </a:t>
            </a:r>
            <a:r>
              <a:rPr lang="en-US" sz="1800" i="0">
                <a:solidFill>
                  <a:schemeClr val="tx2"/>
                </a:solidFill>
                <a:effectLst/>
              </a:rPr>
              <a:t> </a:t>
            </a:r>
            <a:r>
              <a:rPr lang="en-US" sz="1800">
                <a:solidFill>
                  <a:schemeClr val="tx2"/>
                </a:solidFill>
              </a:rPr>
              <a:t>design and  Architecture</a:t>
            </a:r>
            <a:endParaRPr lang="en-US" sz="1800">
              <a:solidFill>
                <a:schemeClr val="tx2"/>
              </a:solidFill>
              <a:ea typeface="Calibri"/>
              <a:cs typeface="Calibri"/>
            </a:endParaRPr>
          </a:p>
          <a:p>
            <a:pPr indent="-228600" algn="l">
              <a:buFont typeface="Arial" panose="020B0604020202020204" pitchFamily="34" charset="0"/>
              <a:buChar char="•"/>
            </a:pPr>
            <a:r>
              <a:rPr lang="en-US" sz="1800" i="0">
                <a:solidFill>
                  <a:schemeClr val="tx2"/>
                </a:solidFill>
                <a:effectLst/>
              </a:rPr>
              <a:t>Model Creation</a:t>
            </a:r>
            <a:endParaRPr lang="en-US" sz="1800" i="0">
              <a:solidFill>
                <a:schemeClr val="tx2"/>
              </a:solidFill>
              <a:effectLst/>
              <a:ea typeface="Calibri"/>
              <a:cs typeface="Calibri"/>
            </a:endParaRPr>
          </a:p>
          <a:p>
            <a:pPr indent="-228600" algn="l">
              <a:buFont typeface="Arial" panose="020B0604020202020204" pitchFamily="34" charset="0"/>
              <a:buChar char="•"/>
            </a:pPr>
            <a:r>
              <a:rPr lang="en-US" sz="1800" i="0">
                <a:solidFill>
                  <a:schemeClr val="tx2"/>
                </a:solidFill>
                <a:effectLst/>
              </a:rPr>
              <a:t>Model Training</a:t>
            </a:r>
            <a:endParaRPr lang="en-US" sz="1800">
              <a:solidFill>
                <a:schemeClr val="tx2"/>
              </a:solidFill>
              <a:ea typeface="Calibri"/>
              <a:cs typeface="Calibri"/>
            </a:endParaRPr>
          </a:p>
          <a:p>
            <a:pPr indent="-228600" algn="l">
              <a:buFont typeface="Arial" panose="020B0604020202020204" pitchFamily="34" charset="0"/>
              <a:buChar char="•"/>
            </a:pPr>
            <a:r>
              <a:rPr lang="en-US" sz="1800">
                <a:solidFill>
                  <a:schemeClr val="tx2"/>
                </a:solidFill>
                <a:ea typeface="Calibri"/>
                <a:cs typeface="Calibri"/>
              </a:rPr>
              <a:t>Evaluation</a:t>
            </a:r>
            <a:endParaRPr lang="en-US" sz="1800">
              <a:solidFill>
                <a:schemeClr val="tx2"/>
              </a:solidFill>
            </a:endParaRPr>
          </a:p>
          <a:p>
            <a:pPr indent="-228600" algn="l">
              <a:buFont typeface="Arial" panose="020B0604020202020204" pitchFamily="34" charset="0"/>
              <a:buChar char="•"/>
            </a:pPr>
            <a:r>
              <a:rPr lang="en-US" sz="1800" i="0">
                <a:solidFill>
                  <a:schemeClr val="tx2"/>
                </a:solidFill>
                <a:effectLst/>
              </a:rPr>
              <a:t>Inference</a:t>
            </a:r>
            <a:endParaRPr lang="en-US" sz="1800" i="0">
              <a:solidFill>
                <a:schemeClr val="tx2"/>
              </a:solidFill>
              <a:effectLst/>
              <a:ea typeface="Calibri"/>
              <a:cs typeface="Calibri"/>
            </a:endParaRPr>
          </a:p>
          <a:p>
            <a:pPr indent="-228600" algn="l">
              <a:buFont typeface="Arial" panose="020B0604020202020204" pitchFamily="34" charset="0"/>
              <a:buChar char="•"/>
            </a:pPr>
            <a:r>
              <a:rPr lang="en-US" sz="1800">
                <a:solidFill>
                  <a:schemeClr val="tx2"/>
                </a:solidFill>
                <a:ea typeface="Calibri"/>
                <a:cs typeface="Calibri"/>
              </a:rPr>
              <a:t>Post processing</a:t>
            </a:r>
          </a:p>
          <a:p>
            <a:pPr indent="-228600" algn="l">
              <a:buFont typeface="Arial" panose="020B0604020202020204" pitchFamily="34" charset="0"/>
              <a:buChar char="•"/>
            </a:pPr>
            <a:r>
              <a:rPr lang="en-US" sz="1800">
                <a:solidFill>
                  <a:schemeClr val="tx2"/>
                </a:solidFill>
                <a:ea typeface="Calibri"/>
                <a:cs typeface="Calibri"/>
              </a:rPr>
              <a:t>integration</a:t>
            </a:r>
            <a:endParaRPr lang="en-US" sz="1800">
              <a:solidFill>
                <a:schemeClr val="tx2"/>
              </a:solidFill>
            </a:endParaRPr>
          </a:p>
          <a:p>
            <a:pPr indent="-228600" algn="l">
              <a:buFont typeface="Arial" panose="020B0604020202020204" pitchFamily="34" charset="0"/>
              <a:buChar char="•"/>
            </a:pPr>
            <a:r>
              <a:rPr lang="en-US" sz="1800" i="0">
                <a:solidFill>
                  <a:schemeClr val="tx2"/>
                </a:solidFill>
                <a:effectLst/>
              </a:rPr>
              <a:t>Testing and Validation</a:t>
            </a:r>
            <a:endParaRPr lang="en-US" sz="1800">
              <a:solidFill>
                <a:schemeClr val="tx2"/>
              </a:solidFill>
              <a:ea typeface="Calibri"/>
              <a:cs typeface="Calibri"/>
            </a:endParaRPr>
          </a:p>
        </p:txBody>
      </p:sp>
    </p:spTree>
    <p:extLst>
      <p:ext uri="{BB962C8B-B14F-4D97-AF65-F5344CB8AC3E}">
        <p14:creationId xmlns:p14="http://schemas.microsoft.com/office/powerpoint/2010/main" val="134337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6852-3606-695D-373E-D93A40081D1A}"/>
              </a:ext>
            </a:extLst>
          </p:cNvPr>
          <p:cNvSpPr>
            <a:spLocks noGrp="1"/>
          </p:cNvSpPr>
          <p:nvPr>
            <p:ph type="ctrTitle"/>
          </p:nvPr>
        </p:nvSpPr>
        <p:spPr>
          <a:xfrm>
            <a:off x="1524000" y="1122363"/>
            <a:ext cx="9144000" cy="777805"/>
          </a:xfrm>
        </p:spPr>
        <p:txBody>
          <a:bodyPr/>
          <a:lstStyle/>
          <a:p>
            <a:r>
              <a:rPr lang="en-US"/>
              <a:t>Methodology</a:t>
            </a:r>
          </a:p>
        </p:txBody>
      </p:sp>
      <p:pic>
        <p:nvPicPr>
          <p:cNvPr id="7" name="Picture 6" descr="A diagram of software components&#10;&#10;Description automatically generated">
            <a:extLst>
              <a:ext uri="{FF2B5EF4-FFF2-40B4-BE49-F238E27FC236}">
                <a16:creationId xmlns:a16="http://schemas.microsoft.com/office/drawing/2014/main" id="{6A3D5DFA-83D5-95BB-E119-D8CBECE82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835" y="2319337"/>
            <a:ext cx="9312166" cy="3498139"/>
          </a:xfrm>
          <a:prstGeom prst="rect">
            <a:avLst/>
          </a:prstGeom>
        </p:spPr>
      </p:pic>
    </p:spTree>
    <p:extLst>
      <p:ext uri="{BB962C8B-B14F-4D97-AF65-F5344CB8AC3E}">
        <p14:creationId xmlns:p14="http://schemas.microsoft.com/office/powerpoint/2010/main" val="263618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D6852-3606-695D-373E-D93A40081D1A}"/>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kern="1200">
                <a:solidFill>
                  <a:srgbClr val="FFFFFF"/>
                </a:solidFill>
                <a:latin typeface="+mj-lt"/>
                <a:ea typeface="+mj-ea"/>
                <a:cs typeface="+mj-cs"/>
              </a:rPr>
              <a:t>Implementation</a:t>
            </a:r>
          </a:p>
        </p:txBody>
      </p:sp>
      <p:sp>
        <p:nvSpPr>
          <p:cNvPr id="3" name="Subtitle 2">
            <a:extLst>
              <a:ext uri="{FF2B5EF4-FFF2-40B4-BE49-F238E27FC236}">
                <a16:creationId xmlns:a16="http://schemas.microsoft.com/office/drawing/2014/main" id="{1F524B55-E6A6-0688-2A68-3E5C1A94D291}"/>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pPr indent="-228600" algn="l">
              <a:buFont typeface="Arial" panose="020B0604020202020204" pitchFamily="34" charset="0"/>
              <a:buChar char="•"/>
            </a:pPr>
            <a:r>
              <a:rPr lang="en-US" sz="1400"/>
              <a:t>Upload image</a:t>
            </a:r>
          </a:p>
          <a:p>
            <a:pPr indent="-228600" algn="l">
              <a:buFont typeface="Arial" panose="020B0604020202020204" pitchFamily="34" charset="0"/>
              <a:buChar char="•"/>
            </a:pPr>
            <a:r>
              <a:rPr lang="en-US" sz="1400"/>
              <a:t>Image processing</a:t>
            </a:r>
            <a:endParaRPr lang="en-US" sz="1400">
              <a:ea typeface="Calibri"/>
              <a:cs typeface="Calibri"/>
            </a:endParaRPr>
          </a:p>
          <a:p>
            <a:pPr indent="-228600" algn="l">
              <a:buFont typeface="Arial" panose="020B0604020202020204" pitchFamily="34" charset="0"/>
              <a:buChar char="•"/>
            </a:pPr>
            <a:r>
              <a:rPr lang="en-US" sz="1400"/>
              <a:t>Model/Automatic Caption Generator</a:t>
            </a:r>
            <a:endParaRPr lang="en-US" sz="1400">
              <a:ea typeface="Calibri"/>
              <a:cs typeface="Calibri"/>
            </a:endParaRPr>
          </a:p>
          <a:p>
            <a:pPr marL="342900" indent="-228600" algn="l">
              <a:buChar char="•"/>
            </a:pPr>
            <a:r>
              <a:rPr lang="en-US" sz="1400"/>
              <a:t>Image Feature Extraction (CNN)</a:t>
            </a:r>
            <a:endParaRPr lang="en-US" sz="1400">
              <a:ea typeface="Calibri" panose="020F0502020204030204"/>
              <a:cs typeface="Calibri" panose="020F0502020204030204"/>
            </a:endParaRPr>
          </a:p>
          <a:p>
            <a:pPr marL="342900" indent="-228600" algn="l">
              <a:buFont typeface="Arial" panose="020B0604020202020204" pitchFamily="34" charset="0"/>
              <a:buChar char="•"/>
            </a:pPr>
            <a:r>
              <a:rPr lang="en-US" sz="1400"/>
              <a:t>Context Initialization</a:t>
            </a:r>
            <a:endParaRPr lang="en-US" sz="1400">
              <a:ea typeface="Calibri"/>
              <a:cs typeface="Calibri"/>
            </a:endParaRPr>
          </a:p>
          <a:p>
            <a:pPr marL="342900" indent="-228600" algn="l">
              <a:buFont typeface="Arial" panose="020B0604020202020204" pitchFamily="34" charset="0"/>
              <a:buChar char="•"/>
            </a:pPr>
            <a:r>
              <a:rPr lang="en-US" sz="1400"/>
              <a:t>Caption Generation (RNN/Transformer)</a:t>
            </a:r>
            <a:endParaRPr lang="en-US" sz="1400">
              <a:ea typeface="Calibri"/>
              <a:cs typeface="Calibri"/>
            </a:endParaRPr>
          </a:p>
          <a:p>
            <a:pPr marL="342900" indent="-228600" algn="l">
              <a:buFont typeface="Arial" panose="020B0604020202020204" pitchFamily="34" charset="0"/>
              <a:buChar char="•"/>
            </a:pPr>
            <a:r>
              <a:rPr lang="en-US" sz="1400"/>
              <a:t>Probability Distribution</a:t>
            </a:r>
            <a:endParaRPr lang="en-US" sz="1400">
              <a:ea typeface="Calibri"/>
              <a:cs typeface="Calibri"/>
            </a:endParaRPr>
          </a:p>
          <a:p>
            <a:pPr marL="342900" indent="-228600" algn="l">
              <a:buFont typeface="Arial" panose="020B0604020202020204" pitchFamily="34" charset="0"/>
              <a:buChar char="•"/>
            </a:pPr>
            <a:r>
              <a:rPr lang="en-US" sz="1400"/>
              <a:t>Sampling Strategy</a:t>
            </a:r>
            <a:endParaRPr lang="en-US" sz="1400">
              <a:ea typeface="Calibri"/>
              <a:cs typeface="Calibri"/>
            </a:endParaRPr>
          </a:p>
          <a:p>
            <a:pPr marL="342900" indent="-228600" algn="l">
              <a:buFont typeface="Arial" panose="020B0604020202020204" pitchFamily="34" charset="0"/>
              <a:buChar char="•"/>
            </a:pPr>
            <a:r>
              <a:rPr lang="en-US" sz="1400"/>
              <a:t>Termination</a:t>
            </a:r>
            <a:endParaRPr lang="en-US" sz="1400">
              <a:ea typeface="Calibri"/>
              <a:cs typeface="Calibri"/>
            </a:endParaRPr>
          </a:p>
          <a:p>
            <a:pPr marL="342900" indent="-228600" algn="l">
              <a:buFont typeface="Arial" panose="020B0604020202020204" pitchFamily="34" charset="0"/>
              <a:buChar char="•"/>
            </a:pPr>
            <a:r>
              <a:rPr lang="en-US" sz="1400"/>
              <a:t>Post-processing</a:t>
            </a:r>
            <a:endParaRPr lang="en-US" sz="1400">
              <a:ea typeface="Calibri"/>
              <a:cs typeface="Calibri"/>
            </a:endParaRPr>
          </a:p>
          <a:p>
            <a:pPr indent="-228600" algn="l">
              <a:buFont typeface="Arial" panose="020B0604020202020204" pitchFamily="34" charset="0"/>
              <a:buChar char="•"/>
            </a:pPr>
            <a:r>
              <a:rPr lang="en-US" sz="1400"/>
              <a:t>Feedback loop</a:t>
            </a:r>
            <a:endParaRPr lang="en-US" sz="1400">
              <a:ea typeface="Calibri"/>
              <a:cs typeface="Calibri"/>
            </a:endParaRPr>
          </a:p>
          <a:p>
            <a:pPr marL="342900" indent="-228600" algn="l">
              <a:buFont typeface="Arial" panose="020B0604020202020204" pitchFamily="34" charset="0"/>
              <a:buChar char="•"/>
            </a:pPr>
            <a:endParaRPr lang="en-US" sz="1400"/>
          </a:p>
          <a:p>
            <a:pPr marL="342900" indent="-228600" algn="l">
              <a:buFont typeface="Arial" panose="020B0604020202020204" pitchFamily="34" charset="0"/>
              <a:buChar char="•"/>
            </a:pPr>
            <a:endParaRPr lang="en-US" sz="1400"/>
          </a:p>
        </p:txBody>
      </p:sp>
    </p:spTree>
    <p:extLst>
      <p:ext uri="{BB962C8B-B14F-4D97-AF65-F5344CB8AC3E}">
        <p14:creationId xmlns:p14="http://schemas.microsoft.com/office/powerpoint/2010/main" val="1328695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D6852-3606-695D-373E-D93A40081D1A}"/>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a:solidFill>
                  <a:srgbClr val="FFFFFF"/>
                </a:solidFill>
              </a:rPr>
              <a:t>State of the art</a:t>
            </a:r>
          </a:p>
        </p:txBody>
      </p:sp>
      <p:sp>
        <p:nvSpPr>
          <p:cNvPr id="3" name="Subtitle 2">
            <a:extLst>
              <a:ext uri="{FF2B5EF4-FFF2-40B4-BE49-F238E27FC236}">
                <a16:creationId xmlns:a16="http://schemas.microsoft.com/office/drawing/2014/main" id="{1F524B55-E6A6-0688-2A68-3E5C1A94D291}"/>
              </a:ext>
            </a:extLst>
          </p:cNvPr>
          <p:cNvSpPr>
            <a:spLocks noGrp="1"/>
          </p:cNvSpPr>
          <p:nvPr>
            <p:ph type="subTitle" idx="1"/>
          </p:nvPr>
        </p:nvSpPr>
        <p:spPr>
          <a:xfrm>
            <a:off x="4610482" y="741211"/>
            <a:ext cx="3499755" cy="6034877"/>
          </a:xfrm>
        </p:spPr>
        <p:txBody>
          <a:bodyPr vert="horz" lIns="91440" tIns="45720" rIns="91440" bIns="45720" rtlCol="0" anchor="ctr">
            <a:normAutofit/>
          </a:bodyPr>
          <a:lstStyle/>
          <a:p>
            <a:pPr algn="just"/>
            <a:r>
              <a:rPr lang="en-GB" sz="1100">
                <a:latin typeface="Times New Roman"/>
                <a:cs typeface="Times New Roman"/>
              </a:rPr>
              <a:t>Image caption generation has changed a lot during the last decade. At first, it relied on rule-based systems and handwritten models, but these have scaling and adaptation issues. But the emergence of deep learning, particularly CNNs and RNNs, has prompted a change to data-driven strategies. We have listed few developments and challenges below.</a:t>
            </a:r>
            <a:endParaRPr lang="en-US" sz="1100">
              <a:latin typeface="Times New Roman"/>
              <a:cs typeface="Times New Roman"/>
            </a:endParaRPr>
          </a:p>
          <a:p>
            <a:pPr algn="l"/>
            <a:r>
              <a:rPr lang="en-US" sz="1100" b="1">
                <a:latin typeface="Times New Roman"/>
                <a:ea typeface="Calibri" panose="020F0502020204030204"/>
                <a:cs typeface="Calibri" panose="020F0502020204030204"/>
              </a:rPr>
              <a:t>Enhancements:</a:t>
            </a:r>
            <a:endParaRPr lang="en-US" sz="1100">
              <a:ea typeface="Calibri"/>
              <a:cs typeface="Calibri"/>
            </a:endParaRPr>
          </a:p>
          <a:p>
            <a:pPr indent="-228600" algn="l">
              <a:buFont typeface="Arial" panose="020B0604020202020204" pitchFamily="34" charset="0"/>
              <a:buChar char="•"/>
            </a:pPr>
            <a:r>
              <a:rPr lang="en-US" sz="1100">
                <a:latin typeface="Times New Roman"/>
                <a:cs typeface="Times New Roman"/>
              </a:rPr>
              <a:t>Encoder-Decoder designs:</a:t>
            </a:r>
            <a:r>
              <a:rPr lang="en-US" sz="1100" b="1">
                <a:latin typeface="Times New Roman"/>
                <a:cs typeface="Times New Roman"/>
              </a:rPr>
              <a:t> </a:t>
            </a:r>
            <a:r>
              <a:rPr lang="en-US" sz="1100">
                <a:latin typeface="Times New Roman"/>
                <a:cs typeface="Times New Roman"/>
              </a:rPr>
              <a:t>Contemporary methods employ encoder-decoder designs. While RNNs or Transformers create captions, CNNs extract picture features. </a:t>
            </a:r>
          </a:p>
          <a:p>
            <a:pPr indent="-228600" algn="l">
              <a:buFont typeface="Arial" panose="020B0604020202020204" pitchFamily="34" charset="0"/>
              <a:buChar char="•"/>
            </a:pPr>
            <a:r>
              <a:rPr lang="en-US" sz="1100">
                <a:latin typeface="Times New Roman"/>
                <a:cs typeface="Times New Roman"/>
              </a:rPr>
              <a:t>Attention techniques: These techniques improve the fluency and relevancy of captions. Large Pre-trained Models: Captioning performance is enhanced by transfer learning using models like </a:t>
            </a:r>
            <a:r>
              <a:rPr lang="en-US" sz="1100" err="1">
                <a:latin typeface="Times New Roman"/>
                <a:cs typeface="Times New Roman"/>
              </a:rPr>
              <a:t>VGGNet</a:t>
            </a:r>
            <a:r>
              <a:rPr lang="en-US" sz="1100">
                <a:latin typeface="Times New Roman"/>
                <a:cs typeface="Times New Roman"/>
              </a:rPr>
              <a:t>, ResNet, and BERT.</a:t>
            </a:r>
          </a:p>
          <a:p>
            <a:pPr indent="-228600" algn="l">
              <a:buFont typeface="Arial" panose="020B0604020202020204" pitchFamily="34" charset="0"/>
              <a:buChar char="•"/>
            </a:pPr>
            <a:r>
              <a:rPr lang="en-US" sz="1100">
                <a:latin typeface="Times New Roman"/>
                <a:cs typeface="Times New Roman"/>
              </a:rPr>
              <a:t> Large-scale datasets (like COCO and Flickr) are what propel research forward. </a:t>
            </a:r>
          </a:p>
          <a:p>
            <a:pPr indent="-228600" algn="l">
              <a:buFont typeface="Arial" panose="020B0604020202020204" pitchFamily="34" charset="0"/>
              <a:buChar char="•"/>
            </a:pPr>
            <a:r>
              <a:rPr lang="en-US" sz="1100">
                <a:latin typeface="Times New Roman"/>
                <a:cs typeface="Times New Roman"/>
              </a:rPr>
              <a:t>Metrics for evaluation include BLEU and </a:t>
            </a:r>
            <a:r>
              <a:rPr lang="en-US" sz="1100" err="1">
                <a:latin typeface="Times New Roman"/>
                <a:cs typeface="Times New Roman"/>
              </a:rPr>
              <a:t>CIDEr</a:t>
            </a:r>
            <a:r>
              <a:rPr lang="en-US" sz="1100">
                <a:latin typeface="Times New Roman"/>
                <a:cs typeface="Times New Roman"/>
              </a:rPr>
              <a:t>, which rate the accuracy of captions. Human centered appraisal is becoming more significant </a:t>
            </a:r>
          </a:p>
          <a:p>
            <a:pPr algn="l"/>
            <a:r>
              <a:rPr lang="en-US" sz="1100" b="1">
                <a:latin typeface="Times New Roman"/>
                <a:ea typeface="Calibri"/>
                <a:cs typeface="Calibri"/>
              </a:rPr>
              <a:t>Challenges:</a:t>
            </a:r>
          </a:p>
          <a:p>
            <a:pPr indent="-228600" algn="l">
              <a:buFont typeface="Arial" panose="020B0604020202020204" pitchFamily="34" charset="0"/>
              <a:buChar char="•"/>
            </a:pPr>
            <a:r>
              <a:rPr lang="en-GB" sz="1100">
                <a:latin typeface="Times New Roman"/>
                <a:cs typeface="Times New Roman"/>
              </a:rPr>
              <a:t>Rare Ideas: Dealing with uncommon or unknown items or settings is a constant struggle.</a:t>
            </a:r>
            <a:endParaRPr lang="en-US" sz="1100">
              <a:latin typeface="Times New Roman"/>
              <a:cs typeface="Times New Roman"/>
            </a:endParaRPr>
          </a:p>
          <a:p>
            <a:pPr indent="-228600" algn="l">
              <a:buFont typeface="Arial" panose="020B0604020202020204" pitchFamily="34" charset="0"/>
              <a:buChar char="•"/>
            </a:pPr>
            <a:r>
              <a:rPr lang="en-GB" sz="1100">
                <a:latin typeface="Times New Roman"/>
                <a:cs typeface="Times New Roman"/>
              </a:rPr>
              <a:t>Fusion across many modes of communication is difficult to do.</a:t>
            </a:r>
            <a:endParaRPr lang="en-US" sz="1100">
              <a:latin typeface="Times New Roman"/>
              <a:cs typeface="Times New Roman"/>
            </a:endParaRPr>
          </a:p>
          <a:p>
            <a:pPr indent="-228600" algn="l">
              <a:buFont typeface="Arial" panose="020B0604020202020204" pitchFamily="34" charset="0"/>
              <a:buChar char="•"/>
            </a:pPr>
            <a:r>
              <a:rPr lang="en-GB" sz="1100">
                <a:latin typeface="Times New Roman"/>
                <a:cs typeface="Times New Roman"/>
              </a:rPr>
              <a:t>Fairness and prejudice: It is an ethical problem to address fairness and prejudice in captions.</a:t>
            </a:r>
            <a:endParaRPr lang="en-US" sz="1100">
              <a:latin typeface="Times New Roman"/>
              <a:cs typeface="Times New Roman"/>
            </a:endParaRPr>
          </a:p>
          <a:p>
            <a:pPr algn="l"/>
            <a:endParaRPr lang="en-US" sz="1100" b="1">
              <a:latin typeface="Times New Roman"/>
              <a:ea typeface="Calibri"/>
              <a:cs typeface="Calibri"/>
            </a:endParaRPr>
          </a:p>
          <a:p>
            <a:pPr algn="l"/>
            <a:endParaRPr lang="en-US" sz="1100">
              <a:latin typeface="Times New Roman"/>
              <a:ea typeface="Calibri"/>
              <a:cs typeface="Calibri"/>
            </a:endParaRPr>
          </a:p>
          <a:p>
            <a:pPr indent="-228600" algn="l">
              <a:buFont typeface="Arial" panose="020B0604020202020204" pitchFamily="34" charset="0"/>
              <a:buChar char="•"/>
            </a:pPr>
            <a:endParaRPr lang="en-US" sz="1100">
              <a:latin typeface="Times New Roman"/>
              <a:ea typeface="Calibri"/>
              <a:cs typeface="Calibri"/>
            </a:endParaRPr>
          </a:p>
        </p:txBody>
      </p:sp>
      <p:pic>
        <p:nvPicPr>
          <p:cNvPr id="5" name="Picture 4" descr="Colourful paints and brushes">
            <a:extLst>
              <a:ext uri="{FF2B5EF4-FFF2-40B4-BE49-F238E27FC236}">
                <a16:creationId xmlns:a16="http://schemas.microsoft.com/office/drawing/2014/main" id="{2F1532CA-84B0-DE5A-F01A-FF284E4B37E8}"/>
              </a:ext>
            </a:extLst>
          </p:cNvPr>
          <p:cNvPicPr>
            <a:picLocks noChangeAspect="1"/>
          </p:cNvPicPr>
          <p:nvPr/>
        </p:nvPicPr>
        <p:blipFill rotWithShape="1">
          <a:blip r:embed="rId2"/>
          <a:srcRect l="36660" r="23662" b="-3"/>
          <a:stretch/>
        </p:blipFill>
        <p:spPr>
          <a:xfrm>
            <a:off x="8397049" y="10"/>
            <a:ext cx="4082498" cy="6857990"/>
          </a:xfrm>
          <a:prstGeom prst="rect">
            <a:avLst/>
          </a:prstGeom>
        </p:spPr>
      </p:pic>
    </p:spTree>
    <p:extLst>
      <p:ext uri="{BB962C8B-B14F-4D97-AF65-F5344CB8AC3E}">
        <p14:creationId xmlns:p14="http://schemas.microsoft.com/office/powerpoint/2010/main" val="90640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D6852-3606-695D-373E-D93A40081D1A}"/>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Milestones</a:t>
            </a:r>
          </a:p>
        </p:txBody>
      </p:sp>
      <p:sp>
        <p:nvSpPr>
          <p:cNvPr id="3" name="Subtitle 2">
            <a:extLst>
              <a:ext uri="{FF2B5EF4-FFF2-40B4-BE49-F238E27FC236}">
                <a16:creationId xmlns:a16="http://schemas.microsoft.com/office/drawing/2014/main" id="{1F524B55-E6A6-0688-2A68-3E5C1A94D291}"/>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a:solidFill>
                  <a:srgbClr val="FF0000"/>
                </a:solidFill>
              </a:rPr>
              <a:t>Data Collection and Preprocessing:</a:t>
            </a:r>
          </a:p>
          <a:p>
            <a:pPr marL="285750" indent="-228600" algn="l">
              <a:buFont typeface="Arial" panose="020B0604020202020204" pitchFamily="34" charset="0"/>
              <a:buChar char="•"/>
            </a:pPr>
            <a:r>
              <a:rPr lang="en-US" sz="2000" b="1"/>
              <a:t>Milestone 1</a:t>
            </a:r>
            <a:r>
              <a:rPr lang="en-US" sz="2000"/>
              <a:t>: Obtain a diverse dataset for text summarization and keyword extraction.</a:t>
            </a:r>
            <a:endParaRPr lang="en-US" sz="2000">
              <a:ea typeface="Calibri"/>
              <a:cs typeface="Calibri"/>
            </a:endParaRPr>
          </a:p>
          <a:p>
            <a:pPr marL="285750" indent="-228600" algn="l">
              <a:buFont typeface="Arial" panose="020B0604020202020204" pitchFamily="34" charset="0"/>
              <a:buChar char="•"/>
            </a:pPr>
            <a:r>
              <a:rPr lang="en-US" sz="2000" b="1"/>
              <a:t>Milestone 2</a:t>
            </a:r>
            <a:r>
              <a:rPr lang="en-US" sz="2000"/>
              <a:t>: Perform data cleaning and preprocessing, including text tokenization and dataset division.</a:t>
            </a:r>
            <a:endParaRPr lang="en-US" sz="2000">
              <a:ea typeface="Calibri"/>
              <a:cs typeface="Calibri"/>
            </a:endParaRPr>
          </a:p>
          <a:p>
            <a:pPr indent="-228600" algn="l">
              <a:buFont typeface="Arial" panose="020B0604020202020204" pitchFamily="34" charset="0"/>
              <a:buChar char="•"/>
            </a:pPr>
            <a:r>
              <a:rPr lang="en-US" sz="2000">
                <a:solidFill>
                  <a:srgbClr val="FF0000"/>
                </a:solidFill>
              </a:rPr>
              <a:t>Text Generation and Image Extraction Implementation:</a:t>
            </a:r>
            <a:endParaRPr lang="en-US" sz="2000">
              <a:solidFill>
                <a:srgbClr val="FF0000"/>
              </a:solidFill>
              <a:ea typeface="Calibri" panose="020F0502020204030204"/>
              <a:cs typeface="Calibri" panose="020F0502020204030204"/>
            </a:endParaRPr>
          </a:p>
          <a:p>
            <a:pPr marL="285750" indent="-228600" algn="l">
              <a:buFont typeface="Arial" panose="020B0604020202020204" pitchFamily="34" charset="0"/>
              <a:buChar char="•"/>
            </a:pPr>
            <a:r>
              <a:rPr lang="en-US" sz="2000" b="1"/>
              <a:t>Milestone 3:</a:t>
            </a:r>
            <a:r>
              <a:rPr lang="en-US" sz="2000"/>
              <a:t> Construct Image extraction models like </a:t>
            </a:r>
            <a:r>
              <a:rPr lang="en-US" sz="2000" err="1"/>
              <a:t>DenseNet</a:t>
            </a:r>
            <a:r>
              <a:rPr lang="en-US" sz="2000"/>
              <a:t> to provide  image embeddings and train the LSTM-based text generation model.</a:t>
            </a:r>
            <a:endParaRPr lang="en-US" sz="2000">
              <a:ea typeface="Calibri"/>
              <a:cs typeface="Calibri"/>
            </a:endParaRPr>
          </a:p>
          <a:p>
            <a:pPr marL="285750" indent="-228600" algn="l">
              <a:buFont typeface="Arial" panose="020B0604020202020204" pitchFamily="34" charset="0"/>
              <a:buChar char="•"/>
            </a:pPr>
            <a:r>
              <a:rPr lang="en-US" sz="2000" b="1"/>
              <a:t>Milestone 4: </a:t>
            </a:r>
            <a:r>
              <a:rPr lang="en-US" sz="2000"/>
              <a:t>Integrating above two components to create a cohesive image captioning system.</a:t>
            </a:r>
            <a:endParaRPr lang="en-US" sz="2000">
              <a:ea typeface="Calibri"/>
              <a:cs typeface="Calibri"/>
            </a:endParaRPr>
          </a:p>
          <a:p>
            <a:pPr indent="-228600" algn="l">
              <a:buFont typeface="Arial" panose="020B0604020202020204" pitchFamily="34" charset="0"/>
              <a:buChar char="•"/>
            </a:pPr>
            <a:r>
              <a:rPr lang="en-US" sz="2000">
                <a:solidFill>
                  <a:srgbClr val="FF0000"/>
                </a:solidFill>
              </a:rPr>
              <a:t>Evaluation and Optimization:</a:t>
            </a:r>
            <a:endParaRPr lang="en-US" sz="2000">
              <a:solidFill>
                <a:srgbClr val="FF0000"/>
              </a:solidFill>
              <a:ea typeface="Calibri" panose="020F0502020204030204"/>
              <a:cs typeface="Calibri" panose="020F0502020204030204"/>
            </a:endParaRPr>
          </a:p>
          <a:p>
            <a:pPr marL="285750" indent="-228600" algn="l">
              <a:buFont typeface="Arial" panose="020B0604020202020204" pitchFamily="34" charset="0"/>
              <a:buChar char="•"/>
            </a:pPr>
            <a:r>
              <a:rPr lang="en-US" sz="2000" b="1"/>
              <a:t>Milestone 5:</a:t>
            </a:r>
            <a:r>
              <a:rPr lang="en-US" sz="2000"/>
              <a:t> Define and calculate evaluation metrics, including Accuracy and BLEU scores.</a:t>
            </a:r>
            <a:endParaRPr lang="en-US" sz="2000">
              <a:ea typeface="Calibri"/>
              <a:cs typeface="Calibri"/>
            </a:endParaRPr>
          </a:p>
          <a:p>
            <a:pPr indent="-228600" algn="l">
              <a:buFont typeface="Arial" panose="020B0604020202020204" pitchFamily="34" charset="0"/>
              <a:buChar char="•"/>
            </a:pPr>
            <a:r>
              <a:rPr lang="en-US" sz="2000" b="1"/>
              <a:t>Milestone 6:</a:t>
            </a:r>
            <a:r>
              <a:rPr lang="en-US" sz="2000"/>
              <a:t> </a:t>
            </a:r>
            <a:r>
              <a:rPr lang="en-US" sz="2000" err="1"/>
              <a:t>Optimise</a:t>
            </a:r>
            <a:r>
              <a:rPr lang="en-US" sz="2000"/>
              <a:t> the similarity function to enhance summarization and keyword extraction accuracy.</a:t>
            </a:r>
            <a:r>
              <a:rPr lang="en-US" sz="2000" b="1"/>
              <a:t> </a:t>
            </a:r>
            <a:endParaRPr lang="en-US" sz="2000"/>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412452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6852-3606-695D-373E-D93A40081D1A}"/>
              </a:ext>
            </a:extLst>
          </p:cNvPr>
          <p:cNvSpPr>
            <a:spLocks noGrp="1"/>
          </p:cNvSpPr>
          <p:nvPr>
            <p:ph type="ctrTitle"/>
          </p:nvPr>
        </p:nvSpPr>
        <p:spPr>
          <a:xfrm>
            <a:off x="1524000" y="1122363"/>
            <a:ext cx="9144000" cy="777805"/>
          </a:xfrm>
        </p:spPr>
        <p:txBody>
          <a:bodyPr/>
          <a:lstStyle/>
          <a:p>
            <a:r>
              <a:rPr lang="en-US"/>
              <a:t>Expected Result</a:t>
            </a:r>
          </a:p>
        </p:txBody>
      </p:sp>
      <p:pic>
        <p:nvPicPr>
          <p:cNvPr id="5" name="Picture 4" descr="A couple of elephants walking across a dirt path&#10;&#10;Description automatically generated">
            <a:extLst>
              <a:ext uri="{FF2B5EF4-FFF2-40B4-BE49-F238E27FC236}">
                <a16:creationId xmlns:a16="http://schemas.microsoft.com/office/drawing/2014/main" id="{4427A4D2-5D87-232A-F22E-3983EF5F2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028" y="2091969"/>
            <a:ext cx="5943600" cy="4241800"/>
          </a:xfrm>
          <a:prstGeom prst="rect">
            <a:avLst/>
          </a:prstGeom>
        </p:spPr>
      </p:pic>
    </p:spTree>
    <p:extLst>
      <p:ext uri="{BB962C8B-B14F-4D97-AF65-F5344CB8AC3E}">
        <p14:creationId xmlns:p14="http://schemas.microsoft.com/office/powerpoint/2010/main" val="3009587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Image caption generator</vt:lpstr>
      <vt:lpstr>Abstract</vt:lpstr>
      <vt:lpstr>Data Abstraction</vt:lpstr>
      <vt:lpstr>Methodology</vt:lpstr>
      <vt:lpstr>Methodology</vt:lpstr>
      <vt:lpstr>Implementation</vt:lpstr>
      <vt:lpstr>State of the art</vt:lpstr>
      <vt:lpstr>Milestones</vt:lpstr>
      <vt:lpstr>Expected Result</vt:lpstr>
      <vt:lpstr>Scope of the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Captioner</dc:title>
  <dc:creator>Madem, Lokesh</dc:creator>
  <cp:revision>2</cp:revision>
  <dcterms:created xsi:type="dcterms:W3CDTF">2023-10-01T21:33:41Z</dcterms:created>
  <dcterms:modified xsi:type="dcterms:W3CDTF">2024-04-09T17:49:50Z</dcterms:modified>
</cp:coreProperties>
</file>