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78" r:id="rId5"/>
    <p:sldId id="279" r:id="rId6"/>
    <p:sldId id="280" r:id="rId7"/>
    <p:sldId id="282" r:id="rId8"/>
    <p:sldId id="283" r:id="rId9"/>
    <p:sldId id="293" r:id="rId10"/>
    <p:sldId id="284" r:id="rId11"/>
    <p:sldId id="285" r:id="rId12"/>
    <p:sldId id="307" r:id="rId13"/>
    <p:sldId id="308" r:id="rId14"/>
    <p:sldId id="296" r:id="rId15"/>
    <p:sldId id="286" r:id="rId16"/>
    <p:sldId id="287" r:id="rId17"/>
    <p:sldId id="291" r:id="rId18"/>
    <p:sldId id="305" r:id="rId19"/>
    <p:sldId id="309" r:id="rId20"/>
    <p:sldId id="310" r:id="rId21"/>
    <p:sldId id="292" r:id="rId22"/>
    <p:sldId id="290" r:id="rId23"/>
    <p:sldId id="289" r:id="rId24"/>
    <p:sldId id="295" r:id="rId25"/>
    <p:sldId id="304" r:id="rId26"/>
    <p:sldId id="294" r:id="rId27"/>
    <p:sldId id="297" r:id="rId28"/>
    <p:sldId id="298" r:id="rId29"/>
    <p:sldId id="299" r:id="rId30"/>
    <p:sldId id="302" r:id="rId31"/>
    <p:sldId id="312"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apalli Raja Gopal" initials="VRG" lastIdx="1" clrIdx="0">
    <p:extLst>
      <p:ext uri="{19B8F6BF-5375-455C-9EA6-DF929625EA0E}">
        <p15:presenceInfo xmlns:p15="http://schemas.microsoft.com/office/powerpoint/2012/main" userId="S::210050160@iitb.ac.in::3910dabc-951c-4912-865a-2284851788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F4396-C583-4141-B5E9-D766831C9B59}" v="85" dt="2023-04-27T01:09:46.722"/>
    <p1510:client id="{6734C8FE-5DAF-96CF-244A-79B16DFF33FC}" v="1857" dt="2023-04-26T23:41:24.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19" autoAdjust="0"/>
  </p:normalViewPr>
  <p:slideViewPr>
    <p:cSldViewPr snapToGrid="0">
      <p:cViewPr varScale="1">
        <p:scale>
          <a:sx n="77" d="100"/>
          <a:sy n="77" d="100"/>
        </p:scale>
        <p:origin x="7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191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483024"/>
            <a:ext cx="3485073" cy="2277630"/>
          </a:xfrm>
        </p:spPr>
        <p:txBody>
          <a:bodyPr>
            <a:normAutofit fontScale="90000"/>
          </a:bodyPr>
          <a:lstStyle/>
          <a:p>
            <a:pPr algn="l"/>
            <a:r>
              <a:rPr lang="en-US" sz="4000" dirty="0"/>
              <a:t>TAGE and Improved TAGE Branch Predictor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907902"/>
            <a:ext cx="3485072" cy="1228950"/>
          </a:xfrm>
        </p:spPr>
        <p:txBody>
          <a:bodyPr>
            <a:normAutofit fontScale="85000" lnSpcReduction="20000"/>
          </a:bodyPr>
          <a:lstStyle/>
          <a:p>
            <a:pPr algn="l"/>
            <a:r>
              <a:rPr lang="en-US" sz="2300" dirty="0"/>
              <a:t>210050081 – K . Lokesh</a:t>
            </a:r>
          </a:p>
          <a:p>
            <a:pPr algn="l"/>
            <a:r>
              <a:rPr lang="en-US" dirty="0"/>
              <a:t>210050160 – V . Raja Gopal</a:t>
            </a:r>
          </a:p>
          <a:p>
            <a:pPr algn="l"/>
            <a:r>
              <a:rPr lang="en-US" sz="2300" dirty="0"/>
              <a:t>210050161 – V . </a:t>
            </a:r>
            <a:r>
              <a:rPr lang="en-US" sz="2300" dirty="0" err="1"/>
              <a:t>Mahanth</a:t>
            </a:r>
            <a:r>
              <a:rPr lang="en-US" sz="2300" dirty="0"/>
              <a:t> Naidu</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339F-DBB8-DB79-0FA6-DA4443D82584}"/>
              </a:ext>
            </a:extLst>
          </p:cNvPr>
          <p:cNvSpPr>
            <a:spLocks noGrp="1"/>
          </p:cNvSpPr>
          <p:nvPr>
            <p:ph type="title"/>
          </p:nvPr>
        </p:nvSpPr>
        <p:spPr>
          <a:xfrm>
            <a:off x="913795" y="609600"/>
            <a:ext cx="10353762" cy="590550"/>
          </a:xfrm>
        </p:spPr>
        <p:txBody>
          <a:bodyPr>
            <a:normAutofit fontScale="90000"/>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Updating Policy of PPM-like Predictor</a:t>
            </a:r>
          </a:p>
          <a:p>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48FC1B61-68FE-25E9-F44D-AE4C907CF0D1}"/>
              </a:ext>
            </a:extLst>
          </p:cNvPr>
          <p:cNvSpPr>
            <a:spLocks noGrp="1"/>
          </p:cNvSpPr>
          <p:nvPr>
            <p:ph idx="1"/>
          </p:nvPr>
        </p:nvSpPr>
        <p:spPr>
          <a:xfrm>
            <a:off x="1009045" y="975783"/>
            <a:ext cx="10353762" cy="5746748"/>
          </a:xfrm>
        </p:spPr>
        <p:txBody>
          <a:bodyPr>
            <a:normAutofit fontScale="92500" lnSpcReduction="20000"/>
          </a:bodyPr>
          <a:lstStyle/>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4:</a:t>
            </a:r>
            <a:endPar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If X &gt; 0 and final prediction was correct , then both m bits in bank 0 and u bits in X are set otherwise they were reset .</a:t>
            </a:r>
            <a:endPar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5:</a:t>
            </a:r>
            <a:endParaRPr lang="en-US" sz="2100"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If the bimodal is wrong , then setting u bits in bank 0 indicates that this entry can't  be stolen and setting m bits in bank X indicates that branch outcome correlates with global history value .</a:t>
            </a:r>
            <a:endPar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6:</a:t>
            </a:r>
            <a:endParaRPr lang="en-US" sz="2100"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If the bimodal is correct , this happens when its outcome not correlates with the global history value means we are allocating many useless entries . Hence , m bits in bank 0 were reset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Moreover , we reset the u bit to indicate that the entry has not been proven useful, so it can be stolen if another branch claims the entry .</a:t>
            </a:r>
            <a:endParaRPr lang="en-US" sz="2100"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37465" indent="0">
              <a:buNone/>
            </a:pPr>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This PPM-like branch predictor shows relatively more mis-predictions when compared to the Tage predictor due to the above updating policy which uses random number generator with equal probability . Hence , the updating policy changes when it comes to Tage predictor .</a:t>
            </a:r>
          </a:p>
          <a:p>
            <a:pPr marL="37465" indent="0">
              <a:buNone/>
            </a:pPr>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Hence , TAGE branch predictor is an improved version of  PPM-like branch predictor .</a:t>
            </a:r>
          </a:p>
          <a:p>
            <a:pPr indent="-305435"/>
            <a:endPar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ndParaRPr>
          </a:p>
          <a:p>
            <a:pPr indent="-305435"/>
            <a:endPar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endPar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37718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FF1F-E6FD-426D-FAEF-DC6227D7AA9E}"/>
              </a:ext>
            </a:extLst>
          </p:cNvPr>
          <p:cNvSpPr>
            <a:spLocks noGrp="1"/>
          </p:cNvSpPr>
          <p:nvPr>
            <p:ph type="title"/>
          </p:nvPr>
        </p:nvSpPr>
        <p:spPr/>
        <p:txBody>
          <a:bodyPr/>
          <a:lstStyle/>
          <a:p>
            <a:r>
              <a:rPr lang="en-IN" dirty="0"/>
              <a:t>Generation of Index and Tag for TAGE</a:t>
            </a:r>
          </a:p>
        </p:txBody>
      </p:sp>
      <p:sp>
        <p:nvSpPr>
          <p:cNvPr id="3" name="Content Placeholder 2">
            <a:extLst>
              <a:ext uri="{FF2B5EF4-FFF2-40B4-BE49-F238E27FC236}">
                <a16:creationId xmlns:a16="http://schemas.microsoft.com/office/drawing/2014/main" id="{3869629F-00EB-54E2-D123-C29FEA79E9DD}"/>
              </a:ext>
            </a:extLst>
          </p:cNvPr>
          <p:cNvSpPr>
            <a:spLocks noGrp="1"/>
          </p:cNvSpPr>
          <p:nvPr>
            <p:ph idx="1"/>
          </p:nvPr>
        </p:nvSpPr>
        <p:spPr/>
        <p:txBody>
          <a:bodyPr>
            <a:normAutofit fontScale="92500" lnSpcReduction="10000"/>
          </a:bodyPr>
          <a:lstStyle/>
          <a:p>
            <a:pPr indent="-305435"/>
            <a:r>
              <a:rPr lang="en-IN" dirty="0"/>
              <a:t>Generally, an Index refers to the position of the tagged predictor and tag refers to an entry in the tagged predictor .</a:t>
            </a:r>
            <a:endParaRPr lang="en-US"/>
          </a:p>
          <a:p>
            <a:pPr indent="-305435"/>
            <a:r>
              <a:rPr lang="en-IN" dirty="0"/>
              <a:t>Tag and Index are generated by hashing the combination of Pattern History , Global History, Program Counter .</a:t>
            </a:r>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Index for the base predictor is generated by the least 12 significant bits of the Program Counter .</a:t>
            </a:r>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Index for a tagged predictor components is generated by splitting the global history register equally into the length of index bits and computing a XOR on all of them, tag is also generated in a similar way using XOR operation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96954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FDCB-8399-5E61-1F5D-FF11191C08A0}"/>
              </a:ext>
            </a:extLst>
          </p:cNvPr>
          <p:cNvSpPr>
            <a:spLocks noGrp="1"/>
          </p:cNvSpPr>
          <p:nvPr>
            <p:ph type="title"/>
          </p:nvPr>
        </p:nvSpPr>
        <p:spPr>
          <a:xfrm>
            <a:off x="913795" y="0"/>
            <a:ext cx="10353762" cy="817296"/>
          </a:xfrm>
        </p:spPr>
        <p:txBody>
          <a:bodyPr>
            <a:normAutofit/>
          </a:bodyPr>
          <a:lstStyle/>
          <a:p>
            <a:r>
              <a:rPr lang="en-IN" sz="3200" dirty="0"/>
              <a:t>How to select the Main Predictor and the Alternate Predictor?</a:t>
            </a:r>
          </a:p>
        </p:txBody>
      </p:sp>
      <p:sp>
        <p:nvSpPr>
          <p:cNvPr id="3" name="Content Placeholder 2">
            <a:extLst>
              <a:ext uri="{FF2B5EF4-FFF2-40B4-BE49-F238E27FC236}">
                <a16:creationId xmlns:a16="http://schemas.microsoft.com/office/drawing/2014/main" id="{66E4694A-4EB9-6BCA-05FA-06934F84D6E7}"/>
              </a:ext>
            </a:extLst>
          </p:cNvPr>
          <p:cNvSpPr>
            <a:spLocks noGrp="1"/>
          </p:cNvSpPr>
          <p:nvPr>
            <p:ph idx="1"/>
          </p:nvPr>
        </p:nvSpPr>
        <p:spPr>
          <a:xfrm>
            <a:off x="-95250" y="583246"/>
            <a:ext cx="12615333" cy="6105421"/>
          </a:xfrm>
        </p:spPr>
        <p:txBody>
          <a:bodyPr/>
          <a:lstStyle/>
          <a:p>
            <a:pPr marL="36830" indent="0">
              <a:buNone/>
            </a:pPr>
            <a:r>
              <a:rPr lang="en-IN" dirty="0"/>
              <a:t> </a:t>
            </a:r>
            <a:endParaRPr lang="en-US"/>
          </a:p>
          <a:p>
            <a:pPr marL="36830" indent="0">
              <a:buNone/>
            </a:pPr>
            <a:r>
              <a:rPr lang="en-IN" dirty="0"/>
              <a:t>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					 MULTIPLE HITS                                                               NO HITS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					                                                                 SINGLE HIT</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Font typeface="Wingdings" panose="05000000000000000000" pitchFamily="2" charset="2"/>
              <a:buChar char="Ø"/>
            </a:pPr>
            <a:r>
              <a:rPr lang="en-IN" dirty="0"/>
              <a:t> After choosing the provider component and the alternate predictor, which prediction should we choose to be the final prediction?</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413385" lvl="1" indent="0">
              <a:buNone/>
            </a:pPr>
            <a:r>
              <a:rPr lang="en-IN" dirty="0"/>
              <a:t>If(USE_ALT_NO_NA &lt; 0 or prediction counter is not weak) then prediction counter sign provides the prediction else prefer the alternate prediction.</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4" name="Flowchart: Process 3">
            <a:extLst>
              <a:ext uri="{FF2B5EF4-FFF2-40B4-BE49-F238E27FC236}">
                <a16:creationId xmlns:a16="http://schemas.microsoft.com/office/drawing/2014/main" id="{8614C731-F86E-6DD3-6AFD-CA4E7DE7E153}"/>
              </a:ext>
            </a:extLst>
          </p:cNvPr>
          <p:cNvSpPr/>
          <p:nvPr/>
        </p:nvSpPr>
        <p:spPr>
          <a:xfrm>
            <a:off x="4576045" y="803129"/>
            <a:ext cx="3876085" cy="453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Generate an index and a tag</a:t>
            </a:r>
          </a:p>
        </p:txBody>
      </p:sp>
      <p:cxnSp>
        <p:nvCxnSpPr>
          <p:cNvPr id="6" name="Straight Arrow Connector 5">
            <a:extLst>
              <a:ext uri="{FF2B5EF4-FFF2-40B4-BE49-F238E27FC236}">
                <a16:creationId xmlns:a16="http://schemas.microsoft.com/office/drawing/2014/main" id="{F409BECB-0FE6-273C-9FBF-C14D1B130B02}"/>
              </a:ext>
            </a:extLst>
          </p:cNvPr>
          <p:cNvCxnSpPr>
            <a:cxnSpLocks/>
            <a:stCxn id="4" idx="2"/>
            <a:endCxn id="4" idx="2"/>
          </p:cNvCxnSpPr>
          <p:nvPr/>
        </p:nvCxnSpPr>
        <p:spPr>
          <a:xfrm>
            <a:off x="6514088" y="125628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FF0EF7A-A6A6-5CAC-EDB8-770AFB7E48B3}"/>
              </a:ext>
            </a:extLst>
          </p:cNvPr>
          <p:cNvCxnSpPr>
            <a:cxnSpLocks/>
            <a:stCxn id="4" idx="2"/>
            <a:endCxn id="4" idx="2"/>
          </p:cNvCxnSpPr>
          <p:nvPr/>
        </p:nvCxnSpPr>
        <p:spPr>
          <a:xfrm>
            <a:off x="6514088" y="125628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Process 8">
            <a:extLst>
              <a:ext uri="{FF2B5EF4-FFF2-40B4-BE49-F238E27FC236}">
                <a16:creationId xmlns:a16="http://schemas.microsoft.com/office/drawing/2014/main" id="{2B111B94-E74F-66B9-4361-5C419754A79E}"/>
              </a:ext>
            </a:extLst>
          </p:cNvPr>
          <p:cNvSpPr/>
          <p:nvPr/>
        </p:nvSpPr>
        <p:spPr>
          <a:xfrm>
            <a:off x="4576044" y="1666819"/>
            <a:ext cx="3876085" cy="453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through the predictors</a:t>
            </a:r>
          </a:p>
        </p:txBody>
      </p:sp>
      <p:sp>
        <p:nvSpPr>
          <p:cNvPr id="11" name="Flowchart: Process 10">
            <a:extLst>
              <a:ext uri="{FF2B5EF4-FFF2-40B4-BE49-F238E27FC236}">
                <a16:creationId xmlns:a16="http://schemas.microsoft.com/office/drawing/2014/main" id="{260252D6-BD4C-C2D3-DBCC-D9FEC3509FEF}"/>
              </a:ext>
            </a:extLst>
          </p:cNvPr>
          <p:cNvSpPr/>
          <p:nvPr/>
        </p:nvSpPr>
        <p:spPr>
          <a:xfrm>
            <a:off x="165884" y="3028570"/>
            <a:ext cx="4329845" cy="173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t>Take the component having highest number of history bits which got hit as the provider component and the alternate predictor as the one with second maximum length </a:t>
            </a:r>
          </a:p>
        </p:txBody>
      </p:sp>
      <p:sp>
        <p:nvSpPr>
          <p:cNvPr id="12" name="Flowchart: Process 11">
            <a:extLst>
              <a:ext uri="{FF2B5EF4-FFF2-40B4-BE49-F238E27FC236}">
                <a16:creationId xmlns:a16="http://schemas.microsoft.com/office/drawing/2014/main" id="{2063FA1C-1417-A1C8-C132-D377006C4169}"/>
              </a:ext>
            </a:extLst>
          </p:cNvPr>
          <p:cNvSpPr/>
          <p:nvPr/>
        </p:nvSpPr>
        <p:spPr>
          <a:xfrm>
            <a:off x="5322837" y="3016665"/>
            <a:ext cx="3520036" cy="17491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t>Take component using highest number of history bits  which got hit as the provider component and the alternate predictor being the base component</a:t>
            </a:r>
          </a:p>
        </p:txBody>
      </p:sp>
      <p:sp>
        <p:nvSpPr>
          <p:cNvPr id="13" name="Flowchart: Process 12">
            <a:extLst>
              <a:ext uri="{FF2B5EF4-FFF2-40B4-BE49-F238E27FC236}">
                <a16:creationId xmlns:a16="http://schemas.microsoft.com/office/drawing/2014/main" id="{137AEC2E-F37E-A247-C829-F4065B4A5A2C}"/>
              </a:ext>
            </a:extLst>
          </p:cNvPr>
          <p:cNvSpPr/>
          <p:nvPr/>
        </p:nvSpPr>
        <p:spPr>
          <a:xfrm>
            <a:off x="9669982" y="3004758"/>
            <a:ext cx="2085654" cy="17610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t>Take the base predictor as the provider component</a:t>
            </a:r>
          </a:p>
        </p:txBody>
      </p:sp>
      <p:cxnSp>
        <p:nvCxnSpPr>
          <p:cNvPr id="23" name="Connector: Elbow 22">
            <a:extLst>
              <a:ext uri="{FF2B5EF4-FFF2-40B4-BE49-F238E27FC236}">
                <a16:creationId xmlns:a16="http://schemas.microsoft.com/office/drawing/2014/main" id="{5E7AA037-0AD4-1657-AE30-D81E9C1A5574}"/>
              </a:ext>
            </a:extLst>
          </p:cNvPr>
          <p:cNvCxnSpPr>
            <a:cxnSpLocks/>
            <a:stCxn id="9" idx="2"/>
            <a:endCxn id="12" idx="0"/>
          </p:cNvCxnSpPr>
          <p:nvPr/>
        </p:nvCxnSpPr>
        <p:spPr>
          <a:xfrm rot="16200000" flipH="1">
            <a:off x="6350125" y="2283935"/>
            <a:ext cx="896692" cy="568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AA75D51-147F-4309-5568-8EC7FD50973E}"/>
              </a:ext>
            </a:extLst>
          </p:cNvPr>
          <p:cNvCxnSpPr>
            <a:cxnSpLocks/>
          </p:cNvCxnSpPr>
          <p:nvPr/>
        </p:nvCxnSpPr>
        <p:spPr>
          <a:xfrm>
            <a:off x="8452129" y="2038913"/>
            <a:ext cx="2260680" cy="13494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8DDCB0F-1FF5-C3FE-E388-123D5A5199FA}"/>
              </a:ext>
            </a:extLst>
          </p:cNvPr>
          <p:cNvCxnSpPr>
            <a:cxnSpLocks/>
          </p:cNvCxnSpPr>
          <p:nvPr/>
        </p:nvCxnSpPr>
        <p:spPr>
          <a:xfrm rot="16200000" flipH="1">
            <a:off x="6088673" y="1681699"/>
            <a:ext cx="863688" cy="12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20D767A-9AFB-C8EA-0F1C-D05B8D54A508}"/>
              </a:ext>
            </a:extLst>
          </p:cNvPr>
          <p:cNvCxnSpPr>
            <a:cxnSpLocks/>
          </p:cNvCxnSpPr>
          <p:nvPr/>
        </p:nvCxnSpPr>
        <p:spPr>
          <a:xfrm rot="10800000" flipV="1">
            <a:off x="165884" y="2038913"/>
            <a:ext cx="4410160" cy="1349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5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5251-C9DE-153D-F73D-6F52F7932FB0}"/>
              </a:ext>
            </a:extLst>
          </p:cNvPr>
          <p:cNvSpPr>
            <a:spLocks noGrp="1"/>
          </p:cNvSpPr>
          <p:nvPr>
            <p:ph type="title"/>
          </p:nvPr>
        </p:nvSpPr>
        <p:spPr>
          <a:xfrm>
            <a:off x="913795" y="0"/>
            <a:ext cx="10353762" cy="809204"/>
          </a:xfrm>
        </p:spPr>
        <p:txBody>
          <a:bodyPr/>
          <a:lstStyle/>
          <a:p>
            <a:r>
              <a:rPr lang="en-IN" dirty="0"/>
              <a:t>Updating policy of TAGE predictor </a:t>
            </a:r>
          </a:p>
        </p:txBody>
      </p:sp>
      <p:sp>
        <p:nvSpPr>
          <p:cNvPr id="6" name="Content Placeholder 5">
            <a:extLst>
              <a:ext uri="{FF2B5EF4-FFF2-40B4-BE49-F238E27FC236}">
                <a16:creationId xmlns:a16="http://schemas.microsoft.com/office/drawing/2014/main" id="{B34E141F-A5DF-5F5D-CDC1-645E01CCC594}"/>
              </a:ext>
            </a:extLst>
          </p:cNvPr>
          <p:cNvSpPr>
            <a:spLocks noGrp="1"/>
          </p:cNvSpPr>
          <p:nvPr>
            <p:ph idx="1"/>
          </p:nvPr>
        </p:nvSpPr>
        <p:spPr>
          <a:xfrm>
            <a:off x="145657" y="809204"/>
            <a:ext cx="11951936" cy="5939554"/>
          </a:xfrm>
        </p:spPr>
        <p:txBody>
          <a:bodyPr>
            <a:normAutofit/>
          </a:bodyPr>
          <a:lstStyle/>
          <a:p>
            <a:pPr indent="-305435"/>
            <a:r>
              <a:rPr lang="en-IN" b="1" dirty="0"/>
              <a:t>Useful counter (u) </a:t>
            </a:r>
            <a:r>
              <a:rPr lang="en-IN" dirty="0"/>
              <a:t>of the provider component is also interpreted as an age counter, is updated when the prediction is given by alternate predictor ( </a:t>
            </a:r>
            <a:r>
              <a:rPr lang="en-IN" dirty="0" err="1"/>
              <a:t>altpred</a:t>
            </a:r>
            <a:r>
              <a:rPr lang="en-IN" dirty="0"/>
              <a:t> ) is different from the final prediction(pred)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“u” is incremented if final prediction is taken ( </a:t>
            </a:r>
            <a:r>
              <a:rPr lang="en-IN" dirty="0" err="1"/>
              <a:t>i.e</a:t>
            </a:r>
            <a:r>
              <a:rPr lang="en-IN" dirty="0"/>
              <a:t>, after  the execute stage , our prediction matches the outcome ) else the "u" will be decremented.</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“u” is flipped after running over a certain number of branches , here we are considering the number as 256K . ( u1,u2 are the first and second bits in u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s-ES" dirty="0" err="1"/>
              <a:t>reset</a:t>
            </a:r>
            <a:r>
              <a:rPr lang="es-ES" dirty="0"/>
              <a:t> No 2n-1: u1=0 ; </a:t>
            </a:r>
            <a:r>
              <a:rPr lang="es-ES" dirty="0" err="1"/>
              <a:t>until</a:t>
            </a:r>
            <a:r>
              <a:rPr lang="es-ES" dirty="0"/>
              <a:t> </a:t>
            </a:r>
            <a:r>
              <a:rPr lang="es-ES" dirty="0" err="1"/>
              <a:t>reset</a:t>
            </a:r>
            <a:r>
              <a:rPr lang="es-ES" dirty="0"/>
              <a:t> No 2n: u = 2u1+u0 </a:t>
            </a:r>
            <a:endParaRPr lang="es-E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s-ES" dirty="0"/>
              <a:t> </a:t>
            </a:r>
            <a:r>
              <a:rPr lang="es-ES" dirty="0" err="1"/>
              <a:t>reset</a:t>
            </a:r>
            <a:r>
              <a:rPr lang="es-ES" dirty="0"/>
              <a:t> No 2n: u0 =0; </a:t>
            </a:r>
            <a:r>
              <a:rPr lang="es-ES" dirty="0" err="1"/>
              <a:t>until</a:t>
            </a:r>
            <a:r>
              <a:rPr lang="es-ES" dirty="0"/>
              <a:t> </a:t>
            </a:r>
            <a:r>
              <a:rPr lang="es-ES" dirty="0" err="1"/>
              <a:t>reset</a:t>
            </a:r>
            <a:r>
              <a:rPr lang="es-ES" dirty="0"/>
              <a:t> No 2n+1: u = 2u0+u1 </a:t>
            </a:r>
            <a:endParaRPr lang="es-E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s-ES" dirty="0"/>
              <a:t> </a:t>
            </a:r>
            <a:r>
              <a:rPr lang="es-ES" dirty="0" err="1"/>
              <a:t>reset</a:t>
            </a:r>
            <a:r>
              <a:rPr lang="es-ES" dirty="0"/>
              <a:t> No 2n+1: u1=0; </a:t>
            </a:r>
            <a:r>
              <a:rPr lang="es-ES" dirty="0" err="1"/>
              <a:t>until</a:t>
            </a:r>
            <a:r>
              <a:rPr lang="es-ES" dirty="0"/>
              <a:t> </a:t>
            </a:r>
            <a:r>
              <a:rPr lang="es-ES" dirty="0" err="1"/>
              <a:t>reset</a:t>
            </a:r>
            <a:r>
              <a:rPr lang="es-ES" dirty="0"/>
              <a:t> No 2n+2: u = 2u1+u0</a:t>
            </a:r>
            <a:endParaRPr lang="es-E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s-ES" dirty="0" err="1"/>
              <a:t>Prediction</a:t>
            </a:r>
            <a:r>
              <a:rPr lang="es-ES" dirty="0"/>
              <a:t> </a:t>
            </a:r>
            <a:r>
              <a:rPr lang="es-ES" dirty="0" err="1"/>
              <a:t>Counter</a:t>
            </a:r>
            <a:r>
              <a:rPr lang="es-ES" dirty="0"/>
              <a:t> (</a:t>
            </a:r>
            <a:r>
              <a:rPr lang="es-ES" dirty="0" err="1"/>
              <a:t>ctr</a:t>
            </a:r>
            <a:r>
              <a:rPr lang="es-ES" dirty="0"/>
              <a:t>) </a:t>
            </a:r>
            <a:r>
              <a:rPr lang="es-ES" dirty="0" err="1"/>
              <a:t>will</a:t>
            </a:r>
            <a:r>
              <a:rPr lang="es-ES" dirty="0"/>
              <a:t> be </a:t>
            </a:r>
            <a:r>
              <a:rPr lang="es-ES" dirty="0" err="1"/>
              <a:t>incremented</a:t>
            </a:r>
            <a:r>
              <a:rPr lang="es-ES" dirty="0"/>
              <a:t>/</a:t>
            </a:r>
            <a:r>
              <a:rPr lang="es-ES" dirty="0" err="1"/>
              <a:t>decremented</a:t>
            </a:r>
            <a:r>
              <a:rPr lang="es-ES" dirty="0"/>
              <a:t> </a:t>
            </a:r>
            <a:r>
              <a:rPr lang="es-ES" dirty="0" err="1"/>
              <a:t>based</a:t>
            </a:r>
            <a:r>
              <a:rPr lang="es-ES" dirty="0"/>
              <a:t> </a:t>
            </a:r>
            <a:r>
              <a:rPr lang="es-ES" dirty="0" err="1"/>
              <a:t>on</a:t>
            </a:r>
            <a:r>
              <a:rPr lang="es-ES" dirty="0"/>
              <a:t> </a:t>
            </a:r>
            <a:r>
              <a:rPr lang="es-ES" dirty="0" err="1"/>
              <a:t>whether</a:t>
            </a:r>
            <a:r>
              <a:rPr lang="es-ES" dirty="0"/>
              <a:t> </a:t>
            </a:r>
            <a:r>
              <a:rPr lang="es-ES" dirty="0" err="1"/>
              <a:t>the</a:t>
            </a:r>
            <a:r>
              <a:rPr lang="es-ES" dirty="0"/>
              <a:t> final </a:t>
            </a:r>
            <a:r>
              <a:rPr lang="es-ES" dirty="0" err="1"/>
              <a:t>prediction</a:t>
            </a:r>
            <a:r>
              <a:rPr lang="es-ES" dirty="0"/>
              <a:t> </a:t>
            </a:r>
            <a:r>
              <a:rPr lang="es-ES" dirty="0" err="1"/>
              <a:t>is</a:t>
            </a:r>
            <a:r>
              <a:rPr lang="es-ES" dirty="0"/>
              <a:t> </a:t>
            </a:r>
            <a:r>
              <a:rPr lang="es-ES" dirty="0" err="1"/>
              <a:t>taken</a:t>
            </a:r>
            <a:r>
              <a:rPr lang="es-ES" dirty="0"/>
              <a:t> </a:t>
            </a:r>
            <a:r>
              <a:rPr lang="es-ES" dirty="0" err="1"/>
              <a:t>or</a:t>
            </a:r>
            <a:r>
              <a:rPr lang="es-ES" dirty="0"/>
              <a:t> </a:t>
            </a:r>
            <a:r>
              <a:rPr lang="es-ES" dirty="0" err="1"/>
              <a:t>not</a:t>
            </a:r>
            <a:r>
              <a:rPr lang="es-ES" dirty="0"/>
              <a:t> . </a:t>
            </a:r>
            <a:r>
              <a:rPr lang="es-ES" dirty="0" err="1"/>
              <a:t>If</a:t>
            </a:r>
            <a:r>
              <a:rPr lang="es-ES" dirty="0"/>
              <a:t> </a:t>
            </a:r>
            <a:r>
              <a:rPr lang="es-ES" dirty="0" err="1"/>
              <a:t>useful</a:t>
            </a:r>
            <a:r>
              <a:rPr lang="es-ES" dirty="0"/>
              <a:t> </a:t>
            </a:r>
            <a:r>
              <a:rPr lang="es-ES" dirty="0" err="1"/>
              <a:t>counter</a:t>
            </a:r>
            <a:r>
              <a:rPr lang="es-ES" dirty="0"/>
              <a:t> </a:t>
            </a:r>
            <a:r>
              <a:rPr lang="es-ES" dirty="0" err="1"/>
              <a:t>is</a:t>
            </a:r>
            <a:r>
              <a:rPr lang="es-ES" dirty="0"/>
              <a:t> 0 in </a:t>
            </a:r>
            <a:r>
              <a:rPr lang="es-ES" dirty="0" err="1"/>
              <a:t>the</a:t>
            </a:r>
            <a:r>
              <a:rPr lang="es-ES" dirty="0"/>
              <a:t> predictor </a:t>
            </a:r>
            <a:r>
              <a:rPr lang="es-ES" dirty="0" err="1"/>
              <a:t>component</a:t>
            </a:r>
            <a:r>
              <a:rPr lang="es-ES" dirty="0"/>
              <a:t> </a:t>
            </a:r>
            <a:r>
              <a:rPr lang="es-ES" dirty="0" err="1"/>
              <a:t>then</a:t>
            </a:r>
            <a:r>
              <a:rPr lang="es-ES" dirty="0"/>
              <a:t> </a:t>
            </a:r>
            <a:r>
              <a:rPr lang="es-ES" dirty="0" err="1"/>
              <a:t>update</a:t>
            </a:r>
            <a:r>
              <a:rPr lang="es-ES" dirty="0"/>
              <a:t> </a:t>
            </a:r>
            <a:r>
              <a:rPr lang="es-ES" dirty="0" err="1"/>
              <a:t>the</a:t>
            </a:r>
            <a:r>
              <a:rPr lang="es-ES" dirty="0"/>
              <a:t> </a:t>
            </a:r>
            <a:r>
              <a:rPr lang="es-ES" dirty="0" err="1"/>
              <a:t>alternate</a:t>
            </a:r>
            <a:r>
              <a:rPr lang="es-ES" dirty="0"/>
              <a:t> predictor </a:t>
            </a:r>
            <a:r>
              <a:rPr lang="es-ES" dirty="0" err="1"/>
              <a:t>also</a:t>
            </a:r>
            <a:r>
              <a:rPr lang="es-ES" dirty="0"/>
              <a:t>.</a:t>
            </a:r>
            <a:endParaRPr lang="es-E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6464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2C05-0AA5-69D4-8BF3-979E421718F5}"/>
              </a:ext>
            </a:extLst>
          </p:cNvPr>
          <p:cNvSpPr>
            <a:spLocks noGrp="1"/>
          </p:cNvSpPr>
          <p:nvPr>
            <p:ph type="title"/>
          </p:nvPr>
        </p:nvSpPr>
        <p:spPr>
          <a:xfrm>
            <a:off x="913795" y="-1"/>
            <a:ext cx="10353762" cy="1497027"/>
          </a:xfrm>
        </p:spPr>
        <p:txBody>
          <a:bodyPr/>
          <a:lstStyle/>
          <a:p>
            <a:r>
              <a:rPr lang="en-IN" dirty="0"/>
              <a:t>Where to allocate the mispredictions?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2F714-F24F-9FF8-87A8-36C992F3354D}"/>
                  </a:ext>
                </a:extLst>
              </p:cNvPr>
              <p:cNvSpPr>
                <a:spLocks noGrp="1"/>
              </p:cNvSpPr>
              <p:nvPr>
                <p:ph idx="1"/>
              </p:nvPr>
            </p:nvSpPr>
            <p:spPr>
              <a:xfrm>
                <a:off x="871462" y="1546814"/>
                <a:ext cx="10353762" cy="4863313"/>
              </a:xfrm>
            </p:spPr>
            <p:txBody>
              <a:bodyPr/>
              <a:lstStyle/>
              <a:p>
                <a:r>
                  <a:rPr lang="en-IN" dirty="0"/>
                  <a:t> If the provider component</a:t>
                </a:r>
                <a:r>
                  <a:rPr lang="pt-BR" dirty="0"/>
                  <a:t> </a:t>
                </a:r>
                <a14:m>
                  <m:oMath xmlns:m="http://schemas.openxmlformats.org/officeDocument/2006/math">
                    <m:sSub>
                      <m:sSubPr>
                        <m:ctrlPr>
                          <a:rPr lang="pt-BR"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𝑇</m:t>
                        </m:r>
                      </m:e>
                      <m:sub>
                        <m:r>
                          <a:rPr lang="en-IN" b="0" i="1" smtClean="0">
                            <a:latin typeface="Cambria Math" panose="02040503050406030204" pitchFamily="18" charset="0"/>
                          </a:rPr>
                          <m:t>𝑖</m:t>
                        </m:r>
                      </m:sub>
                    </m:sSub>
                  </m:oMath>
                </a14:m>
                <a:r>
                  <a:rPr lang="en-IN" dirty="0"/>
                  <a:t>) is not the one with the longest history then we will allocate this misprediction as a new entry into a new component which has longer length than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𝑖</m:t>
                        </m:r>
                      </m:sub>
                    </m:sSub>
                  </m:oMath>
                </a14:m>
                <a:r>
                  <a:rPr lang="en-IN" dirty="0"/>
                  <a:t> .</a:t>
                </a:r>
              </a:p>
              <a:p>
                <a:r>
                  <a:rPr lang="en-IN" dirty="0"/>
                  <a:t>Let’s say this new entry is allocated into </a:t>
                </a:r>
                <a14:m>
                  <m:oMath xmlns:m="http://schemas.openxmlformats.org/officeDocument/2006/math">
                    <m:sSub>
                      <m:sSubPr>
                        <m:ctrlPr>
                          <a:rPr lang="pt-BR"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𝑏</m:t>
                        </m:r>
                      </m:sub>
                    </m:sSub>
                  </m:oMath>
                </a14:m>
                <a:r>
                  <a:rPr lang="en-IN" dirty="0"/>
                  <a:t> </a:t>
                </a:r>
                <a:r>
                  <a:rPr lang="en-IN" dirty="0" err="1"/>
                  <a:t>i.e</a:t>
                </a:r>
                <a:r>
                  <a:rPr lang="en-IN" dirty="0"/>
                  <a:t>,  we have to search for a free entry in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𝑏</m:t>
                        </m:r>
                      </m:sub>
                    </m:sSub>
                  </m:oMath>
                </a14:m>
                <a:r>
                  <a:rPr lang="en-IN" dirty="0"/>
                  <a:t> here b is either i+1 with a probability of  0.5 or i+2 with a probability of 0.25 or i+3 with a probability of 0.25.</a:t>
                </a:r>
              </a:p>
              <a:p>
                <a:r>
                  <a:rPr lang="en-IN" dirty="0"/>
                  <a:t>After a new entry is allocated ,useful counter is initialised to zero , similarly prediction counter is initialised to weakly correct and the tag equals to the tag calculated due to which misprediction occurred.</a:t>
                </a:r>
              </a:p>
            </p:txBody>
          </p:sp>
        </mc:Choice>
        <mc:Fallback xmlns="">
          <p:sp>
            <p:nvSpPr>
              <p:cNvPr id="3" name="Content Placeholder 2">
                <a:extLst>
                  <a:ext uri="{FF2B5EF4-FFF2-40B4-BE49-F238E27FC236}">
                    <a16:creationId xmlns:a16="http://schemas.microsoft.com/office/drawing/2014/main" id="{3302F714-F24F-9FF8-87A8-36C992F3354D}"/>
                  </a:ext>
                </a:extLst>
              </p:cNvPr>
              <p:cNvSpPr>
                <a:spLocks noGrp="1" noRot="1" noChangeAspect="1" noMove="1" noResize="1" noEditPoints="1" noAdjustHandles="1" noChangeArrowheads="1" noChangeShapeType="1" noTextEdit="1"/>
              </p:cNvSpPr>
              <p:nvPr>
                <p:ph idx="1"/>
              </p:nvPr>
            </p:nvSpPr>
            <p:spPr>
              <a:xfrm>
                <a:off x="871462" y="1546814"/>
                <a:ext cx="10353762" cy="4863313"/>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395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E9B0D413-CB35-627B-7491-E44F4B97201A}"/>
              </a:ext>
            </a:extLst>
          </p:cNvPr>
          <p:cNvSpPr/>
          <p:nvPr/>
        </p:nvSpPr>
        <p:spPr>
          <a:xfrm>
            <a:off x="3979333" y="338667"/>
            <a:ext cx="3090334" cy="6773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 an outcome of branch</a:t>
            </a:r>
          </a:p>
        </p:txBody>
      </p:sp>
      <p:sp>
        <p:nvSpPr>
          <p:cNvPr id="5" name="Flowchart: Process 4">
            <a:extLst>
              <a:ext uri="{FF2B5EF4-FFF2-40B4-BE49-F238E27FC236}">
                <a16:creationId xmlns:a16="http://schemas.microsoft.com/office/drawing/2014/main" id="{1B74F630-F0FC-1BC7-0592-A76B24B63C68}"/>
              </a:ext>
            </a:extLst>
          </p:cNvPr>
          <p:cNvSpPr/>
          <p:nvPr/>
        </p:nvSpPr>
        <p:spPr>
          <a:xfrm>
            <a:off x="8779933" y="309881"/>
            <a:ext cx="3081867" cy="6773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prediction counter</a:t>
            </a:r>
          </a:p>
        </p:txBody>
      </p:sp>
      <p:sp>
        <p:nvSpPr>
          <p:cNvPr id="6" name="Arrow: Right 5">
            <a:extLst>
              <a:ext uri="{FF2B5EF4-FFF2-40B4-BE49-F238E27FC236}">
                <a16:creationId xmlns:a16="http://schemas.microsoft.com/office/drawing/2014/main" id="{F050929A-048B-535D-32D6-62588DDED131}"/>
              </a:ext>
            </a:extLst>
          </p:cNvPr>
          <p:cNvSpPr/>
          <p:nvPr/>
        </p:nvSpPr>
        <p:spPr>
          <a:xfrm>
            <a:off x="7061200" y="648548"/>
            <a:ext cx="17187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BFE9526-12F4-A36D-C108-3337E2C23BC6}"/>
              </a:ext>
            </a:extLst>
          </p:cNvPr>
          <p:cNvSpPr/>
          <p:nvPr/>
        </p:nvSpPr>
        <p:spPr>
          <a:xfrm>
            <a:off x="7492037" y="338667"/>
            <a:ext cx="74296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taken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6EB0289A-B26A-790B-39B6-0F3477D7E4EC}"/>
              </a:ext>
            </a:extLst>
          </p:cNvPr>
          <p:cNvSpPr/>
          <p:nvPr/>
        </p:nvSpPr>
        <p:spPr>
          <a:xfrm>
            <a:off x="3979332" y="2070100"/>
            <a:ext cx="3081867" cy="135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Collect all the pointers to u’s for the same tag in all the components which have length greater than the predictor component </a:t>
            </a:r>
          </a:p>
        </p:txBody>
      </p:sp>
      <p:sp>
        <p:nvSpPr>
          <p:cNvPr id="14" name="Rectangle 13">
            <a:extLst>
              <a:ext uri="{FF2B5EF4-FFF2-40B4-BE49-F238E27FC236}">
                <a16:creationId xmlns:a16="http://schemas.microsoft.com/office/drawing/2014/main" id="{772013E6-3256-A870-5D15-05CC2A928228}"/>
              </a:ext>
            </a:extLst>
          </p:cNvPr>
          <p:cNvSpPr/>
          <p:nvPr/>
        </p:nvSpPr>
        <p:spPr>
          <a:xfrm>
            <a:off x="2360930" y="309881"/>
            <a:ext cx="1196033"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Not taken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Arrow: Down 14">
            <a:extLst>
              <a:ext uri="{FF2B5EF4-FFF2-40B4-BE49-F238E27FC236}">
                <a16:creationId xmlns:a16="http://schemas.microsoft.com/office/drawing/2014/main" id="{AFC8087C-FF88-0B6F-9D0B-8993297B962A}"/>
              </a:ext>
            </a:extLst>
          </p:cNvPr>
          <p:cNvSpPr/>
          <p:nvPr/>
        </p:nvSpPr>
        <p:spPr>
          <a:xfrm>
            <a:off x="5488939" y="3458633"/>
            <a:ext cx="45719" cy="736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Process 15">
            <a:extLst>
              <a:ext uri="{FF2B5EF4-FFF2-40B4-BE49-F238E27FC236}">
                <a16:creationId xmlns:a16="http://schemas.microsoft.com/office/drawing/2014/main" id="{8F8AF390-84E4-66EC-C67F-E9EAF2F058C2}"/>
              </a:ext>
            </a:extLst>
          </p:cNvPr>
          <p:cNvSpPr/>
          <p:nvPr/>
        </p:nvSpPr>
        <p:spPr>
          <a:xfrm>
            <a:off x="3979332" y="4195234"/>
            <a:ext cx="3096259" cy="5926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if there are any u’s in the collection that are 0?</a:t>
            </a:r>
          </a:p>
        </p:txBody>
      </p:sp>
      <p:sp>
        <p:nvSpPr>
          <p:cNvPr id="17" name="Flowchart: Process 16">
            <a:extLst>
              <a:ext uri="{FF2B5EF4-FFF2-40B4-BE49-F238E27FC236}">
                <a16:creationId xmlns:a16="http://schemas.microsoft.com/office/drawing/2014/main" id="{9A5E6FAD-F91A-72E6-F3C4-4A74A8047242}"/>
              </a:ext>
            </a:extLst>
          </p:cNvPr>
          <p:cNvSpPr/>
          <p:nvPr/>
        </p:nvSpPr>
        <p:spPr>
          <a:xfrm>
            <a:off x="618067" y="4195235"/>
            <a:ext cx="1955800" cy="5926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Decrement all u’s in the collected set</a:t>
            </a:r>
          </a:p>
        </p:txBody>
      </p:sp>
      <p:sp>
        <p:nvSpPr>
          <p:cNvPr id="18" name="Flowchart: Process 17">
            <a:extLst>
              <a:ext uri="{FF2B5EF4-FFF2-40B4-BE49-F238E27FC236}">
                <a16:creationId xmlns:a16="http://schemas.microsoft.com/office/drawing/2014/main" id="{474E0D51-4F34-0361-4B3A-568015ED762D}"/>
              </a:ext>
            </a:extLst>
          </p:cNvPr>
          <p:cNvSpPr/>
          <p:nvPr/>
        </p:nvSpPr>
        <p:spPr>
          <a:xfrm>
            <a:off x="3973408" y="5672667"/>
            <a:ext cx="3096259" cy="8466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Change that entry to a newly allocated entry but change the tag to the tag of the branch</a:t>
            </a:r>
          </a:p>
        </p:txBody>
      </p:sp>
      <mc:AlternateContent xmlns:mc="http://schemas.openxmlformats.org/markup-compatibility/2006" xmlns:a14="http://schemas.microsoft.com/office/drawing/2010/main">
        <mc:Choice Requires="a14">
          <p:sp>
            <p:nvSpPr>
              <p:cNvPr id="19" name="Flowchart: Process 18">
                <a:extLst>
                  <a:ext uri="{FF2B5EF4-FFF2-40B4-BE49-F238E27FC236}">
                    <a16:creationId xmlns:a16="http://schemas.microsoft.com/office/drawing/2014/main" id="{F82CDA6C-EC54-0403-079A-7EF0D94A80D0}"/>
                  </a:ext>
                </a:extLst>
              </p:cNvPr>
              <p:cNvSpPr/>
              <p:nvPr/>
            </p:nvSpPr>
            <p:spPr>
              <a:xfrm>
                <a:off x="8779933" y="3458633"/>
                <a:ext cx="3036148" cy="1570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 the components </a:t>
                </a:r>
                <a14:m>
                  <m:oMath xmlns:m="http://schemas.openxmlformats.org/officeDocument/2006/math">
                    <m:sSub>
                      <m:sSubPr>
                        <m:ctrlPr>
                          <a:rPr lang="pt-BR"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𝑖</m:t>
                        </m:r>
                      </m:sub>
                    </m:sSub>
                  </m:oMath>
                </a14:m>
                <a:r>
                  <a:rPr lang="en-IN" dirty="0"/>
                  <a:t>,</a:t>
                </a:r>
                <a:r>
                  <a:rPr lang="pt-BR" dirty="0"/>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𝑗</m:t>
                        </m:r>
                      </m:sub>
                    </m:sSub>
                    <m:r>
                      <a:rPr lang="en-IN" b="0" i="1" smtClean="0">
                        <a:latin typeface="Cambria Math" panose="02040503050406030204" pitchFamily="18" charset="0"/>
                      </a:rPr>
                      <m:t> </m:t>
                    </m:r>
                  </m:oMath>
                </a14:m>
                <a:r>
                  <a:rPr lang="en-IN" dirty="0"/>
                  <a:t>such that u corresponding to both of them are 0’s and j &gt; </a:t>
                </a:r>
                <a:r>
                  <a:rPr lang="en-IN" dirty="0" err="1"/>
                  <a:t>i</a:t>
                </a:r>
                <a:r>
                  <a:rPr lang="en-IN" dirty="0"/>
                  <a:t> such that probability of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𝑗</m:t>
                        </m:r>
                      </m:sub>
                    </m:sSub>
                  </m:oMath>
                </a14:m>
                <a:r>
                  <a:rPr lang="en-IN" dirty="0"/>
                  <a:t> is double of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𝑖</m:t>
                        </m:r>
                      </m:sub>
                    </m:sSub>
                  </m:oMath>
                </a14:m>
                <a:r>
                  <a:rPr lang="en-IN" dirty="0"/>
                  <a:t>  </a:t>
                </a:r>
              </a:p>
            </p:txBody>
          </p:sp>
        </mc:Choice>
        <mc:Fallback xmlns="">
          <p:sp>
            <p:nvSpPr>
              <p:cNvPr id="19" name="Flowchart: Process 18">
                <a:extLst>
                  <a:ext uri="{FF2B5EF4-FFF2-40B4-BE49-F238E27FC236}">
                    <a16:creationId xmlns:a16="http://schemas.microsoft.com/office/drawing/2014/main" id="{F82CDA6C-EC54-0403-079A-7EF0D94A80D0}"/>
                  </a:ext>
                </a:extLst>
              </p:cNvPr>
              <p:cNvSpPr>
                <a:spLocks noRot="1" noChangeAspect="1" noMove="1" noResize="1" noEditPoints="1" noAdjustHandles="1" noChangeArrowheads="1" noChangeShapeType="1" noTextEdit="1"/>
              </p:cNvSpPr>
              <p:nvPr/>
            </p:nvSpPr>
            <p:spPr>
              <a:xfrm>
                <a:off x="8779933" y="3458633"/>
                <a:ext cx="3036148" cy="1570567"/>
              </a:xfrm>
              <a:prstGeom prst="flowChartProcess">
                <a:avLst/>
              </a:prstGeom>
              <a:blipFill>
                <a:blip r:embed="rId2"/>
                <a:stretch>
                  <a:fillRect r="-2994" b="-3831"/>
                </a:stretch>
              </a:blipFill>
            </p:spPr>
            <p:txBody>
              <a:bodyPr/>
              <a:lstStyle/>
              <a:p>
                <a:r>
                  <a:rPr lang="en-IN">
                    <a:noFill/>
                  </a:rPr>
                  <a:t> </a:t>
                </a:r>
              </a:p>
            </p:txBody>
          </p:sp>
        </mc:Fallback>
      </mc:AlternateContent>
      <p:sp>
        <p:nvSpPr>
          <p:cNvPr id="20" name="Arrow: Right 19">
            <a:extLst>
              <a:ext uri="{FF2B5EF4-FFF2-40B4-BE49-F238E27FC236}">
                <a16:creationId xmlns:a16="http://schemas.microsoft.com/office/drawing/2014/main" id="{32B54D20-466C-8AFC-6154-2A3652F40D6D}"/>
              </a:ext>
            </a:extLst>
          </p:cNvPr>
          <p:cNvSpPr/>
          <p:nvPr/>
        </p:nvSpPr>
        <p:spPr>
          <a:xfrm>
            <a:off x="7068396" y="4472941"/>
            <a:ext cx="17187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8B0F144A-23AF-85CC-0579-A6D520AB9221}"/>
              </a:ext>
            </a:extLst>
          </p:cNvPr>
          <p:cNvSpPr/>
          <p:nvPr/>
        </p:nvSpPr>
        <p:spPr>
          <a:xfrm>
            <a:off x="7166852" y="4195234"/>
            <a:ext cx="139333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Multiple 0’s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2" name="Arrow: Left 21">
            <a:extLst>
              <a:ext uri="{FF2B5EF4-FFF2-40B4-BE49-F238E27FC236}">
                <a16:creationId xmlns:a16="http://schemas.microsoft.com/office/drawing/2014/main" id="{B476871E-1BDD-4A88-85FF-E7160BCF0A4C}"/>
              </a:ext>
            </a:extLst>
          </p:cNvPr>
          <p:cNvSpPr/>
          <p:nvPr/>
        </p:nvSpPr>
        <p:spPr>
          <a:xfrm>
            <a:off x="2573867" y="4494107"/>
            <a:ext cx="139954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8660C3FB-65DF-5902-E60C-37CF83F95BBD}"/>
              </a:ext>
            </a:extLst>
          </p:cNvPr>
          <p:cNvSpPr/>
          <p:nvPr/>
        </p:nvSpPr>
        <p:spPr>
          <a:xfrm>
            <a:off x="2853938" y="4195234"/>
            <a:ext cx="83939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No 0’s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4" name="Arrow: Down 23">
            <a:extLst>
              <a:ext uri="{FF2B5EF4-FFF2-40B4-BE49-F238E27FC236}">
                <a16:creationId xmlns:a16="http://schemas.microsoft.com/office/drawing/2014/main" id="{C4AAF786-0CC8-F928-4732-6CA116C416A6}"/>
              </a:ext>
            </a:extLst>
          </p:cNvPr>
          <p:cNvSpPr/>
          <p:nvPr/>
        </p:nvSpPr>
        <p:spPr>
          <a:xfrm flipH="1">
            <a:off x="5458881" y="4800600"/>
            <a:ext cx="45719" cy="833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81A3AC0-CCE6-D7AE-B5A1-3F42132122F6}"/>
              </a:ext>
            </a:extLst>
          </p:cNvPr>
          <p:cNvSpPr/>
          <p:nvPr/>
        </p:nvSpPr>
        <p:spPr>
          <a:xfrm>
            <a:off x="5570530" y="5029200"/>
            <a:ext cx="114800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Unique 0</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58C0EA6D-5F79-F2B1-EE47-9514D3BA28C4}"/>
              </a:ext>
            </a:extLst>
          </p:cNvPr>
          <p:cNvSpPr/>
          <p:nvPr/>
        </p:nvSpPr>
        <p:spPr>
          <a:xfrm>
            <a:off x="8779933" y="5672666"/>
            <a:ext cx="3036148" cy="84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Change that entry to a newly allocated entry but change the tag to the tag of the branch</a:t>
            </a:r>
          </a:p>
        </p:txBody>
      </p:sp>
      <p:sp>
        <p:nvSpPr>
          <p:cNvPr id="27" name="Arrow: Down 26">
            <a:extLst>
              <a:ext uri="{FF2B5EF4-FFF2-40B4-BE49-F238E27FC236}">
                <a16:creationId xmlns:a16="http://schemas.microsoft.com/office/drawing/2014/main" id="{662F4DF5-67E9-6F04-3A79-92844CD9FD9E}"/>
              </a:ext>
            </a:extLst>
          </p:cNvPr>
          <p:cNvSpPr/>
          <p:nvPr/>
        </p:nvSpPr>
        <p:spPr>
          <a:xfrm>
            <a:off x="10252288" y="5061009"/>
            <a:ext cx="45719" cy="573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82DA21BE-85B1-8FCF-97E4-EEF06B7521F9}"/>
              </a:ext>
            </a:extLst>
          </p:cNvPr>
          <p:cNvSpPr/>
          <p:nvPr/>
        </p:nvSpPr>
        <p:spPr>
          <a:xfrm>
            <a:off x="1659467" y="648548"/>
            <a:ext cx="231394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Process 28">
            <a:extLst>
              <a:ext uri="{FF2B5EF4-FFF2-40B4-BE49-F238E27FC236}">
                <a16:creationId xmlns:a16="http://schemas.microsoft.com/office/drawing/2014/main" id="{6B1FCD9E-8D0B-AB41-E13B-7576B4BE619F}"/>
              </a:ext>
            </a:extLst>
          </p:cNvPr>
          <p:cNvSpPr/>
          <p:nvPr/>
        </p:nvSpPr>
        <p:spPr>
          <a:xfrm>
            <a:off x="618067" y="1189566"/>
            <a:ext cx="1955801" cy="6773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prediction counter</a:t>
            </a:r>
          </a:p>
        </p:txBody>
      </p:sp>
      <p:sp>
        <p:nvSpPr>
          <p:cNvPr id="30" name="Arrow: Down 29">
            <a:extLst>
              <a:ext uri="{FF2B5EF4-FFF2-40B4-BE49-F238E27FC236}">
                <a16:creationId xmlns:a16="http://schemas.microsoft.com/office/drawing/2014/main" id="{DDFA841B-2776-7F25-2685-3DB4139F4785}"/>
              </a:ext>
            </a:extLst>
          </p:cNvPr>
          <p:cNvSpPr/>
          <p:nvPr/>
        </p:nvSpPr>
        <p:spPr>
          <a:xfrm>
            <a:off x="1643382" y="671408"/>
            <a:ext cx="45719" cy="518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CBE826A1-5647-0294-9717-A17C910237C5}"/>
              </a:ext>
            </a:extLst>
          </p:cNvPr>
          <p:cNvSpPr/>
          <p:nvPr/>
        </p:nvSpPr>
        <p:spPr>
          <a:xfrm>
            <a:off x="1630681" y="1866899"/>
            <a:ext cx="45719" cy="102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9815851C-7CF3-4706-38BD-AD91A9ABC8E0}"/>
              </a:ext>
            </a:extLst>
          </p:cNvPr>
          <p:cNvSpPr/>
          <p:nvPr/>
        </p:nvSpPr>
        <p:spPr>
          <a:xfrm>
            <a:off x="1638972" y="2868506"/>
            <a:ext cx="22682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341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357-5BA7-2168-C2B0-D45DCD1CF05F}"/>
              </a:ext>
            </a:extLst>
          </p:cNvPr>
          <p:cNvSpPr>
            <a:spLocks noGrp="1"/>
          </p:cNvSpPr>
          <p:nvPr>
            <p:ph type="title"/>
          </p:nvPr>
        </p:nvSpPr>
        <p:spPr/>
        <p:txBody>
          <a:bodyPr/>
          <a:lstStyle/>
          <a:p>
            <a:r>
              <a:rPr lang="en-IN" dirty="0"/>
              <a:t>Personal Modifications to </a:t>
            </a:r>
            <a:r>
              <a:rPr lang="en-IN" dirty="0" err="1"/>
              <a:t>Tage</a:t>
            </a:r>
            <a:r>
              <a:rPr lang="en-IN" dirty="0"/>
              <a:t> Predictor</a:t>
            </a:r>
          </a:p>
        </p:txBody>
      </p:sp>
      <p:sp>
        <p:nvSpPr>
          <p:cNvPr id="3" name="Content Placeholder 2">
            <a:extLst>
              <a:ext uri="{FF2B5EF4-FFF2-40B4-BE49-F238E27FC236}">
                <a16:creationId xmlns:a16="http://schemas.microsoft.com/office/drawing/2014/main" id="{0C16C537-3A85-66CC-BECF-58A0BBC6FF09}"/>
              </a:ext>
            </a:extLst>
          </p:cNvPr>
          <p:cNvSpPr>
            <a:spLocks noGrp="1"/>
          </p:cNvSpPr>
          <p:nvPr>
            <p:ph idx="1"/>
          </p:nvPr>
        </p:nvSpPr>
        <p:spPr/>
        <p:txBody>
          <a:bodyPr>
            <a:normAutofit fontScale="85000" lnSpcReduction="20000"/>
          </a:bodyPr>
          <a:lstStyle/>
          <a:p>
            <a:r>
              <a:rPr lang="en-IN" dirty="0"/>
              <a:t>In case of misprediction , while checking for components having usefulness non zero for the given address are multiple , then we have to select a single component out of all these possibilities .</a:t>
            </a:r>
          </a:p>
          <a:p>
            <a:r>
              <a:rPr lang="en-IN" dirty="0"/>
              <a:t>Instead of selecting the components with usefulness zero , we have selected all the components which have history length more than that of the provider component . </a:t>
            </a:r>
          </a:p>
          <a:p>
            <a:r>
              <a:rPr lang="en-IN" dirty="0"/>
              <a:t>Among these selected components , we have divided the probability of picking the component in a geometric ratio ( taken ratio 0.5 ) . </a:t>
            </a:r>
          </a:p>
          <a:p>
            <a:r>
              <a:rPr lang="en-IN" dirty="0"/>
              <a:t>If the picked component has usefulness zero then the new entry will be allocated here. Else we check the component which is nearer to the picked component with higher length than it, if any component exists then new entry gets allocated here . Else we check nearby component to our picked component with history length less than it , if any component exists then the new entry gets allocated here .</a:t>
            </a:r>
          </a:p>
        </p:txBody>
      </p:sp>
    </p:spTree>
    <p:extLst>
      <p:ext uri="{BB962C8B-B14F-4D97-AF65-F5344CB8AC3E}">
        <p14:creationId xmlns:p14="http://schemas.microsoft.com/office/powerpoint/2010/main" val="79645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F22A-241C-93E7-1568-44A16056D11B}"/>
              </a:ext>
            </a:extLst>
          </p:cNvPr>
          <p:cNvSpPr>
            <a:spLocks noGrp="1"/>
          </p:cNvSpPr>
          <p:nvPr>
            <p:ph type="title"/>
          </p:nvPr>
        </p:nvSpPr>
        <p:spPr/>
        <p:txBody>
          <a:bodyPr/>
          <a:lstStyle/>
          <a:p>
            <a:r>
              <a:rPr lang="en-IN" dirty="0" err="1"/>
              <a:t>Tage</a:t>
            </a:r>
            <a:r>
              <a:rPr lang="en-IN" dirty="0"/>
              <a:t> Predictor Improvement</a:t>
            </a:r>
          </a:p>
        </p:txBody>
      </p:sp>
      <p:sp>
        <p:nvSpPr>
          <p:cNvPr id="3" name="Content Placeholder 2">
            <a:extLst>
              <a:ext uri="{FF2B5EF4-FFF2-40B4-BE49-F238E27FC236}">
                <a16:creationId xmlns:a16="http://schemas.microsoft.com/office/drawing/2014/main" id="{A65CB93F-9157-491D-6FCF-53D1F818F8FB}"/>
              </a:ext>
            </a:extLst>
          </p:cNvPr>
          <p:cNvSpPr>
            <a:spLocks noGrp="1"/>
          </p:cNvSpPr>
          <p:nvPr>
            <p:ph idx="1"/>
          </p:nvPr>
        </p:nvSpPr>
        <p:spPr>
          <a:xfrm>
            <a:off x="913795" y="1804524"/>
            <a:ext cx="10353762" cy="3986675"/>
          </a:xfrm>
        </p:spPr>
        <p:txBody>
          <a:bodyPr>
            <a:normAutofit lnSpcReduction="10000"/>
          </a:bodyPr>
          <a:lstStyle/>
          <a:p>
            <a:r>
              <a:rPr lang="en-IN" dirty="0"/>
              <a:t>If no such components exists with usefulness zero then the usefulness value of all  the components decremented .  All these above implementations </a:t>
            </a:r>
            <a:r>
              <a:rPr lang="en-IN" dirty="0" err="1"/>
              <a:t>wereimplemented</a:t>
            </a:r>
            <a:r>
              <a:rPr lang="en-IN" dirty="0"/>
              <a:t> inside the </a:t>
            </a:r>
            <a:r>
              <a:rPr lang="en-IN" dirty="0" err="1"/>
              <a:t>rand_func</a:t>
            </a:r>
            <a:r>
              <a:rPr lang="en-IN" dirty="0"/>
              <a:t>( ) function . </a:t>
            </a:r>
          </a:p>
          <a:p>
            <a:r>
              <a:rPr lang="en-IN" dirty="0"/>
              <a:t>Yippee ! In some cases our personal modification to </a:t>
            </a:r>
            <a:r>
              <a:rPr lang="en-IN" dirty="0" err="1"/>
              <a:t>tage</a:t>
            </a:r>
            <a:r>
              <a:rPr lang="en-IN" dirty="0"/>
              <a:t> predictor produces higher branch prediction rate than the original </a:t>
            </a:r>
            <a:r>
              <a:rPr lang="en-IN" dirty="0" err="1"/>
              <a:t>tage</a:t>
            </a:r>
            <a:r>
              <a:rPr lang="en-IN" dirty="0"/>
              <a:t> predictor . This is because </a:t>
            </a:r>
            <a:r>
              <a:rPr lang="en-IN" dirty="0" err="1"/>
              <a:t>tage</a:t>
            </a:r>
            <a:r>
              <a:rPr lang="en-IN" dirty="0"/>
              <a:t> is not considering the probability values for the components with usefulness non-zero it only distributes the probability among the components with usefulness zero </a:t>
            </a:r>
          </a:p>
          <a:p>
            <a:r>
              <a:rPr lang="en-IN" dirty="0"/>
              <a:t>But our modification to </a:t>
            </a:r>
            <a:r>
              <a:rPr lang="en-IN" dirty="0" err="1"/>
              <a:t>tage</a:t>
            </a:r>
            <a:r>
              <a:rPr lang="en-IN" dirty="0"/>
              <a:t> predictor considers all the components greater than provider component and picks the component with usefulness zero nearer to the selected component ( returned by </a:t>
            </a:r>
            <a:r>
              <a:rPr lang="en-IN" dirty="0" err="1"/>
              <a:t>rand_func</a:t>
            </a:r>
            <a:r>
              <a:rPr lang="en-IN" dirty="0"/>
              <a:t>( ) function written in the code ) .  </a:t>
            </a:r>
          </a:p>
          <a:p>
            <a:endParaRPr lang="en-IN" dirty="0"/>
          </a:p>
        </p:txBody>
      </p:sp>
    </p:spTree>
    <p:extLst>
      <p:ext uri="{BB962C8B-B14F-4D97-AF65-F5344CB8AC3E}">
        <p14:creationId xmlns:p14="http://schemas.microsoft.com/office/powerpoint/2010/main" val="200447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20BA-53B7-A307-EB0C-FBEF00EFAFD7}"/>
              </a:ext>
            </a:extLst>
          </p:cNvPr>
          <p:cNvSpPr>
            <a:spLocks noGrp="1"/>
          </p:cNvSpPr>
          <p:nvPr>
            <p:ph type="title"/>
          </p:nvPr>
        </p:nvSpPr>
        <p:spPr>
          <a:xfrm>
            <a:off x="913795" y="406400"/>
            <a:ext cx="10353762" cy="1244599"/>
          </a:xfrm>
        </p:spPr>
        <p:txBody>
          <a:bodyPr/>
          <a:lstStyle/>
          <a:p>
            <a:r>
              <a:rPr lang="en-IN" dirty="0"/>
              <a:t>Can we do better ?</a:t>
            </a:r>
          </a:p>
        </p:txBody>
      </p:sp>
      <p:sp>
        <p:nvSpPr>
          <p:cNvPr id="3" name="Content Placeholder 2">
            <a:extLst>
              <a:ext uri="{FF2B5EF4-FFF2-40B4-BE49-F238E27FC236}">
                <a16:creationId xmlns:a16="http://schemas.microsoft.com/office/drawing/2014/main" id="{7DA7F4EF-B43B-2341-8E95-6996F1DC0D15}"/>
              </a:ext>
            </a:extLst>
          </p:cNvPr>
          <p:cNvSpPr>
            <a:spLocks noGrp="1"/>
          </p:cNvSpPr>
          <p:nvPr>
            <p:ph idx="1"/>
          </p:nvPr>
        </p:nvSpPr>
        <p:spPr>
          <a:xfrm>
            <a:off x="406400" y="1794933"/>
            <a:ext cx="11252200" cy="4326467"/>
          </a:xfrm>
        </p:spPr>
        <p:txBody>
          <a:bodyPr>
            <a:normAutofit/>
          </a:bodyPr>
          <a:lstStyle/>
          <a:p>
            <a:pPr algn="l"/>
            <a:r>
              <a:rPr lang="en-US" dirty="0">
                <a:solidFill>
                  <a:srgbClr val="D1D5DB"/>
                </a:solidFill>
                <a:effectLst/>
                <a:latin typeface="Söhne"/>
              </a:rPr>
              <a:t>I</a:t>
            </a:r>
            <a:r>
              <a:rPr lang="en-US" b="0" i="0" dirty="0">
                <a:solidFill>
                  <a:srgbClr val="D1D5DB"/>
                </a:solidFill>
                <a:effectLst/>
                <a:latin typeface="Söhne"/>
              </a:rPr>
              <a:t>f there is a loop which is nested within another loop that iterates 1000 times, the behavior of the branch instruction becomes more complex and harder to predict. In this case, the TAGE algorithm may have difficulty making accurate predictions, as it does not take into account the behavior of the outer loop .</a:t>
            </a:r>
          </a:p>
          <a:p>
            <a:pPr algn="l"/>
            <a:r>
              <a:rPr lang="en-US" dirty="0">
                <a:solidFill>
                  <a:srgbClr val="D1D5DB"/>
                </a:solidFill>
                <a:effectLst/>
                <a:latin typeface="Söhne"/>
              </a:rPr>
              <a:t>What If we use a separate history table to store the history of the outer loop and use this information to make further more accurate predictions ?</a:t>
            </a:r>
          </a:p>
          <a:p>
            <a:pPr algn="l"/>
            <a:r>
              <a:rPr lang="en-US" dirty="0">
                <a:solidFill>
                  <a:srgbClr val="D1D5DB"/>
                </a:solidFill>
                <a:effectLst/>
                <a:latin typeface="Söhne"/>
              </a:rPr>
              <a:t>This is how LTAGE (Loop </a:t>
            </a:r>
            <a:r>
              <a:rPr lang="en-US" dirty="0" err="1">
                <a:solidFill>
                  <a:srgbClr val="D1D5DB"/>
                </a:solidFill>
                <a:effectLst/>
                <a:latin typeface="Söhne"/>
              </a:rPr>
              <a:t>TAgged</a:t>
            </a:r>
            <a:r>
              <a:rPr lang="en-US" dirty="0">
                <a:solidFill>
                  <a:srgbClr val="D1D5DB"/>
                </a:solidFill>
                <a:effectLst/>
                <a:latin typeface="Söhne"/>
              </a:rPr>
              <a:t> </a:t>
            </a:r>
            <a:r>
              <a:rPr lang="en-US" dirty="0" err="1">
                <a:solidFill>
                  <a:srgbClr val="D1D5DB"/>
                </a:solidFill>
                <a:effectLst/>
                <a:latin typeface="Söhne"/>
              </a:rPr>
              <a:t>GEometric</a:t>
            </a:r>
            <a:r>
              <a:rPr lang="en-US" dirty="0">
                <a:solidFill>
                  <a:srgbClr val="D1D5DB"/>
                </a:solidFill>
                <a:effectLst/>
                <a:latin typeface="Söhne"/>
              </a:rPr>
              <a:t>) predictor is born.</a:t>
            </a:r>
          </a:p>
          <a:p>
            <a:pPr algn="l"/>
            <a:r>
              <a:rPr lang="en-US" dirty="0">
                <a:solidFill>
                  <a:srgbClr val="D1D5DB"/>
                </a:solidFill>
                <a:effectLst/>
                <a:latin typeface="Söhne"/>
              </a:rPr>
              <a:t>LTAGE has an advantage over TAGE , it reduces the burden on the constrained memory of TAGE because LTAGE uses a smaller set of prediction tables than TAGE.</a:t>
            </a:r>
            <a:endParaRPr lang="en-US" b="0" i="0" dirty="0">
              <a:solidFill>
                <a:srgbClr val="D1D5DB"/>
              </a:solidFill>
              <a:effectLst/>
              <a:latin typeface="Söhne"/>
            </a:endParaRPr>
          </a:p>
          <a:p>
            <a:pPr marL="36900" indent="0">
              <a:buNone/>
            </a:pPr>
            <a:endParaRPr lang="en-IN" dirty="0"/>
          </a:p>
          <a:p>
            <a:endParaRPr lang="en-IN" dirty="0"/>
          </a:p>
        </p:txBody>
      </p:sp>
    </p:spTree>
    <p:extLst>
      <p:ext uri="{BB962C8B-B14F-4D97-AF65-F5344CB8AC3E}">
        <p14:creationId xmlns:p14="http://schemas.microsoft.com/office/powerpoint/2010/main" val="330888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53B73BF-B546-9D62-0FEE-FE86872DF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FCCCC00-71A9-FDF8-A944-7F076E7356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4" name="Title 1">
            <a:extLst>
              <a:ext uri="{FF2B5EF4-FFF2-40B4-BE49-F238E27FC236}">
                <a16:creationId xmlns:a16="http://schemas.microsoft.com/office/drawing/2014/main" id="{28DF048C-FCCB-51B0-D608-AA4B1AB37609}"/>
              </a:ext>
            </a:extLst>
          </p:cNvPr>
          <p:cNvSpPr txBox="1">
            <a:spLocks/>
          </p:cNvSpPr>
          <p:nvPr/>
        </p:nvSpPr>
        <p:spPr>
          <a:xfrm>
            <a:off x="501706" y="609600"/>
            <a:ext cx="10936911"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IMPROVED TAGE BRANCH PREDICTOR ( LTAGE )</a:t>
            </a:r>
            <a:r>
              <a:rPr lang="en-US" sz="4000" dirty="0"/>
              <a:t>	</a:t>
            </a:r>
          </a:p>
        </p:txBody>
      </p:sp>
      <p:sp>
        <p:nvSpPr>
          <p:cNvPr id="5" name="Content Placeholder 2">
            <a:extLst>
              <a:ext uri="{FF2B5EF4-FFF2-40B4-BE49-F238E27FC236}">
                <a16:creationId xmlns:a16="http://schemas.microsoft.com/office/drawing/2014/main" id="{729B8C4A-B489-545C-EDA4-BFF513C03528}"/>
              </a:ext>
            </a:extLst>
          </p:cNvPr>
          <p:cNvSpPr txBox="1">
            <a:spLocks/>
          </p:cNvSpPr>
          <p:nvPr/>
        </p:nvSpPr>
        <p:spPr>
          <a:xfrm>
            <a:off x="6900493" y="1732449"/>
            <a:ext cx="4403596" cy="4058751"/>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2400" dirty="0"/>
              <a:t>Improved </a:t>
            </a:r>
            <a:r>
              <a:rPr lang="en-US" sz="2400" dirty="0" err="1"/>
              <a:t>Tage</a:t>
            </a:r>
            <a:r>
              <a:rPr lang="en-US" sz="2400" dirty="0"/>
              <a:t> branch predictor which is also called as LTAGE branch predictor ,  a variant of TAGE branch predictor.</a:t>
            </a:r>
          </a:p>
          <a:p>
            <a:pPr marL="36900" indent="0">
              <a:buFont typeface="Wingdings 2" charset="2"/>
              <a:buNone/>
            </a:pPr>
            <a:r>
              <a:rPr lang="en-US" sz="2400" dirty="0"/>
              <a:t>The only difference is that in our improved version of TAGE predictor we include loop predictor along with the TAGE predictor.</a:t>
            </a:r>
          </a:p>
          <a:p>
            <a:pPr marL="36900" indent="0">
              <a:buFont typeface="Wingdings 2" charset="2"/>
              <a:buNone/>
            </a:pPr>
            <a:endParaRPr lang="en-US" sz="2400" dirty="0"/>
          </a:p>
        </p:txBody>
      </p:sp>
    </p:spTree>
    <p:extLst>
      <p:ext uri="{BB962C8B-B14F-4D97-AF65-F5344CB8AC3E}">
        <p14:creationId xmlns:p14="http://schemas.microsoft.com/office/powerpoint/2010/main" val="127113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01706" y="609600"/>
            <a:ext cx="10936911"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830" lvl="0" indent="0">
              <a:buNone/>
            </a:pPr>
            <a:r>
              <a:rPr lang="en-US" sz="2400" dirty="0"/>
              <a:t>Introduction</a:t>
            </a:r>
            <a:endParaRPr lang="en-US"/>
          </a:p>
          <a:p>
            <a:pPr marL="36830" indent="0">
              <a:buNone/>
            </a:pPr>
            <a:r>
              <a:rPr lang="en-US" sz="2400" dirty="0"/>
              <a:t>Hybrid Branch Predictors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None/>
            </a:pPr>
            <a:r>
              <a:rPr lang="en-US" sz="2600" dirty="0">
                <a:ln>
                  <a:solidFill>
                    <a:prstClr val="black">
                      <a:lumMod val="75000"/>
                      <a:lumOff val="25000"/>
                      <a:alpha val="10000"/>
                    </a:prstClr>
                  </a:solidFill>
                </a:ln>
                <a:effectLst>
                  <a:outerShdw blurRad="9525" dist="25400" dir="14640000" algn="tl" rotWithShape="0">
                    <a:prstClr val="black">
                      <a:alpha val="30000"/>
                    </a:prstClr>
                  </a:outerShdw>
                </a:effectLst>
              </a:rPr>
              <a:t>Hashed Perceptron Predictor</a:t>
            </a:r>
          </a:p>
          <a:p>
            <a:pPr marL="36830" indent="0">
              <a:buNone/>
            </a:pPr>
            <a:r>
              <a:rPr lang="en-US" sz="2400" dirty="0"/>
              <a:t>TAGE Branch Predictor</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sz="2400" dirty="0"/>
              <a:t>Improved TAGE Branch predictor</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sz="2400" dirty="0"/>
              <a:t>Comparisons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Analysis</a:t>
            </a:r>
          </a:p>
          <a:p>
            <a:pPr marL="36830" indent="0">
              <a:buNone/>
            </a:pP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BCD7-CD67-DBF8-8D26-041BAD7666A6}"/>
              </a:ext>
            </a:extLst>
          </p:cNvPr>
          <p:cNvSpPr>
            <a:spLocks noGrp="1"/>
          </p:cNvSpPr>
          <p:nvPr>
            <p:ph type="title"/>
          </p:nvPr>
        </p:nvSpPr>
        <p:spPr>
          <a:xfrm>
            <a:off x="913795" y="-1"/>
            <a:ext cx="10353762" cy="1430867"/>
          </a:xfrm>
        </p:spPr>
        <p:txBody>
          <a:bodyPr/>
          <a:lstStyle/>
          <a:p>
            <a:r>
              <a:rPr lang="en-IN" dirty="0"/>
              <a:t>Loop Predictor</a:t>
            </a:r>
          </a:p>
        </p:txBody>
      </p:sp>
      <p:sp>
        <p:nvSpPr>
          <p:cNvPr id="3" name="Content Placeholder 2">
            <a:extLst>
              <a:ext uri="{FF2B5EF4-FFF2-40B4-BE49-F238E27FC236}">
                <a16:creationId xmlns:a16="http://schemas.microsoft.com/office/drawing/2014/main" id="{1EDE93A5-FD75-E7EF-5D9D-FAD10373409C}"/>
              </a:ext>
            </a:extLst>
          </p:cNvPr>
          <p:cNvSpPr>
            <a:spLocks noGrp="1"/>
          </p:cNvSpPr>
          <p:nvPr>
            <p:ph idx="1"/>
          </p:nvPr>
        </p:nvSpPr>
        <p:spPr>
          <a:xfrm>
            <a:off x="913795" y="1244600"/>
            <a:ext cx="10353762" cy="4775200"/>
          </a:xfrm>
        </p:spPr>
        <p:txBody>
          <a:bodyPr>
            <a:normAutofit/>
          </a:bodyPr>
          <a:lstStyle/>
          <a:p>
            <a:r>
              <a:rPr lang="en-IN" dirty="0"/>
              <a:t>Our loop predictor simply tries to identify regular loops with the constant number of iterations ( i.e. repetitive for and while loops ) .</a:t>
            </a:r>
          </a:p>
          <a:p>
            <a:r>
              <a:rPr lang="en-IN" dirty="0"/>
              <a:t>Our loop predictor gives a global prediction when the loop is executed 3 times with the same number of iterations .</a:t>
            </a:r>
          </a:p>
          <a:p>
            <a:r>
              <a:rPr lang="en-IN" dirty="0"/>
              <a:t>Loop Predictor contains a table with 256 entries and each entry is of length 52 bits , out of which 14 are for past iteration counter , 14 are for current iteration count , 14 are for partial tag , 2 are for confidence on our prediction and 8 for the age counter .</a:t>
            </a:r>
          </a:p>
          <a:p>
            <a:r>
              <a:rPr lang="en-IN" dirty="0"/>
              <a:t>The entry will be replaced only when the age counter is zero, initially age counter is set to 31 .</a:t>
            </a:r>
          </a:p>
          <a:p>
            <a:r>
              <a:rPr lang="en-IN" dirty="0"/>
              <a:t>Age is reset to zero when the branch is determined as not being regular .</a:t>
            </a:r>
          </a:p>
          <a:p>
            <a:endParaRPr lang="en-IN" dirty="0"/>
          </a:p>
        </p:txBody>
      </p:sp>
    </p:spTree>
    <p:extLst>
      <p:ext uri="{BB962C8B-B14F-4D97-AF65-F5344CB8AC3E}">
        <p14:creationId xmlns:p14="http://schemas.microsoft.com/office/powerpoint/2010/main" val="190982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925055-86C9-9E51-9384-814F38393A02}"/>
              </a:ext>
            </a:extLst>
          </p:cNvPr>
          <p:cNvSpPr>
            <a:spLocks noGrp="1"/>
          </p:cNvSpPr>
          <p:nvPr>
            <p:ph type="title"/>
          </p:nvPr>
        </p:nvSpPr>
        <p:spPr/>
        <p:txBody>
          <a:bodyPr/>
          <a:lstStyle/>
          <a:p>
            <a:r>
              <a:rPr lang="en-IN" dirty="0"/>
              <a:t> </a:t>
            </a:r>
          </a:p>
        </p:txBody>
      </p:sp>
      <p:sp>
        <p:nvSpPr>
          <p:cNvPr id="8" name="Title 1">
            <a:extLst>
              <a:ext uri="{FF2B5EF4-FFF2-40B4-BE49-F238E27FC236}">
                <a16:creationId xmlns:a16="http://schemas.microsoft.com/office/drawing/2014/main" id="{F9C268C8-7DCF-111D-42E8-63CA2ACD57C6}"/>
              </a:ext>
            </a:extLst>
          </p:cNvPr>
          <p:cNvSpPr>
            <a:spLocks noGrp="1"/>
          </p:cNvSpPr>
          <p:nvPr/>
        </p:nvSpPr>
        <p:spPr>
          <a:xfrm>
            <a:off x="892538" y="21420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Update Policy in Loop Predictor</a:t>
            </a:r>
            <a:endParaRPr lang="en-US" dirty="0"/>
          </a:p>
        </p:txBody>
      </p:sp>
      <p:sp>
        <p:nvSpPr>
          <p:cNvPr id="9" name="Content Placeholder 2">
            <a:extLst>
              <a:ext uri="{FF2B5EF4-FFF2-40B4-BE49-F238E27FC236}">
                <a16:creationId xmlns:a16="http://schemas.microsoft.com/office/drawing/2014/main" id="{974D7FA2-804D-8008-A756-E284D15D60A0}"/>
              </a:ext>
            </a:extLst>
          </p:cNvPr>
          <p:cNvSpPr>
            <a:spLocks noGrp="1"/>
          </p:cNvSpPr>
          <p:nvPr/>
        </p:nvSpPr>
        <p:spPr>
          <a:xfrm>
            <a:off x="148259" y="1246894"/>
            <a:ext cx="11895482" cy="5396899"/>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7465"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 Step 1:</a:t>
            </a:r>
            <a:endParaRPr lang="en-US"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We calculate the index, tag for a given address and finally check whether the tag is a hit or a miss  . Then compute the prediction from the loop predictor .</a:t>
            </a:r>
          </a:p>
          <a:p>
            <a:pPr marL="449580" lvl="1" indent="0">
              <a:buNone/>
            </a:pPr>
            <a:r>
              <a:rPr lang="en-US" sz="23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a:t>
            </a:r>
            <a:r>
              <a:rPr lang="en-US"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 2:</a:t>
            </a:r>
            <a:endParaRPr lang="en-US"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If the loop prediction is not same as the actual result and it is a hit , then the counter is updated based on the actual result .</a:t>
            </a: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If it is a miss then a new entry is created in the loop prediction table .</a:t>
            </a: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If the loop prediction is same as the actual result , if it is a hit then the counter of the entry is increased and if the number of iterations has the value 0 , then a new entry is created and number of iterations is increased .</a:t>
            </a:r>
          </a:p>
          <a:p>
            <a:pPr marL="449580" lvl="1" indent="0">
              <a:buNone/>
            </a:pPr>
            <a:r>
              <a:rPr lang="en-US"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3:</a:t>
            </a: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If it is a hit and the counter is in a strong state , then the confidence of the entry is increased and the confidence decreases in the case of counter being in weak state .</a:t>
            </a: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In any other case , the confidence of the entry is changed to zero</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t>
            </a:r>
            <a:endParaRPr lang="en-US" dirty="0"/>
          </a:p>
          <a:p>
            <a:pPr marL="449580" lvl="1" indent="0">
              <a:buNone/>
            </a:pPr>
            <a:r>
              <a:rPr lang="en-US"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4:</a:t>
            </a:r>
          </a:p>
          <a:p>
            <a:pPr marL="449580" lvl="1" indent="0">
              <a:buNone/>
            </a:pPr>
            <a:r>
              <a:rPr lang="en-US" b="1" dirty="0">
                <a:ln>
                  <a:solidFill>
                    <a:prstClr val="black">
                      <a:lumMod val="75000"/>
                      <a:lumOff val="25000"/>
                      <a:alpha val="10000"/>
                    </a:prstClr>
                  </a:solidFill>
                </a:ln>
                <a:effectLst>
                  <a:outerShdw blurRad="9525" dist="25400" dir="14640000" algn="tl" rotWithShape="0">
                    <a:prstClr val="black">
                      <a:alpha val="30000"/>
                    </a:prstClr>
                  </a:outerShdw>
                </a:effectLst>
              </a:rPr>
              <a:t>Finally, we update the global and path history along with the counter of the entry is changed according to the actual result .</a:t>
            </a:r>
          </a:p>
          <a:p>
            <a:pPr marL="449580" lvl="1" indent="0">
              <a:buNone/>
            </a:pPr>
            <a:endParaRPr lang="en-US" b="1"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76342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C820-5F12-5DD4-AF32-41DCAC50A836}"/>
              </a:ext>
            </a:extLst>
          </p:cNvPr>
          <p:cNvSpPr>
            <a:spLocks noGrp="1"/>
          </p:cNvSpPr>
          <p:nvPr>
            <p:ph type="title"/>
          </p:nvPr>
        </p:nvSpPr>
        <p:spPr/>
        <p:txBody>
          <a:bodyPr>
            <a:normAutofit fontScale="90000"/>
          </a:bodyPr>
          <a:lstStyle/>
          <a:p>
            <a:r>
              <a:rPr lang="en-IN" dirty="0"/>
              <a:t>What to choose loop/TAGE in our LTAGE?</a:t>
            </a:r>
          </a:p>
        </p:txBody>
      </p:sp>
      <p:sp>
        <p:nvSpPr>
          <p:cNvPr id="3" name="Content Placeholder 2">
            <a:extLst>
              <a:ext uri="{FF2B5EF4-FFF2-40B4-BE49-F238E27FC236}">
                <a16:creationId xmlns:a16="http://schemas.microsoft.com/office/drawing/2014/main" id="{EE02420A-8D38-B7A8-F23C-B506EAE3AA67}"/>
              </a:ext>
            </a:extLst>
          </p:cNvPr>
          <p:cNvSpPr>
            <a:spLocks noGrp="1"/>
          </p:cNvSpPr>
          <p:nvPr>
            <p:ph idx="1"/>
          </p:nvPr>
        </p:nvSpPr>
        <p:spPr/>
        <p:txBody>
          <a:bodyPr/>
          <a:lstStyle/>
          <a:p>
            <a:r>
              <a:rPr lang="en-IN" dirty="0"/>
              <a:t>Generally , we prefer Loop predictor over TAGE predictor for the final prediction in cases where repetitive for and while loops with same number of iterations were present .</a:t>
            </a:r>
          </a:p>
          <a:p>
            <a:r>
              <a:rPr lang="en-IN" dirty="0"/>
              <a:t>Well there are exceptions, they are </a:t>
            </a:r>
          </a:p>
          <a:p>
            <a:pPr lvl="1"/>
            <a:r>
              <a:rPr lang="en-IN" dirty="0"/>
              <a:t>If (confidence of the loop predictor &lt; 3) then choose TAGE over Loop predictor for the final prediction .</a:t>
            </a:r>
          </a:p>
          <a:p>
            <a:pPr lvl="1"/>
            <a:r>
              <a:rPr lang="en-IN" dirty="0"/>
              <a:t>Else the Loop predictor is chosen over TAGE predictor .</a:t>
            </a:r>
          </a:p>
          <a:p>
            <a:endParaRPr lang="en-IN" dirty="0"/>
          </a:p>
          <a:p>
            <a:endParaRPr lang="en-IN" dirty="0"/>
          </a:p>
          <a:p>
            <a:endParaRPr lang="en-IN" dirty="0"/>
          </a:p>
        </p:txBody>
      </p:sp>
    </p:spTree>
    <p:extLst>
      <p:ext uri="{BB962C8B-B14F-4D97-AF65-F5344CB8AC3E}">
        <p14:creationId xmlns:p14="http://schemas.microsoft.com/office/powerpoint/2010/main" val="359347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A387-5DD2-4B17-B692-C33D0402046B}"/>
              </a:ext>
            </a:extLst>
          </p:cNvPr>
          <p:cNvSpPr>
            <a:spLocks noGrp="1"/>
          </p:cNvSpPr>
          <p:nvPr>
            <p:ph type="title"/>
          </p:nvPr>
        </p:nvSpPr>
        <p:spPr>
          <a:xfrm>
            <a:off x="913795" y="0"/>
            <a:ext cx="10353762" cy="45719"/>
          </a:xfrm>
        </p:spPr>
        <p:txBody>
          <a:bodyPr>
            <a:normAutofit fontScale="90000"/>
          </a:bodyPr>
          <a:lstStyle/>
          <a:p>
            <a:r>
              <a:rPr lang="en-IN" dirty="0"/>
              <a:t> </a:t>
            </a:r>
          </a:p>
        </p:txBody>
      </p:sp>
      <p:pic>
        <p:nvPicPr>
          <p:cNvPr id="6" name="Content Placeholder 5">
            <a:extLst>
              <a:ext uri="{FF2B5EF4-FFF2-40B4-BE49-F238E27FC236}">
                <a16:creationId xmlns:a16="http://schemas.microsoft.com/office/drawing/2014/main" id="{5580D7DB-D395-6D3D-28CF-B2F765CFE3B5}"/>
              </a:ext>
            </a:extLst>
          </p:cNvPr>
          <p:cNvPicPr>
            <a:picLocks noGrp="1" noChangeAspect="1"/>
          </p:cNvPicPr>
          <p:nvPr>
            <p:ph sz="half" idx="1"/>
          </p:nvPr>
        </p:nvPicPr>
        <p:blipFill>
          <a:blip r:embed="rId2"/>
          <a:stretch>
            <a:fillRect/>
          </a:stretch>
        </p:blipFill>
        <p:spPr>
          <a:xfrm>
            <a:off x="160867" y="409786"/>
            <a:ext cx="5935133" cy="6050281"/>
          </a:xfrm>
        </p:spPr>
      </p:pic>
      <p:pic>
        <p:nvPicPr>
          <p:cNvPr id="8" name="Content Placeholder 7">
            <a:extLst>
              <a:ext uri="{FF2B5EF4-FFF2-40B4-BE49-F238E27FC236}">
                <a16:creationId xmlns:a16="http://schemas.microsoft.com/office/drawing/2014/main" id="{8C197E79-EC25-36C2-6DC1-C1CD08794F72}"/>
              </a:ext>
            </a:extLst>
          </p:cNvPr>
          <p:cNvPicPr>
            <a:picLocks noGrp="1" noChangeAspect="1"/>
          </p:cNvPicPr>
          <p:nvPr>
            <p:ph sz="half" idx="2"/>
          </p:nvPr>
        </p:nvPicPr>
        <p:blipFill>
          <a:blip r:embed="rId3"/>
          <a:stretch>
            <a:fillRect/>
          </a:stretch>
        </p:blipFill>
        <p:spPr>
          <a:xfrm>
            <a:off x="6095999" y="409786"/>
            <a:ext cx="5935133" cy="6050281"/>
          </a:xfrm>
        </p:spPr>
      </p:pic>
    </p:spTree>
    <p:extLst>
      <p:ext uri="{BB962C8B-B14F-4D97-AF65-F5344CB8AC3E}">
        <p14:creationId xmlns:p14="http://schemas.microsoft.com/office/powerpoint/2010/main" val="1501079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0C4E-D029-4A09-3388-DD21539292A4}"/>
              </a:ext>
            </a:extLst>
          </p:cNvPr>
          <p:cNvSpPr>
            <a:spLocks noGrp="1"/>
          </p:cNvSpPr>
          <p:nvPr>
            <p:ph type="title"/>
          </p:nvPr>
        </p:nvSpPr>
        <p:spPr>
          <a:xfrm flipV="1">
            <a:off x="913795" y="0"/>
            <a:ext cx="10353762" cy="84667"/>
          </a:xfrm>
        </p:spPr>
        <p:txBody>
          <a:bodyPr>
            <a:normAutofit fontScale="90000"/>
          </a:bodyPr>
          <a:lstStyle/>
          <a:p>
            <a:r>
              <a:rPr lang="en-IN" dirty="0"/>
              <a:t> </a:t>
            </a:r>
          </a:p>
        </p:txBody>
      </p:sp>
      <p:pic>
        <p:nvPicPr>
          <p:cNvPr id="6" name="Content Placeholder 5">
            <a:extLst>
              <a:ext uri="{FF2B5EF4-FFF2-40B4-BE49-F238E27FC236}">
                <a16:creationId xmlns:a16="http://schemas.microsoft.com/office/drawing/2014/main" id="{33DDA53E-9660-9FA3-058A-E91C834639CE}"/>
              </a:ext>
            </a:extLst>
          </p:cNvPr>
          <p:cNvPicPr>
            <a:picLocks noGrp="1" noChangeAspect="1"/>
          </p:cNvPicPr>
          <p:nvPr>
            <p:ph sz="half" idx="1"/>
          </p:nvPr>
        </p:nvPicPr>
        <p:blipFill>
          <a:blip r:embed="rId2"/>
          <a:stretch>
            <a:fillRect/>
          </a:stretch>
        </p:blipFill>
        <p:spPr>
          <a:xfrm>
            <a:off x="220134" y="169335"/>
            <a:ext cx="5875866" cy="6553197"/>
          </a:xfrm>
        </p:spPr>
      </p:pic>
      <p:pic>
        <p:nvPicPr>
          <p:cNvPr id="8" name="Content Placeholder 7">
            <a:extLst>
              <a:ext uri="{FF2B5EF4-FFF2-40B4-BE49-F238E27FC236}">
                <a16:creationId xmlns:a16="http://schemas.microsoft.com/office/drawing/2014/main" id="{A253CC83-7B7B-B57F-1182-D622940B1B7E}"/>
              </a:ext>
            </a:extLst>
          </p:cNvPr>
          <p:cNvPicPr>
            <a:picLocks noGrp="1" noChangeAspect="1"/>
          </p:cNvPicPr>
          <p:nvPr>
            <p:ph sz="half" idx="2"/>
          </p:nvPr>
        </p:nvPicPr>
        <p:blipFill>
          <a:blip r:embed="rId3"/>
          <a:stretch>
            <a:fillRect/>
          </a:stretch>
        </p:blipFill>
        <p:spPr>
          <a:xfrm>
            <a:off x="6084887" y="169334"/>
            <a:ext cx="5875866" cy="6553197"/>
          </a:xfrm>
        </p:spPr>
      </p:pic>
    </p:spTree>
    <p:extLst>
      <p:ext uri="{BB962C8B-B14F-4D97-AF65-F5344CB8AC3E}">
        <p14:creationId xmlns:p14="http://schemas.microsoft.com/office/powerpoint/2010/main" val="157088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03D-92F0-8B33-C8D9-C00487CA2A87}"/>
              </a:ext>
            </a:extLst>
          </p:cNvPr>
          <p:cNvSpPr>
            <a:spLocks noGrp="1"/>
          </p:cNvSpPr>
          <p:nvPr>
            <p:ph type="title"/>
          </p:nvPr>
        </p:nvSpPr>
        <p:spPr/>
        <p:txBody>
          <a:bodyPr/>
          <a:lstStyle/>
          <a:p>
            <a:r>
              <a:rPr lang="en-IN" dirty="0"/>
              <a:t> </a:t>
            </a:r>
          </a:p>
        </p:txBody>
      </p:sp>
      <p:pic>
        <p:nvPicPr>
          <p:cNvPr id="6" name="Content Placeholder 5">
            <a:extLst>
              <a:ext uri="{FF2B5EF4-FFF2-40B4-BE49-F238E27FC236}">
                <a16:creationId xmlns:a16="http://schemas.microsoft.com/office/drawing/2014/main" id="{B4A1181D-4727-116E-2FD0-6BB42722095C}"/>
              </a:ext>
            </a:extLst>
          </p:cNvPr>
          <p:cNvPicPr>
            <a:picLocks noGrp="1" noChangeAspect="1"/>
          </p:cNvPicPr>
          <p:nvPr>
            <p:ph sz="half" idx="1"/>
          </p:nvPr>
        </p:nvPicPr>
        <p:blipFill>
          <a:blip r:embed="rId2"/>
          <a:stretch>
            <a:fillRect/>
          </a:stretch>
        </p:blipFill>
        <p:spPr>
          <a:xfrm>
            <a:off x="304800" y="262467"/>
            <a:ext cx="5791200" cy="6273799"/>
          </a:xfrm>
        </p:spPr>
      </p:pic>
      <p:pic>
        <p:nvPicPr>
          <p:cNvPr id="8" name="Content Placeholder 7">
            <a:extLst>
              <a:ext uri="{FF2B5EF4-FFF2-40B4-BE49-F238E27FC236}">
                <a16:creationId xmlns:a16="http://schemas.microsoft.com/office/drawing/2014/main" id="{8045DA5F-F1F3-459D-ABCC-61942E9B2F00}"/>
              </a:ext>
            </a:extLst>
          </p:cNvPr>
          <p:cNvPicPr>
            <a:picLocks noGrp="1" noChangeAspect="1"/>
          </p:cNvPicPr>
          <p:nvPr>
            <p:ph sz="half" idx="2"/>
          </p:nvPr>
        </p:nvPicPr>
        <p:blipFill>
          <a:blip r:embed="rId3"/>
          <a:stretch>
            <a:fillRect/>
          </a:stretch>
        </p:blipFill>
        <p:spPr>
          <a:xfrm>
            <a:off x="6096000" y="262467"/>
            <a:ext cx="5791200" cy="6273798"/>
          </a:xfrm>
        </p:spPr>
      </p:pic>
    </p:spTree>
    <p:extLst>
      <p:ext uri="{BB962C8B-B14F-4D97-AF65-F5344CB8AC3E}">
        <p14:creationId xmlns:p14="http://schemas.microsoft.com/office/powerpoint/2010/main" val="247748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DCF7B6-F78F-CD70-F609-637047E8DC67}"/>
              </a:ext>
            </a:extLst>
          </p:cNvPr>
          <p:cNvSpPr>
            <a:spLocks noGrp="1"/>
          </p:cNvSpPr>
          <p:nvPr>
            <p:ph type="title"/>
          </p:nvPr>
        </p:nvSpPr>
        <p:spPr>
          <a:xfrm>
            <a:off x="913795" y="0"/>
            <a:ext cx="10353762" cy="45719"/>
          </a:xfrm>
        </p:spPr>
        <p:txBody>
          <a:bodyPr>
            <a:normAutofit fontScale="90000"/>
          </a:bodyPr>
          <a:lstStyle/>
          <a:p>
            <a:r>
              <a:rPr lang="en-IN" dirty="0"/>
              <a:t> </a:t>
            </a:r>
          </a:p>
        </p:txBody>
      </p:sp>
      <p:pic>
        <p:nvPicPr>
          <p:cNvPr id="11" name="Content Placeholder 10">
            <a:extLst>
              <a:ext uri="{FF2B5EF4-FFF2-40B4-BE49-F238E27FC236}">
                <a16:creationId xmlns:a16="http://schemas.microsoft.com/office/drawing/2014/main" id="{64DDF6D6-3AD7-5769-9A19-96CB035407D9}"/>
              </a:ext>
            </a:extLst>
          </p:cNvPr>
          <p:cNvPicPr>
            <a:picLocks noGrp="1" noChangeAspect="1"/>
          </p:cNvPicPr>
          <p:nvPr>
            <p:ph sz="half" idx="1"/>
          </p:nvPr>
        </p:nvPicPr>
        <p:blipFill>
          <a:blip r:embed="rId2"/>
          <a:stretch>
            <a:fillRect/>
          </a:stretch>
        </p:blipFill>
        <p:spPr>
          <a:xfrm>
            <a:off x="6095999" y="308368"/>
            <a:ext cx="5714999" cy="6295632"/>
          </a:xfrm>
        </p:spPr>
      </p:pic>
      <p:pic>
        <p:nvPicPr>
          <p:cNvPr id="13" name="Content Placeholder 12">
            <a:extLst>
              <a:ext uri="{FF2B5EF4-FFF2-40B4-BE49-F238E27FC236}">
                <a16:creationId xmlns:a16="http://schemas.microsoft.com/office/drawing/2014/main" id="{D536C0AF-8450-7FCB-38B8-50122A98934A}"/>
              </a:ext>
            </a:extLst>
          </p:cNvPr>
          <p:cNvPicPr>
            <a:picLocks noGrp="1" noChangeAspect="1"/>
          </p:cNvPicPr>
          <p:nvPr>
            <p:ph sz="half" idx="2"/>
          </p:nvPr>
        </p:nvPicPr>
        <p:blipFill>
          <a:blip r:embed="rId3"/>
          <a:stretch>
            <a:fillRect/>
          </a:stretch>
        </p:blipFill>
        <p:spPr>
          <a:xfrm>
            <a:off x="381000" y="308368"/>
            <a:ext cx="5714999" cy="6295632"/>
          </a:xfrm>
        </p:spPr>
      </p:pic>
    </p:spTree>
    <p:extLst>
      <p:ext uri="{BB962C8B-B14F-4D97-AF65-F5344CB8AC3E}">
        <p14:creationId xmlns:p14="http://schemas.microsoft.com/office/powerpoint/2010/main" val="2118181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EB50-474C-B9CE-324B-1AED0B272DE5}"/>
              </a:ext>
            </a:extLst>
          </p:cNvPr>
          <p:cNvSpPr>
            <a:spLocks noGrp="1"/>
          </p:cNvSpPr>
          <p:nvPr>
            <p:ph type="title"/>
          </p:nvPr>
        </p:nvSpPr>
        <p:spPr/>
        <p:txBody>
          <a:bodyPr/>
          <a:lstStyle/>
          <a:p>
            <a:r>
              <a:rPr lang="en-IN" dirty="0"/>
              <a:t>Comparing Predictors</a:t>
            </a:r>
          </a:p>
        </p:txBody>
      </p:sp>
      <p:sp>
        <p:nvSpPr>
          <p:cNvPr id="3" name="Content Placeholder 2">
            <a:extLst>
              <a:ext uri="{FF2B5EF4-FFF2-40B4-BE49-F238E27FC236}">
                <a16:creationId xmlns:a16="http://schemas.microsoft.com/office/drawing/2014/main" id="{9465A259-0B5D-720F-E578-73132EE04AA7}"/>
              </a:ext>
            </a:extLst>
          </p:cNvPr>
          <p:cNvSpPr>
            <a:spLocks noGrp="1"/>
          </p:cNvSpPr>
          <p:nvPr>
            <p:ph idx="1"/>
          </p:nvPr>
        </p:nvSpPr>
        <p:spPr/>
        <p:txBody>
          <a:bodyPr/>
          <a:lstStyle/>
          <a:p>
            <a:pPr indent="-305435"/>
            <a:r>
              <a:rPr lang="en-IN" dirty="0"/>
              <a:t>Our Improved TAGE predictor ( </a:t>
            </a:r>
            <a:r>
              <a:rPr lang="en-IN" dirty="0" err="1"/>
              <a:t>ltage</a:t>
            </a:r>
            <a:r>
              <a:rPr lang="en-IN" dirty="0"/>
              <a:t> ) ,TAGE predictors are better than most of the predictors which we have chosen , sometimes hashed perceptron performs better than them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Sometimes , hashed perceptron performs better than </a:t>
            </a:r>
            <a:r>
              <a:rPr lang="en-IN" dirty="0" err="1"/>
              <a:t>tage</a:t>
            </a:r>
            <a:r>
              <a:rPr lang="en-IN" dirty="0"/>
              <a:t> and its variant , because of</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IN" dirty="0"/>
              <a:t> Memory constraint as it uses single table to store the weight vector ,instead of using multiple tables like TAGE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IN" dirty="0"/>
              <a:t>Non stationary branches (whose behaviour change over time) i.e. hashed perceptron can adopt to changes quickly .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725090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7ACF-10B9-CFA8-C9C0-92C90364DEA9}"/>
              </a:ext>
            </a:extLst>
          </p:cNvPr>
          <p:cNvSpPr>
            <a:spLocks noGrp="1"/>
          </p:cNvSpPr>
          <p:nvPr>
            <p:ph type="title"/>
          </p:nvPr>
        </p:nvSpPr>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Comparing Predictors</a:t>
            </a:r>
            <a:endParaRPr lang="en-US" dirty="0"/>
          </a:p>
        </p:txBody>
      </p:sp>
      <p:sp>
        <p:nvSpPr>
          <p:cNvPr id="3" name="Content Placeholder 2">
            <a:extLst>
              <a:ext uri="{FF2B5EF4-FFF2-40B4-BE49-F238E27FC236}">
                <a16:creationId xmlns:a16="http://schemas.microsoft.com/office/drawing/2014/main" id="{836FFBD0-D3D0-7FA7-CACE-36157DCCD89D}"/>
              </a:ext>
            </a:extLst>
          </p:cNvPr>
          <p:cNvSpPr>
            <a:spLocks noGrp="1"/>
          </p:cNvSpPr>
          <p:nvPr>
            <p:ph idx="1"/>
          </p:nvPr>
        </p:nvSpPr>
        <p:spPr/>
        <p:txBody>
          <a:bodyPr>
            <a:normAutofit fontScale="77500" lnSpcReduction="200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Hashed perceptron reduces the memory requirements of the perceptron algorithm by using hash functions to select a small subset of perceptron weights to update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Tage requires a large amount of memory to store the predictors and their history, which can be a significant drawback for systems with limited memory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Hashed perceptron may not perform well , because of the use of hashed functions which means that different inputs may be mapped to same set of weights, leading to incorrect predictions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Tage uses multiple predictors with different history lengths, allowing it to adapt to different types of branches and patterns in the program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hashed perceptron can handle-dimensional input </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spaces efficiently .</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Tage can predict conditional branches with a high degree of accuracy, reducing the number of mispredictions and improving program performance .</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6411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78D0-BEBD-407E-138C-2E8C096237E8}"/>
              </a:ext>
            </a:extLst>
          </p:cNvPr>
          <p:cNvSpPr>
            <a:spLocks noGrp="1"/>
          </p:cNvSpPr>
          <p:nvPr>
            <p:ph type="title"/>
          </p:nvPr>
        </p:nvSpPr>
        <p:spPr>
          <a:xfrm>
            <a:off x="913795" y="916379"/>
            <a:ext cx="10353762" cy="1554182"/>
          </a:xfrm>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Thank You ! </a:t>
            </a:r>
            <a:endParaRPr lang="en-US" dirty="0"/>
          </a:p>
        </p:txBody>
      </p:sp>
      <p:sp>
        <p:nvSpPr>
          <p:cNvPr id="3" name="Content Placeholder 2">
            <a:extLst>
              <a:ext uri="{FF2B5EF4-FFF2-40B4-BE49-F238E27FC236}">
                <a16:creationId xmlns:a16="http://schemas.microsoft.com/office/drawing/2014/main" id="{5C4ED8C0-200B-7E94-6908-4D2CAE172803}"/>
              </a:ext>
            </a:extLst>
          </p:cNvPr>
          <p:cNvSpPr>
            <a:spLocks noGrp="1"/>
          </p:cNvSpPr>
          <p:nvPr>
            <p:ph idx="1"/>
          </p:nvPr>
        </p:nvSpPr>
        <p:spPr>
          <a:xfrm>
            <a:off x="913795" y="2383229"/>
            <a:ext cx="10353762" cy="3407970"/>
          </a:xfrm>
        </p:spPr>
        <p:txBody>
          <a:bodyPr/>
          <a:lstStyle/>
          <a:p>
            <a:pPr marL="37465" indent="0">
              <a:buNone/>
            </a:pPr>
            <a:endParaRPr lang="en-US"/>
          </a:p>
          <a:p>
            <a:pPr marL="37465" indent="0">
              <a:buNone/>
            </a:pPr>
            <a:r>
              <a:rPr lang="en-US" sz="5400" dirty="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4600" dirty="0">
                <a:ln>
                  <a:solidFill>
                    <a:prstClr val="black">
                      <a:lumMod val="75000"/>
                      <a:lumOff val="25000"/>
                      <a:alpha val="10000"/>
                    </a:prstClr>
                  </a:solidFill>
                </a:ln>
                <a:effectLst>
                  <a:outerShdw blurRad="9525" dist="25400" dir="14640000" algn="tl" rotWithShape="0">
                    <a:prstClr val="black">
                      <a:alpha val="30000"/>
                    </a:prstClr>
                  </a:outerShdw>
                </a:effectLst>
              </a:rPr>
              <a:t>TEAM VVK </a:t>
            </a:r>
          </a:p>
          <a:p>
            <a:pPr marL="37465" indent="0">
              <a:buNone/>
            </a:pPr>
            <a:endParaRPr lang="en-US" sz="54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9975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FA9B-3593-92D7-B047-566EC9C8B31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73CA6EF-235B-F515-7D8D-6D3E03FD599D}"/>
              </a:ext>
            </a:extLst>
          </p:cNvPr>
          <p:cNvSpPr>
            <a:spLocks noGrp="1"/>
          </p:cNvSpPr>
          <p:nvPr>
            <p:ph idx="1"/>
          </p:nvPr>
        </p:nvSpPr>
        <p:spPr>
          <a:xfrm>
            <a:off x="950328" y="1732449"/>
            <a:ext cx="10353762" cy="4001600"/>
          </a:xfrm>
        </p:spPr>
        <p:txBody>
          <a:bodyPr/>
          <a:lstStyle/>
          <a:p>
            <a:r>
              <a:rPr lang="en-IN" dirty="0"/>
              <a:t>                                                                             </a:t>
            </a:r>
          </a:p>
        </p:txBody>
      </p:sp>
      <p:sp useBgFill="1">
        <p:nvSpPr>
          <p:cNvPr id="4" name="Rectangle 3">
            <a:extLst>
              <a:ext uri="{FF2B5EF4-FFF2-40B4-BE49-F238E27FC236}">
                <a16:creationId xmlns:a16="http://schemas.microsoft.com/office/drawing/2014/main" id="{FF7DF13F-C326-8FEB-A269-B3312AD0B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 name="Picture 4">
            <a:extLst>
              <a:ext uri="{FF2B5EF4-FFF2-40B4-BE49-F238E27FC236}">
                <a16:creationId xmlns:a16="http://schemas.microsoft.com/office/drawing/2014/main" id="{83E36E7B-6806-A986-A215-2791DC3B3B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itle 1">
            <a:extLst>
              <a:ext uri="{FF2B5EF4-FFF2-40B4-BE49-F238E27FC236}">
                <a16:creationId xmlns:a16="http://schemas.microsoft.com/office/drawing/2014/main" id="{3EB48266-9730-05B3-8991-B9B55378221B}"/>
              </a:ext>
            </a:extLst>
          </p:cNvPr>
          <p:cNvSpPr txBox="1">
            <a:spLocks/>
          </p:cNvSpPr>
          <p:nvPr/>
        </p:nvSpPr>
        <p:spPr>
          <a:xfrm>
            <a:off x="466519" y="684529"/>
            <a:ext cx="10936911"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    Introduction	</a:t>
            </a:r>
          </a:p>
        </p:txBody>
      </p:sp>
      <p:sp>
        <p:nvSpPr>
          <p:cNvPr id="7" name="Content Placeholder 2">
            <a:extLst>
              <a:ext uri="{FF2B5EF4-FFF2-40B4-BE49-F238E27FC236}">
                <a16:creationId xmlns:a16="http://schemas.microsoft.com/office/drawing/2014/main" id="{CD631BD7-BA61-D719-A325-4F7A1DE52058}"/>
              </a:ext>
            </a:extLst>
          </p:cNvPr>
          <p:cNvSpPr txBox="1">
            <a:spLocks/>
          </p:cNvSpPr>
          <p:nvPr/>
        </p:nvSpPr>
        <p:spPr>
          <a:xfrm>
            <a:off x="6900493" y="2030105"/>
            <a:ext cx="4367878" cy="415400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30" indent="0">
              <a:buNone/>
            </a:pPr>
            <a:r>
              <a:rPr lang="en-US" sz="2400" dirty="0"/>
              <a:t>Branch predictors are very crucial in a processor as we know that on an average , there will be around 20% branch instructions in a program.</a:t>
            </a:r>
            <a:endParaRPr lang="en-US"/>
          </a:p>
          <a:p>
            <a:pPr marL="36830" indent="0">
              <a:buNone/>
            </a:pPr>
            <a:r>
              <a:rPr lang="en-US" sz="2400" dirty="0"/>
              <a:t>We already have existing procedures for branch prediction like the bimodal predictor, local/global history branch predictor etc.</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90095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8218-45B6-3EEC-169C-BD0EF326B1BE}"/>
              </a:ext>
            </a:extLst>
          </p:cNvPr>
          <p:cNvSpPr>
            <a:spLocks noGrp="1"/>
          </p:cNvSpPr>
          <p:nvPr>
            <p:ph type="title"/>
          </p:nvPr>
        </p:nvSpPr>
        <p:spPr/>
        <p:txBody>
          <a:bodyPr>
            <a:normAutofit fontScale="90000"/>
          </a:bodyPr>
          <a:lstStyle/>
          <a:p>
            <a:r>
              <a:rPr lang="en-IN" dirty="0"/>
              <a:t>Can we do better than the existing predictors ?</a:t>
            </a:r>
          </a:p>
        </p:txBody>
      </p:sp>
      <p:sp>
        <p:nvSpPr>
          <p:cNvPr id="3" name="Content Placeholder 2">
            <a:extLst>
              <a:ext uri="{FF2B5EF4-FFF2-40B4-BE49-F238E27FC236}">
                <a16:creationId xmlns:a16="http://schemas.microsoft.com/office/drawing/2014/main" id="{8635BC6E-1FDB-EAF2-1847-78D7D7769410}"/>
              </a:ext>
            </a:extLst>
          </p:cNvPr>
          <p:cNvSpPr>
            <a:spLocks noGrp="1"/>
          </p:cNvSpPr>
          <p:nvPr>
            <p:ph idx="1"/>
          </p:nvPr>
        </p:nvSpPr>
        <p:spPr>
          <a:xfrm>
            <a:off x="913795" y="2076450"/>
            <a:ext cx="10353762" cy="4559019"/>
          </a:xfrm>
        </p:spPr>
        <p:txBody>
          <a:bodyPr/>
          <a:lstStyle/>
          <a:p>
            <a:pPr indent="-305435"/>
            <a:r>
              <a:rPr lang="en-IN" dirty="0"/>
              <a:t>Some branches are more predictable using local branch history                                   </a:t>
            </a:r>
            <a:endParaRPr lang="en-US"/>
          </a:p>
          <a:p>
            <a:pPr indent="-305435"/>
            <a:r>
              <a:rPr lang="en-IN" dirty="0"/>
              <a:t>Some branches are more predictable using global branch history</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Some are good with 2-bit predictor, well for biased branches even 1 bit predictor suffices the need .   </a:t>
            </a:r>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From the above observations, there is heterogeneity in prediction of branches . </a:t>
            </a:r>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So, why don’t we exploit this idea of heterogeneity and create a new branch predictor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That’s where hybrid branch predictor (heterogeneous branch predictor) kicks in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42267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3E58-AD13-1A4D-492F-DF38960494AC}"/>
              </a:ext>
            </a:extLst>
          </p:cNvPr>
          <p:cNvSpPr>
            <a:spLocks noGrp="1"/>
          </p:cNvSpPr>
          <p:nvPr>
            <p:ph type="title"/>
          </p:nvPr>
        </p:nvSpPr>
        <p:spPr>
          <a:xfrm>
            <a:off x="1035781" y="72828"/>
            <a:ext cx="10074584" cy="857756"/>
          </a:xfrm>
        </p:spPr>
        <p:txBody>
          <a:bodyPr>
            <a:normAutofit/>
          </a:bodyPr>
          <a:lstStyle/>
          <a:p>
            <a:r>
              <a:rPr lang="en-IN" dirty="0"/>
              <a:t>Hybrid Branch Predictors</a:t>
            </a:r>
          </a:p>
        </p:txBody>
      </p:sp>
      <p:sp>
        <p:nvSpPr>
          <p:cNvPr id="3" name="Content Placeholder 2">
            <a:extLst>
              <a:ext uri="{FF2B5EF4-FFF2-40B4-BE49-F238E27FC236}">
                <a16:creationId xmlns:a16="http://schemas.microsoft.com/office/drawing/2014/main" id="{40D6042F-3C0A-C45A-0213-74309202D824}"/>
              </a:ext>
            </a:extLst>
          </p:cNvPr>
          <p:cNvSpPr>
            <a:spLocks noGrp="1"/>
          </p:cNvSpPr>
          <p:nvPr>
            <p:ph idx="1"/>
          </p:nvPr>
        </p:nvSpPr>
        <p:spPr>
          <a:xfrm>
            <a:off x="913795" y="1149069"/>
            <a:ext cx="10353762" cy="5413572"/>
          </a:xfrm>
        </p:spPr>
        <p:txBody>
          <a:bodyPr>
            <a:normAutofit fontScale="92500" lnSpcReduction="10000"/>
          </a:bodyPr>
          <a:lstStyle/>
          <a:p>
            <a:pPr marL="36830" indent="0">
              <a:buNone/>
            </a:pPr>
            <a:r>
              <a:rPr lang="en-IN" dirty="0"/>
              <a:t>Generally, our idea is to use more than one type of branch predictor and choose the best among them .</a:t>
            </a:r>
            <a:endParaRPr lang="en-US" dirty="0"/>
          </a:p>
          <a:p>
            <a:pPr marL="36830" indent="0">
              <a:buNone/>
            </a:pPr>
            <a:r>
              <a:rPr lang="en-IN" dirty="0"/>
              <a:t>E.g. Tournament predictor, PPM predictor ,Tage predictor, Improved Tage predictor ( </a:t>
            </a:r>
            <a:r>
              <a:rPr lang="en-IN" dirty="0" err="1"/>
              <a:t>Ltage</a:t>
            </a:r>
            <a:r>
              <a:rPr lang="en-IN" dirty="0"/>
              <a:t>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Advantages:</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Font typeface="Wingdings" panose="05000000000000000000" pitchFamily="2" charset="2"/>
              <a:buChar char="Ø"/>
            </a:pPr>
            <a:r>
              <a:rPr lang="en-IN" dirty="0"/>
              <a:t>	better accuracy ( that’s our purpose though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Font typeface="Wingdings" panose="05000000000000000000" pitchFamily="2" charset="2"/>
              <a:buChar char="Ø"/>
            </a:pPr>
            <a:r>
              <a:rPr lang="en-IN" dirty="0"/>
              <a:t>Increasing the speed of the predictor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413385" lvl="1" indent="0">
              <a:buNone/>
            </a:pPr>
            <a:r>
              <a:rPr lang="en-IN" dirty="0"/>
              <a:t>E.g. let’s assume that initially we have a global history predictor of large history length ,we want to use it over some branches which can be easily dealt with 2 bit predictor. If we combine the above 2 predictors instead of taking time to memorize the history for this global predictor and map it to a certain outcome, we can directly use 2 bit predictor.</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IN" dirty="0"/>
              <a:t>Disadvantages:</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Font typeface="Wingdings" panose="05000000000000000000" pitchFamily="2" charset="2"/>
              <a:buChar char="Ø"/>
            </a:pPr>
            <a:r>
              <a:rPr lang="en-IN" dirty="0"/>
              <a:t>Need a selector to choose a certain predictor based on accuracy.</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Font typeface="Wingdings" panose="05000000000000000000" pitchFamily="2" charset="2"/>
              <a:buChar char="Ø"/>
            </a:pPr>
            <a:r>
              <a:rPr lang="en-IN" dirty="0"/>
              <a:t>Increase in latency (due to hardware)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13398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CC30-FE0E-6B33-8364-4D2FC7ECB0A0}"/>
              </a:ext>
            </a:extLst>
          </p:cNvPr>
          <p:cNvSpPr>
            <a:spLocks noGrp="1"/>
          </p:cNvSpPr>
          <p:nvPr>
            <p:ph type="title"/>
          </p:nvPr>
        </p:nvSpPr>
        <p:spPr>
          <a:xfrm>
            <a:off x="913795" y="-296333"/>
            <a:ext cx="10353762" cy="1845733"/>
          </a:xfrm>
        </p:spPr>
        <p:txBody>
          <a:bodyPr/>
          <a:lstStyle/>
          <a:p>
            <a:r>
              <a:rPr lang="en-IN" dirty="0"/>
              <a:t>Hashed Perceptron Predictor</a:t>
            </a:r>
          </a:p>
        </p:txBody>
      </p:sp>
      <p:sp>
        <p:nvSpPr>
          <p:cNvPr id="3" name="Content Placeholder 2">
            <a:extLst>
              <a:ext uri="{FF2B5EF4-FFF2-40B4-BE49-F238E27FC236}">
                <a16:creationId xmlns:a16="http://schemas.microsoft.com/office/drawing/2014/main" id="{C53EE0E4-D15B-3355-15D8-F91C0BC4846A}"/>
              </a:ext>
            </a:extLst>
          </p:cNvPr>
          <p:cNvSpPr>
            <a:spLocks noGrp="1"/>
          </p:cNvSpPr>
          <p:nvPr>
            <p:ph idx="1"/>
          </p:nvPr>
        </p:nvSpPr>
        <p:spPr>
          <a:xfrm>
            <a:off x="913795" y="1456267"/>
            <a:ext cx="10353762" cy="5147733"/>
          </a:xfrm>
        </p:spPr>
        <p:txBody>
          <a:bodyPr>
            <a:normAutofit fontScale="92500"/>
          </a:bodyPr>
          <a:lstStyle/>
          <a:p>
            <a:pPr indent="-305435"/>
            <a:r>
              <a:rPr lang="en-IN" dirty="0"/>
              <a:t>Generally, the idea is to use a single layered perceptron to predict the outcome of the branch.</a:t>
            </a:r>
            <a:endParaRPr lang="en-US"/>
          </a:p>
          <a:p>
            <a:pPr indent="-305435"/>
            <a:r>
              <a:rPr lang="en-IN" dirty="0"/>
              <a:t>Each branch is associated with a perceptron, a perceptron is the weight vector.</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dirty="0"/>
              <a:t>Algorithm:</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Here the weight vector corresponds to the bits in global history register</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How much correlation does a bit is with the direction of branch</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If it's a positive correlation then the weight is largely positive</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If it's a negative correlation then the weight is largely negative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Input vector is global history register bits with a change </a:t>
            </a:r>
            <a:r>
              <a:rPr lang="en-IN" dirty="0" err="1"/>
              <a:t>i.e</a:t>
            </a:r>
            <a:r>
              <a:rPr lang="en-IN" dirty="0"/>
              <a:t>, replace all 0’s with  -1</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Now calculate the dot product of the weight vector and input vector and add a threshold value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Wingdings" panose="05000000000000000000" pitchFamily="2" charset="2"/>
              <a:buChar char="Ø"/>
            </a:pPr>
            <a:r>
              <a:rPr lang="en-IN" dirty="0"/>
              <a:t>If the final value is greater than 0 then output is 1 else 0.</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0452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C26C-19B5-B56D-B30B-5A83DF255B4F}"/>
              </a:ext>
            </a:extLst>
          </p:cNvPr>
          <p:cNvSpPr>
            <a:spLocks noGrp="1"/>
          </p:cNvSpPr>
          <p:nvPr>
            <p:ph type="title"/>
          </p:nvPr>
        </p:nvSpPr>
        <p:spPr>
          <a:xfrm>
            <a:off x="913795" y="0"/>
            <a:ext cx="10353762" cy="1294726"/>
          </a:xfrm>
        </p:spPr>
        <p:txBody>
          <a:bodyPr/>
          <a:lstStyle/>
          <a:p>
            <a:r>
              <a:rPr lang="en-IN" dirty="0"/>
              <a:t>TAGE Branch Predictor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387C60-6927-E6C8-690B-52884F2E7142}"/>
                  </a:ext>
                </a:extLst>
              </p:cNvPr>
              <p:cNvSpPr>
                <a:spLocks noGrp="1"/>
              </p:cNvSpPr>
              <p:nvPr>
                <p:ph idx="1"/>
              </p:nvPr>
            </p:nvSpPr>
            <p:spPr>
              <a:xfrm>
                <a:off x="913795" y="1173345"/>
                <a:ext cx="10353762" cy="5397387"/>
              </a:xfrm>
            </p:spPr>
            <p:txBody>
              <a:bodyPr>
                <a:normAutofit/>
              </a:bodyPr>
              <a:lstStyle/>
              <a:p>
                <a:pPr>
                  <a:buFont typeface="Wingdings" panose="05000000000000000000" pitchFamily="2" charset="2"/>
                  <a:buChar char="Ø"/>
                </a:pPr>
                <a:r>
                  <a:rPr lang="en-IN" dirty="0"/>
                  <a:t>This predictor uses geometric history lengths</a:t>
                </a:r>
              </a:p>
              <a:p>
                <a:pPr>
                  <a:buFont typeface="Wingdings" panose="05000000000000000000" pitchFamily="2" charset="2"/>
                  <a:buChar char="Ø"/>
                </a:pPr>
                <a:r>
                  <a:rPr lang="en-IN" dirty="0" err="1"/>
                  <a:t>TAgged</a:t>
                </a:r>
                <a:r>
                  <a:rPr lang="en-IN" dirty="0"/>
                  <a:t> </a:t>
                </a:r>
                <a:r>
                  <a:rPr lang="en-IN" dirty="0" err="1"/>
                  <a:t>GEometric</a:t>
                </a:r>
                <a:r>
                  <a:rPr lang="en-IN" dirty="0"/>
                  <a:t>  history length</a:t>
                </a:r>
              </a:p>
              <a:p>
                <a:pPr>
                  <a:buFont typeface="Wingdings" panose="05000000000000000000" pitchFamily="2" charset="2"/>
                  <a:buChar char="Ø"/>
                </a:pPr>
                <a:r>
                  <a:rPr lang="en-IN" dirty="0"/>
                  <a:t>TAGE predictor features a base predictor (</a:t>
                </a:r>
                <a14:m>
                  <m:oMath xmlns:m="http://schemas.openxmlformats.org/officeDocument/2006/math">
                    <m:sSub>
                      <m:sSubPr>
                        <m:ctrlPr>
                          <a:rPr lang="pt-BR" i="1" smtClean="0">
                            <a:latin typeface="Cambria Math" panose="02040503050406030204" pitchFamily="18" charset="0"/>
                          </a:rPr>
                        </m:ctrlPr>
                      </m:sSubPr>
                      <m:e>
                        <m:r>
                          <a:rPr lang="en-IN" b="0" i="1" smtClean="0">
                            <a:latin typeface="Cambria Math" panose="02040503050406030204" pitchFamily="18" charset="0"/>
                          </a:rPr>
                          <m:t>𝑇</m:t>
                        </m:r>
                      </m:e>
                      <m:sub>
                        <m:r>
                          <a:rPr lang="pt-BR" i="1" smtClean="0">
                            <a:latin typeface="Cambria Math" panose="02040503050406030204" pitchFamily="18" charset="0"/>
                          </a:rPr>
                          <m:t>0</m:t>
                        </m:r>
                      </m:sub>
                    </m:sSub>
                    <m:r>
                      <a:rPr lang="en-IN" b="0" i="1" smtClean="0">
                        <a:latin typeface="Cambria Math" panose="02040503050406030204" pitchFamily="18" charset="0"/>
                      </a:rPr>
                      <m:t>)</m:t>
                    </m:r>
                  </m:oMath>
                </a14:m>
                <a:r>
                  <a:rPr lang="en-IN" dirty="0"/>
                  <a:t>, a global integer value USE_ALT_NO_NA and a set of partially tagged predictor components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𝑖</m:t>
                        </m:r>
                      </m:sub>
                    </m:sSub>
                    <m:r>
                      <a:rPr lang="en-IN" i="1">
                        <a:latin typeface="Cambria Math" panose="02040503050406030204" pitchFamily="18" charset="0"/>
                      </a:rPr>
                      <m:t>)</m:t>
                    </m:r>
                    <m:r>
                      <a:rPr lang="en-IN" b="0" i="0" smtClean="0">
                        <a:latin typeface="Cambria Math" panose="02040503050406030204" pitchFamily="18" charset="0"/>
                      </a:rPr>
                      <m:t>.</m:t>
                    </m:r>
                  </m:oMath>
                </a14:m>
                <a:endParaRPr lang="en-IN" b="0" dirty="0"/>
              </a:p>
              <a:p>
                <a:pPr>
                  <a:buFont typeface="Wingdings" panose="05000000000000000000" pitchFamily="2" charset="2"/>
                  <a:buChar char="Ø"/>
                </a:pPr>
                <a14:m>
                  <m:oMath xmlns:m="http://schemas.openxmlformats.org/officeDocument/2006/math">
                    <m:sSub>
                      <m:sSubPr>
                        <m:ctrlPr>
                          <a:rPr lang="pt-BR" i="1" smtClean="0">
                            <a:latin typeface="Cambria Math" panose="02040503050406030204" pitchFamily="18" charset="0"/>
                          </a:rPr>
                        </m:ctrlPr>
                      </m:sSubPr>
                      <m:e>
                        <m:r>
                          <a:rPr lang="en-IN" b="0" i="1" smtClean="0">
                            <a:latin typeface="Cambria Math" panose="02040503050406030204" pitchFamily="18" charset="0"/>
                          </a:rPr>
                          <m:t>𝑇</m:t>
                        </m:r>
                      </m:e>
                      <m:sub>
                        <m:r>
                          <a:rPr lang="pt-BR" i="1" smtClean="0">
                            <a:latin typeface="Cambria Math" panose="02040503050406030204" pitchFamily="18" charset="0"/>
                          </a:rPr>
                          <m:t>0</m:t>
                        </m:r>
                      </m:sub>
                    </m:sSub>
                  </m:oMath>
                </a14:m>
                <a:r>
                  <a:rPr lang="en-IN" dirty="0"/>
                  <a:t> is a simple PC-indexed bimodal predictor,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𝑖</m:t>
                        </m:r>
                      </m:sub>
                    </m:sSub>
                  </m:oMath>
                </a14:m>
                <a:r>
                  <a:rPr lang="en-IN" dirty="0"/>
                  <a:t> generally contains 3 components an unsigned useful counter(u),partially tagged component, signed prediction counter(</a:t>
                </a:r>
                <a:r>
                  <a:rPr lang="en-IN" dirty="0" err="1"/>
                  <a:t>ctr</a:t>
                </a:r>
                <a:r>
                  <a:rPr lang="en-IN" dirty="0"/>
                  <a:t>) the nature of the branch is predicted by the sign of “</a:t>
                </a:r>
                <a:r>
                  <a:rPr lang="en-IN" dirty="0" err="1"/>
                  <a:t>ctr</a:t>
                </a:r>
                <a:r>
                  <a:rPr lang="en-IN" dirty="0"/>
                  <a:t>”.</a:t>
                </a:r>
              </a:p>
              <a:p>
                <a:pPr>
                  <a:buFont typeface="Wingdings" panose="05000000000000000000" pitchFamily="2" charset="2"/>
                  <a:buChar char="Ø"/>
                </a:pPr>
                <a:r>
                  <a:rPr lang="en-IN" dirty="0"/>
                  <a:t>Here lengths of </a:t>
                </a:r>
                <a14:m>
                  <m:oMath xmlns:m="http://schemas.openxmlformats.org/officeDocument/2006/math">
                    <m:sSub>
                      <m:sSubPr>
                        <m:ctrlPr>
                          <a:rPr lang="pt-BR"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𝑖</m:t>
                        </m:r>
                      </m:sub>
                    </m:sSub>
                  </m:oMath>
                </a14:m>
                <a:r>
                  <a:rPr lang="en-IN" dirty="0"/>
                  <a:t>(L(</a:t>
                </a:r>
                <a:r>
                  <a:rPr lang="en-IN" dirty="0" err="1"/>
                  <a:t>i</a:t>
                </a:r>
                <a:r>
                  <a:rPr lang="en-IN" dirty="0"/>
                  <a:t>)) are increasing geometrically as follows</a:t>
                </a:r>
              </a:p>
              <a:p>
                <a:pPr marL="36900" indent="0">
                  <a:buNone/>
                </a:pPr>
                <a:r>
                  <a:rPr lang="en-IN" dirty="0"/>
                  <a:t>			</a:t>
                </a:r>
                <a14:m>
                  <m:oMath xmlns:m="http://schemas.openxmlformats.org/officeDocument/2006/math">
                    <m:r>
                      <m:rPr>
                        <m:sty m:val="p"/>
                      </m:rPr>
                      <a:rPr lang="en-IN" b="0" i="0" smtClean="0">
                        <a:latin typeface="Cambria Math" panose="02040503050406030204" pitchFamily="18" charset="0"/>
                      </a:rPr>
                      <m:t>L</m:t>
                    </m:r>
                    <m:r>
                      <a:rPr lang="en-IN" b="0" i="0" smtClean="0">
                        <a:latin typeface="Cambria Math" panose="02040503050406030204" pitchFamily="18" charset="0"/>
                      </a:rPr>
                      <m:t>(</m:t>
                    </m:r>
                    <m:r>
                      <m:rPr>
                        <m:sty m:val="p"/>
                      </m:rPr>
                      <a:rPr lang="en-IN" b="0" i="0" smtClean="0">
                        <a:latin typeface="Cambria Math" panose="02040503050406030204" pitchFamily="18" charset="0"/>
                      </a:rPr>
                      <m:t>i</m:t>
                    </m:r>
                    <m:r>
                      <a:rPr lang="en-IN" b="0" i="0" smtClean="0">
                        <a:latin typeface="Cambria Math" panose="02040503050406030204" pitchFamily="18" charset="0"/>
                      </a:rPr>
                      <m:t>)</m:t>
                    </m:r>
                    <m:r>
                      <a:rPr lang="en-IN" i="1" smtClean="0">
                        <a:latin typeface="Cambria Math" panose="02040503050406030204" pitchFamily="18" charset="0"/>
                      </a:rPr>
                      <m:t>=</m:t>
                    </m:r>
                    <m:r>
                      <a:rPr lang="en-IN" b="0" i="1" smtClean="0">
                        <a:latin typeface="Cambria Math" panose="02040503050406030204" pitchFamily="18" charset="0"/>
                      </a:rPr>
                      <m:t>𝐿</m:t>
                    </m:r>
                    <m:d>
                      <m:dPr>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m:t>
                    </m:r>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𝛼</m:t>
                        </m:r>
                      </m:e>
                      <m:sup>
                        <m:r>
                          <a:rPr lang="en-IN" b="0" i="1" smtClean="0">
                            <a:latin typeface="Cambria Math" panose="02040503050406030204" pitchFamily="18" charset="0"/>
                          </a:rPr>
                          <m:t>𝑖</m:t>
                        </m:r>
                        <m:r>
                          <a:rPr lang="en-IN" b="0" i="1" smtClean="0">
                            <a:latin typeface="Cambria Math" panose="02040503050406030204" pitchFamily="18" charset="0"/>
                          </a:rPr>
                          <m:t>−1</m:t>
                        </m:r>
                      </m:sup>
                    </m:sSup>
                    <m:r>
                      <a:rPr lang="en-IN" b="0" i="1" smtClean="0">
                        <a:latin typeface="Cambria Math" panose="02040503050406030204" pitchFamily="18" charset="0"/>
                      </a:rPr>
                      <m:t>+0.5</m:t>
                    </m:r>
                  </m:oMath>
                </a14:m>
                <a:endParaRPr lang="en-IN" dirty="0"/>
              </a:p>
              <a:p>
                <a:pPr>
                  <a:buFont typeface="Wingdings" panose="05000000000000000000" pitchFamily="2" charset="2"/>
                  <a:buChar char="Ø"/>
                </a:pPr>
                <a:r>
                  <a:rPr lang="en-IN" dirty="0"/>
                  <a:t>Alternate predictor is the prediction that would have occurred if there had been a miss on the provider component.</a:t>
                </a:r>
              </a:p>
            </p:txBody>
          </p:sp>
        </mc:Choice>
        <mc:Fallback xmlns="">
          <p:sp>
            <p:nvSpPr>
              <p:cNvPr id="3" name="Content Placeholder 2">
                <a:extLst>
                  <a:ext uri="{FF2B5EF4-FFF2-40B4-BE49-F238E27FC236}">
                    <a16:creationId xmlns:a16="http://schemas.microsoft.com/office/drawing/2014/main" id="{95387C60-6927-E6C8-690B-52884F2E7142}"/>
                  </a:ext>
                </a:extLst>
              </p:cNvPr>
              <p:cNvSpPr>
                <a:spLocks noGrp="1" noRot="1" noChangeAspect="1" noMove="1" noResize="1" noEditPoints="1" noAdjustHandles="1" noChangeArrowheads="1" noChangeShapeType="1" noTextEdit="1"/>
              </p:cNvSpPr>
              <p:nvPr>
                <p:ph idx="1"/>
              </p:nvPr>
            </p:nvSpPr>
            <p:spPr>
              <a:xfrm>
                <a:off x="913795" y="1173345"/>
                <a:ext cx="10353762" cy="5397387"/>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7679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12F2FA-34E1-BF77-5190-FE7A16564561}"/>
              </a:ext>
            </a:extLst>
          </p:cNvPr>
          <p:cNvSpPr>
            <a:spLocks noGrp="1"/>
          </p:cNvSpPr>
          <p:nvPr>
            <p:ph type="title"/>
          </p:nvPr>
        </p:nvSpPr>
        <p:spPr>
          <a:xfrm flipV="1">
            <a:off x="913795" y="563880"/>
            <a:ext cx="3706889" cy="45719"/>
          </a:xfrm>
        </p:spPr>
        <p:txBody>
          <a:bodyPr>
            <a:normAutofit fontScale="90000"/>
          </a:bodyPr>
          <a:lstStyle/>
          <a:p>
            <a:r>
              <a:rPr lang="en-IN" dirty="0"/>
              <a:t> </a:t>
            </a:r>
          </a:p>
        </p:txBody>
      </p:sp>
      <p:pic>
        <p:nvPicPr>
          <p:cNvPr id="10" name="Content Placeholder 9">
            <a:extLst>
              <a:ext uri="{FF2B5EF4-FFF2-40B4-BE49-F238E27FC236}">
                <a16:creationId xmlns:a16="http://schemas.microsoft.com/office/drawing/2014/main" id="{2D2430C3-D0CE-F0AD-C9CC-7E5F32FF5CA8}"/>
              </a:ext>
            </a:extLst>
          </p:cNvPr>
          <p:cNvPicPr>
            <a:picLocks noGrp="1" noChangeAspect="1"/>
          </p:cNvPicPr>
          <p:nvPr>
            <p:ph idx="1"/>
          </p:nvPr>
        </p:nvPicPr>
        <p:blipFill>
          <a:blip r:embed="rId2"/>
          <a:stretch>
            <a:fillRect/>
          </a:stretch>
        </p:blipFill>
        <p:spPr>
          <a:xfrm>
            <a:off x="4856163" y="1153735"/>
            <a:ext cx="6411912" cy="3991729"/>
          </a:xfrm>
        </p:spPr>
      </p:pic>
      <p:sp>
        <p:nvSpPr>
          <p:cNvPr id="6" name="Text Placeholder 5">
            <a:extLst>
              <a:ext uri="{FF2B5EF4-FFF2-40B4-BE49-F238E27FC236}">
                <a16:creationId xmlns:a16="http://schemas.microsoft.com/office/drawing/2014/main" id="{D983F075-7F21-B402-565F-0FBDF673242B}"/>
              </a:ext>
            </a:extLst>
          </p:cNvPr>
          <p:cNvSpPr>
            <a:spLocks noGrp="1"/>
          </p:cNvSpPr>
          <p:nvPr>
            <p:ph type="body" sz="half" idx="2"/>
          </p:nvPr>
        </p:nvSpPr>
        <p:spPr>
          <a:xfrm>
            <a:off x="1197621" y="655320"/>
            <a:ext cx="3423063" cy="5034282"/>
          </a:xfrm>
        </p:spPr>
        <p:txBody>
          <a:bodyPr/>
          <a:lstStyle/>
          <a:p>
            <a:endParaRPr lang="en-IN" dirty="0"/>
          </a:p>
          <a:p>
            <a:endParaRPr lang="en-IN" dirty="0"/>
          </a:p>
          <a:p>
            <a:endParaRPr lang="en-IN" dirty="0"/>
          </a:p>
          <a:p>
            <a:endParaRPr lang="en-IN" dirty="0"/>
          </a:p>
          <a:p>
            <a:endParaRPr lang="en-IN" dirty="0"/>
          </a:p>
          <a:p>
            <a:r>
              <a:rPr lang="en-IN" dirty="0"/>
              <a:t>A base predictor (bimodal predictor) and several tagged predictor components indexed with increasing lengths in geometric progression </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44175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C939-768F-00C7-FD7B-C4A572F49556}"/>
              </a:ext>
            </a:extLst>
          </p:cNvPr>
          <p:cNvSpPr>
            <a:spLocks noGrp="1"/>
          </p:cNvSpPr>
          <p:nvPr>
            <p:ph type="title"/>
          </p:nvPr>
        </p:nvSpPr>
        <p:spPr>
          <a:xfrm>
            <a:off x="797378" y="-4234"/>
            <a:ext cx="10353762" cy="1257300"/>
          </a:xfrm>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Updating Policy of PPM-like Predictor</a:t>
            </a:r>
            <a:endParaRPr lang="en-US" dirty="0"/>
          </a:p>
        </p:txBody>
      </p:sp>
      <p:sp>
        <p:nvSpPr>
          <p:cNvPr id="3" name="Content Placeholder 2">
            <a:extLst>
              <a:ext uri="{FF2B5EF4-FFF2-40B4-BE49-F238E27FC236}">
                <a16:creationId xmlns:a16="http://schemas.microsoft.com/office/drawing/2014/main" id="{AB9CEA00-B47B-C31F-A9DC-91DEA96D3C0D}"/>
              </a:ext>
            </a:extLst>
          </p:cNvPr>
          <p:cNvSpPr>
            <a:spLocks noGrp="1"/>
          </p:cNvSpPr>
          <p:nvPr>
            <p:ph idx="1"/>
          </p:nvPr>
        </p:nvSpPr>
        <p:spPr>
          <a:xfrm>
            <a:off x="617462" y="1166284"/>
            <a:ext cx="11073428" cy="5365748"/>
          </a:xfrm>
        </p:spPr>
        <p:txBody>
          <a:bodyPr>
            <a:normAutofit lnSpcReduction="10000"/>
          </a:bodyPr>
          <a:lstStyle/>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1:</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If X is the provider component , then we update the 3-bit counter on bank X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rPr>
              <a:t>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 , the counter is incremented if the branch is taken and decremented otherwise . It saturates at the value 7 and 0 .</a:t>
            </a:r>
          </a:p>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2:</a:t>
            </a:r>
            <a:endParaRPr lang="en-US" sz="2100"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In the case of mis-prediction , new entries were allocated . If  X &lt; M , we first read the u bits of all the banks from X+1 to M , if all the u bits are set then we randomly "steal" an entry from any one of the bank from X+1 to M .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Otherwise, if at least one among the u bits is reset, we “steal” only the entries which have their u bit reset .</a:t>
            </a:r>
          </a:p>
          <a:p>
            <a:pPr indent="-305435"/>
            <a:r>
              <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Step 3:</a:t>
            </a:r>
            <a:endParaRPr lang="en-US" sz="2100"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The new entry will be </a:t>
            </a:r>
            <a:r>
              <a:rPr lang="en-US" dirty="0" err="1">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initialised</a:t>
            </a:r>
            <a:r>
              <a:rPr lang="en-US"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rPr>
              <a:t> with the computed tag of current branch , the associated u bit is reset and moreover the 3-bit counter will be set to 3 ( weakly not taken ) or 4( weakly taken )</a:t>
            </a:r>
          </a:p>
          <a:p>
            <a:pPr indent="-305435"/>
            <a:endParaRPr lang="en-US" sz="2100" b="1"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48666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{57F09296-08CC-4E7B-A236-E032D1829A91}tf55705232_win32</Template>
  <TotalTime>1455</TotalTime>
  <Words>2917</Words>
  <Application>Microsoft Office PowerPoint</Application>
  <PresentationFormat>Widescreen</PresentationFormat>
  <Paragraphs>185</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SlateVTI</vt:lpstr>
      <vt:lpstr>TAGE and Improved TAGE Branch Predictor </vt:lpstr>
      <vt:lpstr>Outline </vt:lpstr>
      <vt:lpstr>PowerPoint Presentation</vt:lpstr>
      <vt:lpstr>Can we do better than the existing predictors ?</vt:lpstr>
      <vt:lpstr>Hybrid Branch Predictors</vt:lpstr>
      <vt:lpstr>Hashed Perceptron Predictor</vt:lpstr>
      <vt:lpstr>TAGE Branch Predictor</vt:lpstr>
      <vt:lpstr> </vt:lpstr>
      <vt:lpstr>Updating Policy of PPM-like Predictor</vt:lpstr>
      <vt:lpstr>Updating Policy of PPM-like Predictor </vt:lpstr>
      <vt:lpstr>Generation of Index and Tag for TAGE</vt:lpstr>
      <vt:lpstr>How to select the Main Predictor and the Alternate Predictor?</vt:lpstr>
      <vt:lpstr>Updating policy of TAGE predictor </vt:lpstr>
      <vt:lpstr>Where to allocate the mispredictions?</vt:lpstr>
      <vt:lpstr>PowerPoint Presentation</vt:lpstr>
      <vt:lpstr>Personal Modifications to Tage Predictor</vt:lpstr>
      <vt:lpstr>Tage Predictor Improvement</vt:lpstr>
      <vt:lpstr>Can we do better ?</vt:lpstr>
      <vt:lpstr>PowerPoint Presentation</vt:lpstr>
      <vt:lpstr>Loop Predictor</vt:lpstr>
      <vt:lpstr> </vt:lpstr>
      <vt:lpstr>What to choose loop/TAGE in our LTAGE?</vt:lpstr>
      <vt:lpstr> </vt:lpstr>
      <vt:lpstr> </vt:lpstr>
      <vt:lpstr> </vt:lpstr>
      <vt:lpstr> </vt:lpstr>
      <vt:lpstr>Comparing Predictors</vt:lpstr>
      <vt:lpstr>Comparing Predictors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TAGE and LTAGE Branch Predictors</dc:title>
  <dc:creator>Vanapalli Raja Gopal</dc:creator>
  <cp:lastModifiedBy>mahanthnaidu.varada24@gmail.com</cp:lastModifiedBy>
  <cp:revision>443</cp:revision>
  <dcterms:created xsi:type="dcterms:W3CDTF">2023-04-25T22:06:22Z</dcterms:created>
  <dcterms:modified xsi:type="dcterms:W3CDTF">2023-04-27T01:10:27Z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