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94" r:id="rId5"/>
    <p:sldId id="386" r:id="rId6"/>
    <p:sldId id="389" r:id="rId7"/>
    <p:sldId id="390" r:id="rId8"/>
    <p:sldId id="391" r:id="rId9"/>
    <p:sldId id="393" r:id="rId10"/>
    <p:sldId id="39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3992" autoAdjust="0"/>
  </p:normalViewPr>
  <p:slideViewPr>
    <p:cSldViewPr>
      <p:cViewPr varScale="1">
        <p:scale>
          <a:sx n="68" d="100"/>
          <a:sy n="68" d="100"/>
        </p:scale>
        <p:origin x="-143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92" d="100"/>
          <a:sy n="92" d="100"/>
        </p:scale>
        <p:origin x="-373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B77215-5DFE-4D8B-BD9D-1C91D0ABB788}" type="datetime4">
              <a:rPr lang="en-US" smtClean="0"/>
              <a:pPr/>
              <a:t>December 10, 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i="1" dirty="0" smtClean="0"/>
              <a:t>www.HealthEC.com</a:t>
            </a:r>
            <a:endParaRPr lang="en-US" i="1"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1FBFB3-58AD-42CE-889B-1E8528686BFF}" type="slidenum">
              <a:rPr lang="en-US" smtClean="0"/>
              <a:pPr/>
              <a:t>‹#›</a:t>
            </a:fld>
            <a:endParaRPr lang="en-US"/>
          </a:p>
        </p:txBody>
      </p:sp>
      <p:pic>
        <p:nvPicPr>
          <p:cNvPr id="6" name="Picture 5" descr="HealthEC-Logo-Final (2).jpg"/>
          <p:cNvPicPr>
            <a:picLocks noChangeAspect="1"/>
          </p:cNvPicPr>
          <p:nvPr/>
        </p:nvPicPr>
        <p:blipFill>
          <a:blip r:embed="rId2" cstate="print"/>
          <a:stretch>
            <a:fillRect/>
          </a:stretch>
        </p:blipFill>
        <p:spPr>
          <a:xfrm>
            <a:off x="152401" y="0"/>
            <a:ext cx="1981199" cy="533400"/>
          </a:xfrm>
          <a:prstGeom prst="rect">
            <a:avLst/>
          </a:prstGeom>
        </p:spPr>
      </p:pic>
    </p:spTree>
    <p:extLst>
      <p:ext uri="{BB962C8B-B14F-4D97-AF65-F5344CB8AC3E}">
        <p14:creationId xmlns:p14="http://schemas.microsoft.com/office/powerpoint/2010/main" xmlns="" val="4256295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4E8621-94FC-4C08-9E42-D16924B30806}" type="datetime4">
              <a:rPr lang="en-US" smtClean="0"/>
              <a:pPr/>
              <a:t>December 10, 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i="1"/>
            </a:lvl1pPr>
          </a:lstStyle>
          <a:p>
            <a:r>
              <a:rPr lang="en-US" dirty="0" smtClean="0"/>
              <a:t>www.HealthEC.com</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4B57C-AE45-4775-B009-7B2141E1345F}" type="slidenum">
              <a:rPr lang="en-US" smtClean="0"/>
              <a:pPr/>
              <a:t>‹#›</a:t>
            </a:fld>
            <a:endParaRPr lang="en-US"/>
          </a:p>
        </p:txBody>
      </p:sp>
      <p:pic>
        <p:nvPicPr>
          <p:cNvPr id="8" name="Picture 7" descr="HealthEC-Logo-Final (2).jpg"/>
          <p:cNvPicPr>
            <a:picLocks noChangeAspect="1"/>
          </p:cNvPicPr>
          <p:nvPr/>
        </p:nvPicPr>
        <p:blipFill>
          <a:blip r:embed="rId2"/>
          <a:stretch>
            <a:fillRect/>
          </a:stretch>
        </p:blipFill>
        <p:spPr>
          <a:xfrm>
            <a:off x="304800" y="0"/>
            <a:ext cx="1905000" cy="519545"/>
          </a:xfrm>
          <a:prstGeom prst="rect">
            <a:avLst/>
          </a:prstGeom>
        </p:spPr>
      </p:pic>
    </p:spTree>
    <p:extLst>
      <p:ext uri="{BB962C8B-B14F-4D97-AF65-F5344CB8AC3E}">
        <p14:creationId xmlns:p14="http://schemas.microsoft.com/office/powerpoint/2010/main" xmlns="" val="22755179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3657600"/>
            <a:ext cx="9144000" cy="5334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bc.jpg"/>
          <p:cNvPicPr>
            <a:picLocks noChangeAspect="1"/>
          </p:cNvPicPr>
          <p:nvPr userDrawn="1"/>
        </p:nvPicPr>
        <p:blipFill>
          <a:blip r:embed="rId2" cstate="print"/>
          <a:stretch>
            <a:fillRect/>
          </a:stretch>
        </p:blipFill>
        <p:spPr>
          <a:xfrm>
            <a:off x="0" y="0"/>
            <a:ext cx="9144000" cy="2714768"/>
          </a:xfrm>
          <a:prstGeom prst="rect">
            <a:avLst/>
          </a:prstGeom>
        </p:spPr>
      </p:pic>
      <p:pic>
        <p:nvPicPr>
          <p:cNvPr id="8" name="Picture 7" descr="cde.jpg"/>
          <p:cNvPicPr>
            <a:picLocks noChangeAspect="1"/>
          </p:cNvPicPr>
          <p:nvPr userDrawn="1"/>
        </p:nvPicPr>
        <p:blipFill>
          <a:blip r:embed="rId3" cstate="print"/>
          <a:stretch>
            <a:fillRect/>
          </a:stretch>
        </p:blipFill>
        <p:spPr>
          <a:xfrm>
            <a:off x="0" y="4234947"/>
            <a:ext cx="9144000" cy="2623053"/>
          </a:xfrm>
          <a:prstGeom prst="rect">
            <a:avLst/>
          </a:prstGeom>
        </p:spPr>
      </p:pic>
      <p:sp>
        <p:nvSpPr>
          <p:cNvPr id="12" name="Title Placeholder 1"/>
          <p:cNvSpPr>
            <a:spLocks noGrp="1"/>
          </p:cNvSpPr>
          <p:nvPr>
            <p:ph type="title" hasCustomPrompt="1"/>
          </p:nvPr>
        </p:nvSpPr>
        <p:spPr>
          <a:xfrm>
            <a:off x="0" y="2743200"/>
            <a:ext cx="9144000" cy="914400"/>
          </a:xfrm>
          <a:prstGeom prst="rect">
            <a:avLst/>
          </a:prstGeom>
        </p:spPr>
        <p:txBody>
          <a:bodyPr vert="horz" lIns="91440" tIns="45720" rIns="91440" bIns="45720" rtlCol="0" anchor="ctr">
            <a:noAutofit/>
          </a:bodyPr>
          <a:lstStyle>
            <a:lvl1pPr algn="ctr">
              <a:defRPr sz="4400">
                <a:solidFill>
                  <a:schemeClr val="tx2"/>
                </a:solidFill>
              </a:defRPr>
            </a:lvl1pPr>
          </a:lstStyle>
          <a:p>
            <a:r>
              <a:rPr lang="en-US" dirty="0" smtClean="0"/>
              <a:t>HealthEC® Overview</a:t>
            </a:r>
            <a:endParaRPr lang="en-US" dirty="0"/>
          </a:p>
        </p:txBody>
      </p:sp>
      <p:sp>
        <p:nvSpPr>
          <p:cNvPr id="9" name="Subtitle 2"/>
          <p:cNvSpPr>
            <a:spLocks noGrp="1"/>
          </p:cNvSpPr>
          <p:nvPr>
            <p:ph type="subTitle" idx="1" hasCustomPrompt="1"/>
          </p:nvPr>
        </p:nvSpPr>
        <p:spPr>
          <a:xfrm>
            <a:off x="0" y="3657600"/>
            <a:ext cx="9144000" cy="533400"/>
          </a:xfrm>
        </p:spPr>
        <p:txBody>
          <a:bodyPr anchor="ctr">
            <a:no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October 2015</a:t>
            </a:r>
            <a:endParaRPr lang="en-US" dirty="0"/>
          </a:p>
        </p:txBody>
      </p:sp>
      <p:pic>
        <p:nvPicPr>
          <p:cNvPr id="13" name="Picture 12" descr="HealthEC-Logo-Final (2).jpg"/>
          <p:cNvPicPr>
            <a:picLocks noChangeAspect="1"/>
          </p:cNvPicPr>
          <p:nvPr userDrawn="1"/>
        </p:nvPicPr>
        <p:blipFill>
          <a:blip r:embed="rId4" cstate="print">
            <a:clrChange>
              <a:clrFrom>
                <a:srgbClr val="FFFFFF"/>
              </a:clrFrom>
              <a:clrTo>
                <a:srgbClr val="FFFFFF">
                  <a:alpha val="0"/>
                </a:srgbClr>
              </a:clrTo>
            </a:clrChange>
          </a:blip>
          <a:stretch>
            <a:fillRect/>
          </a:stretch>
        </p:blipFill>
        <p:spPr>
          <a:xfrm>
            <a:off x="7010400" y="6276108"/>
            <a:ext cx="2133600" cy="58189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8"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9"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8"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9"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1981200" y="2438400"/>
            <a:ext cx="4658134" cy="1323439"/>
          </a:xfrm>
          <a:prstGeom prst="rect">
            <a:avLst/>
          </a:prstGeom>
          <a:noFill/>
        </p:spPr>
        <p:txBody>
          <a:bodyPr wrap="none" lIns="91440" tIns="45720" rIns="91440" bIns="45720">
            <a:spAutoFit/>
          </a:bodyPr>
          <a:lstStyle/>
          <a:p>
            <a:pPr algn="ctr"/>
            <a:r>
              <a:rPr lang="en-US" sz="8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latin typeface="Calibri Light" pitchFamily="34" charset="0"/>
              </a:rPr>
              <a:t>Thank You</a:t>
            </a:r>
            <a:endParaRPr lang="en-US" sz="8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latin typeface="Calibri Light" pitchFamily="34" charset="0"/>
            </a:endParaRPr>
          </a:p>
        </p:txBody>
      </p:sp>
      <p:sp>
        <p:nvSpPr>
          <p:cNvPr id="7"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8"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9"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11" name="Footer Placeholder 4"/>
          <p:cNvSpPr>
            <a:spLocks noGrp="1"/>
          </p:cNvSpPr>
          <p:nvPr>
            <p:ph type="ftr" sz="quarter" idx="3"/>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2" name="Slide Number Placeholder 5"/>
          <p:cNvSpPr>
            <a:spLocks noGrp="1"/>
          </p:cNvSpPr>
          <p:nvPr>
            <p:ph type="sldNum" sz="quarter" idx="4"/>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2514600"/>
            <a:ext cx="9144000" cy="1362075"/>
          </a:xfrm>
        </p:spPr>
        <p:txBody>
          <a:bodyPr anchor="t"/>
          <a:lstStyle>
            <a:lvl1pPr algn="ctr">
              <a:defRPr sz="4000" b="1" cap="all"/>
            </a:lvl1pPr>
          </a:lstStyle>
          <a:p>
            <a:r>
              <a:rPr lang="en-US" dirty="0" smtClean="0"/>
              <a:t>Click to edit Master title style</a:t>
            </a:r>
            <a:endParaRPr lang="en-US" dirty="0"/>
          </a:p>
        </p:txBody>
      </p:sp>
      <p:sp>
        <p:nvSpPr>
          <p:cNvPr id="10" name="Date Placeholder 3"/>
          <p:cNvSpPr>
            <a:spLocks noGrp="1"/>
          </p:cNvSpPr>
          <p:nvPr>
            <p:ph type="dt" sz="half" idx="2"/>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11" name="Footer Placeholder 4"/>
          <p:cNvSpPr>
            <a:spLocks noGrp="1"/>
          </p:cNvSpPr>
          <p:nvPr>
            <p:ph type="ftr" sz="quarter" idx="3"/>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2" name="Slide Number Placeholder 5"/>
          <p:cNvSpPr>
            <a:spLocks noGrp="1"/>
          </p:cNvSpPr>
          <p:nvPr>
            <p:ph type="sldNum" sz="quarter" idx="4"/>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
        <p:nvSpPr>
          <p:cNvPr id="13" name="Rectangle 12"/>
          <p:cNvSpPr/>
          <p:nvPr userDrawn="1"/>
        </p:nvSpPr>
        <p:spPr>
          <a:xfrm>
            <a:off x="0" y="3276600"/>
            <a:ext cx="9144000" cy="5334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62000"/>
            <a:ext cx="4038600" cy="5364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762000"/>
            <a:ext cx="4038600" cy="5364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9" name="Footer Placeholder 4"/>
          <p:cNvSpPr>
            <a:spLocks noGrp="1"/>
          </p:cNvSpPr>
          <p:nvPr>
            <p:ph type="ftr" sz="quarter" idx="3"/>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0" name="Slide Number Placeholder 5"/>
          <p:cNvSpPr>
            <a:spLocks noGrp="1"/>
          </p:cNvSpPr>
          <p:nvPr>
            <p:ph type="sldNum" sz="quarter" idx="4"/>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762001"/>
            <a:ext cx="4040188" cy="457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295400"/>
            <a:ext cx="4040188" cy="4830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762001"/>
            <a:ext cx="4041775" cy="457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295400"/>
            <a:ext cx="4041775" cy="4830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11"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2"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12"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3"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9"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0"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9017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0"/>
            <a:ext cx="5111750" cy="5592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12"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3"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9" name="Footer Placeholder 4"/>
          <p:cNvSpPr>
            <a:spLocks noGrp="1"/>
          </p:cNvSpPr>
          <p:nvPr>
            <p:ph type="ftr" sz="quarter" idx="11"/>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10" name="Slide Number Placeholder 5"/>
          <p:cNvSpPr>
            <a:spLocks noGrp="1"/>
          </p:cNvSpPr>
          <p:nvPr>
            <p:ph type="sldNum" sz="quarter" idx="12"/>
          </p:nvPr>
        </p:nvSpPr>
        <p:spPr>
          <a:xfrm>
            <a:off x="0" y="6416675"/>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639762"/>
          </a:xfrm>
          <a:prstGeom prst="rect">
            <a:avLst/>
          </a:prstGeom>
        </p:spPr>
        <p:txBody>
          <a:bodyPr vert="horz" lIns="91440" tIns="45720" rIns="91440" bIns="45720" rtlCol="0" anchor="ctr">
            <a:noAutofit/>
          </a:bodyPr>
          <a:lstStyle/>
          <a:p>
            <a:r>
              <a:rPr lang="en-US" dirty="0" err="1" smtClean="0"/>
              <a:t>HealthEC</a:t>
            </a:r>
            <a:r>
              <a:rPr lang="en-US" dirty="0" smtClean="0"/>
              <a:t>®</a:t>
            </a:r>
            <a:endParaRPr lang="en-US" dirty="0"/>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1000" y="6416675"/>
            <a:ext cx="1219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a:xfrm>
            <a:off x="1295400" y="6416675"/>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lgn="l"/>
            <a:r>
              <a:rPr lang="en-US" dirty="0" smtClean="0"/>
              <a:t>| </a:t>
            </a:r>
            <a:r>
              <a:rPr lang="en-US" dirty="0" smtClean="0">
                <a:latin typeface="Calibri Light" pitchFamily="34" charset="0"/>
              </a:rPr>
              <a:t>© </a:t>
            </a:r>
            <a:r>
              <a:rPr lang="en-US" dirty="0" smtClean="0"/>
              <a:t>2015 </a:t>
            </a:r>
            <a:r>
              <a:rPr lang="en-US" dirty="0" err="1" smtClean="0"/>
              <a:t>HealthEC</a:t>
            </a:r>
            <a:r>
              <a:rPr lang="en-US" dirty="0" smtClean="0"/>
              <a:t>, LLC</a:t>
            </a:r>
            <a:endParaRPr lang="en-US" dirty="0"/>
          </a:p>
        </p:txBody>
      </p:sp>
      <p:sp>
        <p:nvSpPr>
          <p:cNvPr id="6" name="Slide Number Placeholder 5"/>
          <p:cNvSpPr>
            <a:spLocks noGrp="1"/>
          </p:cNvSpPr>
          <p:nvPr>
            <p:ph type="sldNum" sz="quarter" idx="4"/>
          </p:nvPr>
        </p:nvSpPr>
        <p:spPr>
          <a:xfrm>
            <a:off x="0" y="6400800"/>
            <a:ext cx="533400" cy="365125"/>
          </a:xfrm>
          <a:prstGeom prst="rect">
            <a:avLst/>
          </a:prstGeom>
        </p:spPr>
        <p:txBody>
          <a:bodyPr vert="horz" lIns="91440" tIns="45720" rIns="91440" bIns="45720" rtlCol="0" anchor="ctr"/>
          <a:lstStyle>
            <a:lvl1pPr algn="r">
              <a:defRPr sz="1000">
                <a:solidFill>
                  <a:schemeClr val="tx2"/>
                </a:solidFill>
              </a:defRPr>
            </a:lvl1pPr>
          </a:lstStyle>
          <a:p>
            <a:fld id="{F701C265-B984-4530-97A4-A925881C3743}" type="slidenum">
              <a:rPr lang="en-US" smtClean="0"/>
              <a:pPr/>
              <a:t>‹#›</a:t>
            </a:fld>
            <a:r>
              <a:rPr lang="en-US" dirty="0" smtClean="0"/>
              <a:t> |</a:t>
            </a:r>
            <a:endParaRPr lang="en-US" dirty="0"/>
          </a:p>
        </p:txBody>
      </p:sp>
      <p:pic>
        <p:nvPicPr>
          <p:cNvPr id="8" name="Picture 7" descr="HealthEC-Logo-Final (2).jpg"/>
          <p:cNvPicPr>
            <a:picLocks noChangeAspect="1"/>
          </p:cNvPicPr>
          <p:nvPr userDrawn="1"/>
        </p:nvPicPr>
        <p:blipFill>
          <a:blip r:embed="rId14" cstate="print"/>
          <a:stretch>
            <a:fillRect/>
          </a:stretch>
        </p:blipFill>
        <p:spPr>
          <a:xfrm>
            <a:off x="7010400" y="6276108"/>
            <a:ext cx="2133600" cy="581891"/>
          </a:xfrm>
          <a:prstGeom prst="rect">
            <a:avLst/>
          </a:prstGeom>
        </p:spPr>
      </p:pic>
      <p:cxnSp>
        <p:nvCxnSpPr>
          <p:cNvPr id="9" name="Straight Connector 8"/>
          <p:cNvCxnSpPr/>
          <p:nvPr userDrawn="1"/>
        </p:nvCxnSpPr>
        <p:spPr>
          <a:xfrm>
            <a:off x="0" y="533400"/>
            <a:ext cx="9144000" cy="1588"/>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kern="1200" baseline="0">
          <a:solidFill>
            <a:schemeClr val="bg1">
              <a:lumMod val="50000"/>
            </a:schemeClr>
          </a:solidFill>
          <a:latin typeface="Calibri Light" pitchFamily="34" charset="0"/>
          <a:ea typeface="+mj-ea"/>
          <a:cs typeface="+mj-cs"/>
        </a:defRPr>
      </a:lvl1pPr>
    </p:titleStyle>
    <p:bodyStyle>
      <a:lvl1pPr marL="342900" indent="-342900" algn="l" defTabSz="914400" rtl="0" eaLnBrk="1" latinLnBrk="0" hangingPunct="1">
        <a:spcBef>
          <a:spcPct val="20000"/>
        </a:spcBef>
        <a:buFontTx/>
        <a:buBlip>
          <a:blip r:embed="rId15"/>
        </a:buBlip>
        <a:defRPr sz="3200" kern="1200">
          <a:solidFill>
            <a:schemeClr val="tx2"/>
          </a:solidFill>
          <a:latin typeface="Calibri Light" pitchFamily="34" charset="0"/>
          <a:ea typeface="+mn-ea"/>
          <a:cs typeface="+mn-cs"/>
        </a:defRPr>
      </a:lvl1pPr>
      <a:lvl2pPr marL="742950" indent="-285750" algn="l" defTabSz="914400" rtl="0" eaLnBrk="1" latinLnBrk="0" hangingPunct="1">
        <a:spcBef>
          <a:spcPct val="20000"/>
        </a:spcBef>
        <a:buFont typeface="Calibri Light" pitchFamily="34" charset="0"/>
        <a:buChar char="→"/>
        <a:defRPr sz="2800" kern="1200">
          <a:solidFill>
            <a:schemeClr val="tx2"/>
          </a:solidFill>
          <a:latin typeface="Calibri Light" pitchFamily="34" charset="0"/>
          <a:ea typeface="+mn-ea"/>
          <a:cs typeface="+mn-cs"/>
        </a:defRPr>
      </a:lvl2pPr>
      <a:lvl3pPr marL="1143000" indent="-228600" algn="l" defTabSz="914400" rtl="0" eaLnBrk="1" latinLnBrk="0" hangingPunct="1">
        <a:spcBef>
          <a:spcPct val="20000"/>
        </a:spcBef>
        <a:buSzPct val="90000"/>
        <a:buFont typeface="Wingdings" pitchFamily="2" charset="2"/>
        <a:buChar char="§"/>
        <a:defRPr sz="2400" kern="1200">
          <a:solidFill>
            <a:schemeClr val="tx2"/>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Calibri Light" pitchFamily="34" charset="0"/>
          <a:ea typeface="+mn-ea"/>
          <a:cs typeface="+mn-cs"/>
        </a:defRPr>
      </a:lvl4pPr>
      <a:lvl5pPr marL="2057400" indent="-228600" algn="l" defTabSz="914400" rtl="0" eaLnBrk="1" latinLnBrk="0" hangingPunct="1">
        <a:spcBef>
          <a:spcPct val="20000"/>
        </a:spcBef>
        <a:buFont typeface="Wingdings" pitchFamily="2" charset="2"/>
        <a:buChar char="§"/>
        <a:defRPr sz="2000" kern="1200">
          <a:solidFill>
            <a:schemeClr val="tx2"/>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herweb.com/blog/microsoft-power-b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914400"/>
          </a:xfrm>
        </p:spPr>
        <p:txBody>
          <a:bodyPr/>
          <a:lstStyle/>
          <a:p>
            <a:r>
              <a:rPr lang="en-US" sz="3600" dirty="0" smtClean="0"/>
              <a:t>PowerBI</a:t>
            </a:r>
            <a:endParaRPr lang="en-US" sz="3600" dirty="0"/>
          </a:p>
        </p:txBody>
      </p:sp>
    </p:spTree>
  </p:cSld>
  <p:clrMapOvr>
    <a:masterClrMapping/>
  </p:clrMapOvr>
  <p:transition advTm="39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6" name="Slide Number Placeholder 5"/>
          <p:cNvSpPr>
            <a:spLocks noGrp="1"/>
          </p:cNvSpPr>
          <p:nvPr>
            <p:ph type="sldNum" sz="quarter" idx="4"/>
          </p:nvPr>
        </p:nvSpPr>
        <p:spPr/>
        <p:txBody>
          <a:bodyPr/>
          <a:lstStyle/>
          <a:p>
            <a:fld id="{F701C265-B984-4530-97A4-A925881C3743}" type="slidenum">
              <a:rPr lang="en-US" smtClean="0"/>
              <a:pPr/>
              <a:t>2</a:t>
            </a:fld>
            <a:r>
              <a:rPr lang="en-US" smtClean="0"/>
              <a:t> |</a:t>
            </a:r>
            <a:endParaRPr lang="en-US" dirty="0"/>
          </a:p>
        </p:txBody>
      </p:sp>
      <p:sp>
        <p:nvSpPr>
          <p:cNvPr id="10" name="Title 1"/>
          <p:cNvSpPr>
            <a:spLocks noGrp="1"/>
          </p:cNvSpPr>
          <p:nvPr>
            <p:ph type="title"/>
          </p:nvPr>
        </p:nvSpPr>
        <p:spPr>
          <a:xfrm>
            <a:off x="457200" y="0"/>
            <a:ext cx="8229600" cy="639762"/>
          </a:xfrm>
        </p:spPr>
        <p:txBody>
          <a:bodyPr/>
          <a:lstStyle/>
          <a:p>
            <a:r>
              <a:rPr lang="en-US" dirty="0" err="1" smtClean="0"/>
              <a:t>PowerBi</a:t>
            </a:r>
            <a:endParaRPr lang="en-US" dirty="0"/>
          </a:p>
        </p:txBody>
      </p:sp>
      <p:sp>
        <p:nvSpPr>
          <p:cNvPr id="9" name="Rectangle 8"/>
          <p:cNvSpPr/>
          <p:nvPr/>
        </p:nvSpPr>
        <p:spPr>
          <a:xfrm>
            <a:off x="228600" y="762000"/>
            <a:ext cx="8610600" cy="5632311"/>
          </a:xfrm>
          <a:prstGeom prst="rect">
            <a:avLst/>
          </a:prstGeom>
        </p:spPr>
        <p:txBody>
          <a:bodyPr wrap="square">
            <a:spAutoFit/>
          </a:bodyPr>
          <a:lstStyle/>
          <a:p>
            <a:r>
              <a:rPr lang="en-GB" dirty="0" smtClean="0"/>
              <a:t>Power BI is a cloud-based business analytics service that gives you a single view of your most critical business data. </a:t>
            </a:r>
          </a:p>
          <a:p>
            <a:endParaRPr lang="en-GB" dirty="0" smtClean="0"/>
          </a:p>
          <a:p>
            <a:r>
              <a:rPr lang="en-GB" dirty="0" err="1" smtClean="0"/>
              <a:t>PowerBI</a:t>
            </a:r>
            <a:r>
              <a:rPr lang="en-GB" dirty="0" smtClean="0"/>
              <a:t> has two components</a:t>
            </a:r>
          </a:p>
          <a:p>
            <a:pPr lvl="1">
              <a:buFont typeface="Arial" pitchFamily="34" charset="0"/>
              <a:buChar char="•"/>
            </a:pPr>
            <a:r>
              <a:rPr lang="en-GB" dirty="0" smtClean="0"/>
              <a:t>On Premise</a:t>
            </a:r>
          </a:p>
          <a:p>
            <a:pPr lvl="1">
              <a:buFont typeface="Arial" pitchFamily="34" charset="0"/>
              <a:buChar char="•"/>
            </a:pPr>
            <a:r>
              <a:rPr lang="en-GB" dirty="0" smtClean="0"/>
              <a:t>On Cloud</a:t>
            </a:r>
          </a:p>
          <a:p>
            <a:pPr lvl="1">
              <a:buFont typeface="Arial" pitchFamily="34" charset="0"/>
              <a:buChar char="•"/>
            </a:pPr>
            <a:endParaRPr lang="en-GB" dirty="0" smtClean="0"/>
          </a:p>
          <a:p>
            <a:r>
              <a:rPr lang="en-GB" dirty="0" smtClean="0"/>
              <a:t>On Premise</a:t>
            </a:r>
          </a:p>
          <a:p>
            <a:r>
              <a:rPr lang="en-GB" dirty="0" smtClean="0"/>
              <a:t>	Power Query (Import, Merge and Cleanse Data)</a:t>
            </a:r>
          </a:p>
          <a:p>
            <a:r>
              <a:rPr lang="en-GB" dirty="0" smtClean="0"/>
              <a:t>	Power Pivot (In Memory Data Model, Create Hierarchies, KPI and Derived fields and calculations)</a:t>
            </a:r>
          </a:p>
          <a:p>
            <a:r>
              <a:rPr lang="en-GB" dirty="0" smtClean="0"/>
              <a:t>	Power View (Analyze, Visualize and display data)  -&gt; Filters, Rank, Top N, Drill                        Down etc.   End user will be able to change look &amp; file </a:t>
            </a:r>
            <a:r>
              <a:rPr lang="en-GB" smtClean="0"/>
              <a:t>of visualization</a:t>
            </a:r>
            <a:endParaRPr lang="en-GB" dirty="0" smtClean="0"/>
          </a:p>
          <a:p>
            <a:r>
              <a:rPr lang="en-GB" dirty="0" smtClean="0"/>
              <a:t>	Power Map (Create Maps and tours of data)</a:t>
            </a:r>
          </a:p>
          <a:p>
            <a:r>
              <a:rPr lang="en-GB" dirty="0" smtClean="0"/>
              <a:t>On Cloud</a:t>
            </a:r>
          </a:p>
          <a:p>
            <a:r>
              <a:rPr lang="en-GB" dirty="0" smtClean="0"/>
              <a:t>                 Share Data &amp; Insights (Explore Data &amp; Reports, Share Workbooks, Edit)</a:t>
            </a:r>
          </a:p>
          <a:p>
            <a:r>
              <a:rPr lang="en-GB" dirty="0" smtClean="0"/>
              <a:t>                  Data Catalog (Metadata, Manage Shared Queries, Reusability of Queries)</a:t>
            </a:r>
          </a:p>
          <a:p>
            <a:r>
              <a:rPr lang="en-GB" dirty="0" smtClean="0"/>
              <a:t>                  Data Management (Data Refresh, Periodic Refresh, Expose tables and views to Consumers)</a:t>
            </a:r>
          </a:p>
          <a:p>
            <a:endParaRPr lang="en-GB" dirty="0" smtClean="0"/>
          </a:p>
        </p:txBody>
      </p:sp>
    </p:spTree>
    <p:extLst>
      <p:ext uri="{BB962C8B-B14F-4D97-AF65-F5344CB8AC3E}">
        <p14:creationId xmlns:p14="http://schemas.microsoft.com/office/powerpoint/2010/main" xmlns="" val="16670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PowerBi</a:t>
            </a:r>
            <a:endParaRPr lang="en-US" dirty="0"/>
          </a:p>
        </p:txBody>
      </p:sp>
      <p:sp>
        <p:nvSpPr>
          <p:cNvPr id="4" name="Date Placeholder 3"/>
          <p:cNvSpPr>
            <a:spLocks noGrp="1"/>
          </p:cNvSpPr>
          <p:nvPr>
            <p:ph type="dt" sz="half" idx="2"/>
          </p:nvPr>
        </p:nvSpPr>
        <p:spPr/>
        <p:txBody>
          <a:body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6" name="Slide Number Placeholder 5"/>
          <p:cNvSpPr>
            <a:spLocks noGrp="1"/>
          </p:cNvSpPr>
          <p:nvPr>
            <p:ph type="sldNum" sz="quarter" idx="4"/>
          </p:nvPr>
        </p:nvSpPr>
        <p:spPr/>
        <p:txBody>
          <a:bodyPr/>
          <a:lstStyle/>
          <a:p>
            <a:fld id="{F701C265-B984-4530-97A4-A925881C3743}" type="slidenum">
              <a:rPr lang="en-US" smtClean="0"/>
              <a:pPr/>
              <a:t>3</a:t>
            </a:fld>
            <a:r>
              <a:rPr lang="en-US" smtClean="0"/>
              <a:t> |</a:t>
            </a:r>
            <a:endParaRPr lang="en-US" dirty="0"/>
          </a:p>
        </p:txBody>
      </p:sp>
      <p:sp>
        <p:nvSpPr>
          <p:cNvPr id="13" name="Rectangle 12"/>
          <p:cNvSpPr/>
          <p:nvPr/>
        </p:nvSpPr>
        <p:spPr>
          <a:xfrm>
            <a:off x="381000" y="762000"/>
            <a:ext cx="8458200" cy="4801314"/>
          </a:xfrm>
          <a:prstGeom prst="rect">
            <a:avLst/>
          </a:prstGeom>
        </p:spPr>
        <p:txBody>
          <a:bodyPr wrap="square">
            <a:spAutoFit/>
          </a:bodyPr>
          <a:lstStyle/>
          <a:p>
            <a:r>
              <a:rPr lang="en-GB" b="1" dirty="0" smtClean="0"/>
              <a:t>Data Source</a:t>
            </a:r>
          </a:p>
          <a:p>
            <a:pPr>
              <a:buFont typeface="Arial" pitchFamily="34" charset="0"/>
              <a:buChar char="•"/>
            </a:pPr>
            <a:r>
              <a:rPr lang="en-GB" dirty="0" smtClean="0"/>
              <a:t>Excel</a:t>
            </a:r>
          </a:p>
          <a:p>
            <a:pPr>
              <a:buFont typeface="Arial" pitchFamily="34" charset="0"/>
              <a:buChar char="•"/>
            </a:pPr>
            <a:r>
              <a:rPr lang="en-GB" dirty="0" smtClean="0"/>
              <a:t>CSV</a:t>
            </a:r>
          </a:p>
          <a:p>
            <a:pPr>
              <a:buFont typeface="Arial" pitchFamily="34" charset="0"/>
              <a:buChar char="•"/>
            </a:pPr>
            <a:r>
              <a:rPr lang="en-GB" dirty="0" smtClean="0"/>
              <a:t>XML</a:t>
            </a:r>
          </a:p>
          <a:p>
            <a:pPr>
              <a:buFont typeface="Arial" pitchFamily="34" charset="0"/>
              <a:buChar char="•"/>
            </a:pPr>
            <a:r>
              <a:rPr lang="en-GB" dirty="0" smtClean="0"/>
              <a:t>Text File</a:t>
            </a:r>
          </a:p>
          <a:p>
            <a:pPr>
              <a:buFont typeface="Arial" pitchFamily="34" charset="0"/>
              <a:buChar char="•"/>
            </a:pPr>
            <a:r>
              <a:rPr lang="en-GB" dirty="0" smtClean="0"/>
              <a:t>Folder (We can connect to multiple text files having same header format, and add transformation steps, which will update to an excel file)</a:t>
            </a:r>
          </a:p>
          <a:p>
            <a:endParaRPr lang="en-GB" b="1" dirty="0" smtClean="0"/>
          </a:p>
          <a:p>
            <a:endParaRPr lang="en-GB" b="1" dirty="0" smtClean="0"/>
          </a:p>
          <a:p>
            <a:r>
              <a:rPr lang="en-GB" b="1" dirty="0" smtClean="0"/>
              <a:t>Microsoft Azure:</a:t>
            </a:r>
            <a:r>
              <a:rPr lang="en-GB" dirty="0" smtClean="0"/>
              <a:t> Microsoft Azure is a cloud-based infrastructure where you can create Virtual Machine, Server, and Storage through Physical servers. Power BI is also a Microsoft Product, so it is very easy with power BI to connect cloud-based Database like Azure SQL Database, Azure My SQL database.</a:t>
            </a:r>
          </a:p>
          <a:p>
            <a:r>
              <a:rPr lang="en-GB" dirty="0" smtClean="0"/>
              <a:t>                 	</a:t>
            </a:r>
          </a:p>
          <a:p>
            <a:r>
              <a:rPr lang="en-GB" dirty="0" smtClean="0">
                <a:hlinkClick r:id="rId2"/>
              </a:rPr>
              <a:t>https://www.sherweb.com/blog/microsoft-power-bi/#https://www.sherweb.com/blog/microsoft-power-bi/</a:t>
            </a:r>
            <a:endParaRPr lang="en-GB" dirty="0" smtClean="0"/>
          </a:p>
          <a:p>
            <a:endParaRPr lang="en-US" dirty="0"/>
          </a:p>
        </p:txBody>
      </p:sp>
    </p:spTree>
    <p:extLst>
      <p:ext uri="{BB962C8B-B14F-4D97-AF65-F5344CB8AC3E}">
        <p14:creationId xmlns:p14="http://schemas.microsoft.com/office/powerpoint/2010/main" xmlns="" val="16670528"/>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Profiling (Power Bi)</a:t>
            </a:r>
            <a:endParaRPr lang="en-US" dirty="0"/>
          </a:p>
        </p:txBody>
      </p:sp>
      <p:sp>
        <p:nvSpPr>
          <p:cNvPr id="4" name="Date Placeholder 3"/>
          <p:cNvSpPr>
            <a:spLocks noGrp="1"/>
          </p:cNvSpPr>
          <p:nvPr>
            <p:ph type="dt" sz="half" idx="2"/>
          </p:nvPr>
        </p:nvSpPr>
        <p:spPr/>
        <p:txBody>
          <a:body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6" name="Slide Number Placeholder 5"/>
          <p:cNvSpPr>
            <a:spLocks noGrp="1"/>
          </p:cNvSpPr>
          <p:nvPr>
            <p:ph type="sldNum" sz="quarter" idx="4"/>
          </p:nvPr>
        </p:nvSpPr>
        <p:spPr/>
        <p:txBody>
          <a:bodyPr/>
          <a:lstStyle/>
          <a:p>
            <a:fld id="{F701C265-B984-4530-97A4-A925881C3743}" type="slidenum">
              <a:rPr lang="en-US" smtClean="0"/>
              <a:pPr/>
              <a:t>4</a:t>
            </a:fld>
            <a:r>
              <a:rPr lang="en-US" smtClean="0"/>
              <a:t> |</a:t>
            </a:r>
            <a:endParaRPr lang="en-US" dirty="0"/>
          </a:p>
        </p:txBody>
      </p:sp>
      <p:sp>
        <p:nvSpPr>
          <p:cNvPr id="7" name="Rectangle 6"/>
          <p:cNvSpPr/>
          <p:nvPr/>
        </p:nvSpPr>
        <p:spPr>
          <a:xfrm>
            <a:off x="838200" y="1219200"/>
            <a:ext cx="8001000" cy="4801314"/>
          </a:xfrm>
          <a:prstGeom prst="rect">
            <a:avLst/>
          </a:prstGeom>
        </p:spPr>
        <p:txBody>
          <a:bodyPr wrap="square">
            <a:spAutoFit/>
          </a:bodyPr>
          <a:lstStyle/>
          <a:p>
            <a:r>
              <a:rPr lang="en-GB" b="1" dirty="0" smtClean="0"/>
              <a:t>Data Transformation</a:t>
            </a:r>
            <a:r>
              <a:rPr lang="en-GB" dirty="0" smtClean="0"/>
              <a:t>:</a:t>
            </a:r>
            <a:endParaRPr lang="en-GB" b="1" dirty="0" smtClean="0"/>
          </a:p>
          <a:p>
            <a:r>
              <a:rPr lang="en-GB" dirty="0" smtClean="0"/>
              <a:t>Most useful feature we have in Power BI is to connect data and then make a transformation in data. When you refresh the data connector all transformations that you have applied will automatically be recalled and data will get updated with all changes.</a:t>
            </a:r>
          </a:p>
          <a:p>
            <a:r>
              <a:rPr lang="en-GB" b="1" dirty="0" smtClean="0"/>
              <a:t>Note – it will not make any changes in source data and all changes are with a data connection.</a:t>
            </a:r>
            <a:endParaRPr lang="en-GB" dirty="0" smtClean="0"/>
          </a:p>
          <a:p>
            <a:r>
              <a:rPr lang="en-GB" dirty="0" smtClean="0"/>
              <a:t>Some of the most commonly used transformations are mentioned below:</a:t>
            </a:r>
          </a:p>
          <a:p>
            <a:r>
              <a:rPr lang="en-GB" b="1" smtClean="0"/>
              <a:t>Data </a:t>
            </a:r>
            <a:r>
              <a:rPr lang="en-GB" b="1" dirty="0" smtClean="0"/>
              <a:t>Analysis Expressions (DAX)</a:t>
            </a:r>
            <a:r>
              <a:rPr lang="en-GB" dirty="0" smtClean="0"/>
              <a:t> is a library of functions and operators that can be combined to build formulas and expressions in Microsoft SQL Server Analysis Services, Power Pivot in Excel, and Power BI Desktop.</a:t>
            </a:r>
          </a:p>
          <a:p>
            <a:r>
              <a:rPr lang="en-GB" dirty="0" smtClean="0"/>
              <a:t>DAX </a:t>
            </a:r>
            <a:r>
              <a:rPr lang="en-GB" dirty="0" smtClean="0"/>
              <a:t>contains most advanced formulas that can be used to calculate YTD sales, Previous Year Sales, Previous Year Same Day Sales on Run Time. You only need to connect data and make transformation steps once.</a:t>
            </a:r>
          </a:p>
          <a:p>
            <a:r>
              <a:rPr lang="en-GB" dirty="0" smtClean="0"/>
              <a:t>There are two primary calculations you can create using DAX:</a:t>
            </a:r>
          </a:p>
          <a:p>
            <a:r>
              <a:rPr lang="en-GB" dirty="0" smtClean="0"/>
              <a:t>Calculated columns</a:t>
            </a:r>
          </a:p>
          <a:p>
            <a:r>
              <a:rPr lang="en-GB" dirty="0" smtClean="0"/>
              <a:t>Calculated measures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Merge</a:t>
            </a:r>
            <a:endParaRPr lang="en-US" dirty="0"/>
          </a:p>
        </p:txBody>
      </p:sp>
      <p:sp>
        <p:nvSpPr>
          <p:cNvPr id="4" name="Date Placeholder 3"/>
          <p:cNvSpPr>
            <a:spLocks noGrp="1"/>
          </p:cNvSpPr>
          <p:nvPr>
            <p:ph type="dt" sz="half" idx="2"/>
          </p:nvPr>
        </p:nvSpPr>
        <p:spPr/>
        <p:txBody>
          <a:body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6" name="Slide Number Placeholder 5"/>
          <p:cNvSpPr>
            <a:spLocks noGrp="1"/>
          </p:cNvSpPr>
          <p:nvPr>
            <p:ph type="sldNum" sz="quarter" idx="4"/>
          </p:nvPr>
        </p:nvSpPr>
        <p:spPr/>
        <p:txBody>
          <a:bodyPr/>
          <a:lstStyle/>
          <a:p>
            <a:fld id="{F701C265-B984-4530-97A4-A925881C3743}" type="slidenum">
              <a:rPr lang="en-US" smtClean="0"/>
              <a:pPr/>
              <a:t>5</a:t>
            </a:fld>
            <a:r>
              <a:rPr lang="en-US" smtClean="0"/>
              <a:t> |</a:t>
            </a:r>
            <a:endParaRPr lang="en-US" dirty="0"/>
          </a:p>
        </p:txBody>
      </p:sp>
      <p:sp>
        <p:nvSpPr>
          <p:cNvPr id="7" name="Rectangle 6"/>
          <p:cNvSpPr/>
          <p:nvPr/>
        </p:nvSpPr>
        <p:spPr>
          <a:xfrm>
            <a:off x="304800" y="1219200"/>
            <a:ext cx="8610600" cy="5355312"/>
          </a:xfrm>
          <a:prstGeom prst="rect">
            <a:avLst/>
          </a:prstGeom>
        </p:spPr>
        <p:txBody>
          <a:bodyPr wrap="square">
            <a:spAutoFit/>
          </a:bodyPr>
          <a:lstStyle/>
          <a:p>
            <a:r>
              <a:rPr lang="en-GB" b="1" dirty="0" smtClean="0"/>
              <a:t>Merge:</a:t>
            </a:r>
            <a:r>
              <a:rPr lang="en-GB" dirty="0" smtClean="0"/>
              <a:t> Merge is another type of combining queries, which is based on matching rows, rather than columns. The output of Merge will be a single query with;</a:t>
            </a:r>
          </a:p>
          <a:p>
            <a:r>
              <a:rPr lang="en-GB" dirty="0" smtClean="0"/>
              <a:t>There should be joining or matching criteria between two queries, </a:t>
            </a:r>
          </a:p>
          <a:p>
            <a:r>
              <a:rPr lang="en-GB" dirty="0" smtClean="0"/>
              <a:t>Number of rows will be dependent on matching criteria between queries</a:t>
            </a:r>
          </a:p>
          <a:p>
            <a:r>
              <a:rPr lang="en-GB" dirty="0" smtClean="0"/>
              <a:t>The number of columns will depend on the columns selected in the result set. </a:t>
            </a:r>
          </a:p>
          <a:p>
            <a:r>
              <a:rPr lang="en-GB" dirty="0" smtClean="0"/>
              <a:t>Merge will create a structured column as a result.</a:t>
            </a:r>
          </a:p>
          <a:p>
            <a:endParaRPr lang="en-GB" dirty="0" smtClean="0"/>
          </a:p>
          <a:p>
            <a:r>
              <a:rPr lang="en-GB" b="1" u="sng" dirty="0" smtClean="0"/>
              <a:t>Why Power BI</a:t>
            </a:r>
          </a:p>
          <a:p>
            <a:endParaRPr lang="en-GB" b="1" u="sng" dirty="0" smtClean="0"/>
          </a:p>
          <a:p>
            <a:r>
              <a:rPr lang="en-GB" dirty="0" smtClean="0"/>
              <a:t>Power BI’s biggest strength; however, is its rock-bottom cost and fantastic value. For a product that is totally comparable to the category leader, it’s free (included in Office 365) for basic use and $10/user/month for a “Pro” license. This increases adoption of the product as individuals can use Power BI risk-free. For companies that don’t have the budget for a large Business Intelligence project (including a data warehouse, dedicated analysts, and several months of implementation time), Power BI is extremely attractive. </a:t>
            </a:r>
          </a:p>
          <a:p>
            <a:endParaRPr lang="en-GB" dirty="0" smtClean="0"/>
          </a:p>
          <a:p>
            <a:r>
              <a:rPr lang="en-GB" dirty="0" smtClean="0"/>
              <a:t>Microsoft is also investing heavily in Power BI, and they’re closing the small gaps in their functionality extremely fast</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Scripting in </a:t>
            </a:r>
            <a:r>
              <a:rPr lang="en-IN" dirty="0" err="1" smtClean="0"/>
              <a:t>PowerBi</a:t>
            </a:r>
            <a:endParaRPr lang="en-US" dirty="0"/>
          </a:p>
        </p:txBody>
      </p:sp>
      <p:sp>
        <p:nvSpPr>
          <p:cNvPr id="4" name="Date Placeholder 3"/>
          <p:cNvSpPr>
            <a:spLocks noGrp="1"/>
          </p:cNvSpPr>
          <p:nvPr>
            <p:ph type="dt" sz="half" idx="2"/>
          </p:nvPr>
        </p:nvSpPr>
        <p:spPr/>
        <p:txBody>
          <a:bodyPr/>
          <a:lstStyle/>
          <a:p>
            <a:fld id="{0CD4506F-6255-460F-AD75-C1BFD9198E4C}" type="datetime4">
              <a:rPr lang="en-US" smtClean="0"/>
              <a:pPr/>
              <a:t>December 10, 2017</a:t>
            </a:fld>
            <a:endParaRPr lang="en-US" dirty="0"/>
          </a:p>
        </p:txBody>
      </p:sp>
      <p:sp>
        <p:nvSpPr>
          <p:cNvPr id="5" name="Footer Placeholder 4"/>
          <p:cNvSpPr>
            <a:spLocks noGrp="1"/>
          </p:cNvSpPr>
          <p:nvPr>
            <p:ph type="ftr" sz="quarter" idx="3"/>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6" name="Slide Number Placeholder 5"/>
          <p:cNvSpPr>
            <a:spLocks noGrp="1"/>
          </p:cNvSpPr>
          <p:nvPr>
            <p:ph type="sldNum" sz="quarter" idx="4"/>
          </p:nvPr>
        </p:nvSpPr>
        <p:spPr/>
        <p:txBody>
          <a:bodyPr/>
          <a:lstStyle/>
          <a:p>
            <a:fld id="{F701C265-B984-4530-97A4-A925881C3743}" type="slidenum">
              <a:rPr lang="en-US" smtClean="0"/>
              <a:pPr/>
              <a:t>6</a:t>
            </a:fld>
            <a:r>
              <a:rPr lang="en-US" smtClean="0"/>
              <a:t> |</a:t>
            </a:r>
            <a:endParaRPr lang="en-US" dirty="0"/>
          </a:p>
        </p:txBody>
      </p:sp>
      <p:sp>
        <p:nvSpPr>
          <p:cNvPr id="8" name="Rectangle 7"/>
          <p:cNvSpPr/>
          <p:nvPr/>
        </p:nvSpPr>
        <p:spPr>
          <a:xfrm>
            <a:off x="457200" y="990600"/>
            <a:ext cx="7848600" cy="3693319"/>
          </a:xfrm>
          <a:prstGeom prst="rect">
            <a:avLst/>
          </a:prstGeom>
        </p:spPr>
        <p:txBody>
          <a:bodyPr wrap="square">
            <a:spAutoFit/>
          </a:bodyPr>
          <a:lstStyle/>
          <a:p>
            <a:r>
              <a:rPr lang="en-GB" b="1" dirty="0" smtClean="0"/>
              <a:t>Power BI Desktop</a:t>
            </a:r>
            <a:r>
              <a:rPr lang="en-GB" dirty="0" smtClean="0"/>
              <a:t> does not include, deploy or install the </a:t>
            </a:r>
            <a:r>
              <a:rPr lang="en-GB" b="1" dirty="0" smtClean="0"/>
              <a:t>R</a:t>
            </a:r>
            <a:r>
              <a:rPr lang="en-GB" dirty="0" smtClean="0"/>
              <a:t> engine. To run R scripts in </a:t>
            </a:r>
            <a:r>
              <a:rPr lang="en-GB" b="1" dirty="0" smtClean="0"/>
              <a:t>Power BI Desktop</a:t>
            </a:r>
            <a:r>
              <a:rPr lang="en-GB" dirty="0" smtClean="0"/>
              <a:t>, you must separately install </a:t>
            </a:r>
            <a:r>
              <a:rPr lang="en-GB" b="1" dirty="0" smtClean="0"/>
              <a:t>R</a:t>
            </a:r>
            <a:r>
              <a:rPr lang="en-GB" dirty="0" smtClean="0"/>
              <a:t> on your local computer. </a:t>
            </a:r>
          </a:p>
          <a:p>
            <a:r>
              <a:rPr lang="en-GB" b="1" u="sng" dirty="0" smtClean="0"/>
              <a:t>Enable R visuals</a:t>
            </a:r>
          </a:p>
          <a:p>
            <a:r>
              <a:rPr lang="en-GB" dirty="0" smtClean="0"/>
              <a:t>To enable R visuals, select </a:t>
            </a:r>
            <a:r>
              <a:rPr lang="en-GB" b="1" dirty="0" smtClean="0"/>
              <a:t>File &gt; Options and settings &gt; Options</a:t>
            </a:r>
            <a:r>
              <a:rPr lang="en-GB" dirty="0" smtClean="0"/>
              <a:t> and in the </a:t>
            </a:r>
            <a:r>
              <a:rPr lang="en-GB" b="1" dirty="0" smtClean="0"/>
              <a:t>Options</a:t>
            </a:r>
            <a:r>
              <a:rPr lang="en-GB" dirty="0" smtClean="0"/>
              <a:t> page that appears, make sure your local R installation is specified in the </a:t>
            </a:r>
            <a:r>
              <a:rPr lang="en-GB" b="1" dirty="0" smtClean="0"/>
              <a:t>R Scripting</a:t>
            </a:r>
            <a:r>
              <a:rPr lang="en-GB" dirty="0" smtClean="0"/>
              <a:t> section</a:t>
            </a:r>
          </a:p>
          <a:p>
            <a:endParaRPr lang="en-GB" dirty="0" smtClean="0"/>
          </a:p>
          <a:p>
            <a:r>
              <a:rPr lang="en-GB" dirty="0" smtClean="0"/>
              <a:t>When you add an R visual to a report, </a:t>
            </a:r>
            <a:r>
              <a:rPr lang="en-GB" b="1" dirty="0" smtClean="0"/>
              <a:t>Power BI Desktop</a:t>
            </a:r>
            <a:r>
              <a:rPr lang="en-GB" dirty="0" smtClean="0"/>
              <a:t> does the following:</a:t>
            </a:r>
          </a:p>
          <a:p>
            <a:r>
              <a:rPr lang="en-GB" dirty="0" smtClean="0"/>
              <a:t>A placeholder R visual image appears on the report canvas.</a:t>
            </a:r>
          </a:p>
          <a:p>
            <a:r>
              <a:rPr lang="en-GB" dirty="0" smtClean="0"/>
              <a:t>The </a:t>
            </a:r>
            <a:r>
              <a:rPr lang="en-GB" b="1" dirty="0" smtClean="0"/>
              <a:t>R script editor</a:t>
            </a:r>
            <a:r>
              <a:rPr lang="en-GB" dirty="0" smtClean="0"/>
              <a:t> appears along the bottom of the </a:t>
            </a:r>
            <a:r>
              <a:rPr lang="en-GB" dirty="0" err="1" smtClean="0"/>
              <a:t>center</a:t>
            </a:r>
            <a:r>
              <a:rPr lang="en-GB" dirty="0" smtClean="0"/>
              <a:t> pane.</a:t>
            </a:r>
          </a:p>
          <a:p>
            <a:endParaRPr lang="en-GB" dirty="0" smtClean="0"/>
          </a:p>
          <a:p>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4506F-6255-460F-AD75-C1BFD9198E4C}" type="datetime4">
              <a:rPr lang="en-US" smtClean="0"/>
              <a:pPr/>
              <a:t>December 10, 2017</a:t>
            </a:fld>
            <a:endParaRPr lang="en-US" dirty="0"/>
          </a:p>
        </p:txBody>
      </p:sp>
      <p:sp>
        <p:nvSpPr>
          <p:cNvPr id="3" name="Footer Placeholder 2"/>
          <p:cNvSpPr>
            <a:spLocks noGrp="1"/>
          </p:cNvSpPr>
          <p:nvPr>
            <p:ph type="ftr" sz="quarter" idx="11"/>
          </p:nvPr>
        </p:nvSpPr>
        <p:spPr/>
        <p:txBody>
          <a:bodyPr/>
          <a:lstStyle/>
          <a:p>
            <a:pPr algn="l"/>
            <a:r>
              <a:rPr lang="en-US" smtClean="0"/>
              <a:t>| </a:t>
            </a:r>
            <a:r>
              <a:rPr lang="en-US" smtClean="0">
                <a:latin typeface="Calibri Light" pitchFamily="34" charset="0"/>
              </a:rPr>
              <a:t>© </a:t>
            </a:r>
            <a:r>
              <a:rPr lang="en-US" smtClean="0"/>
              <a:t>2015 HealthEC, LLC</a:t>
            </a:r>
            <a:endParaRPr lang="en-US" dirty="0"/>
          </a:p>
        </p:txBody>
      </p:sp>
      <p:sp>
        <p:nvSpPr>
          <p:cNvPr id="4" name="Slide Number Placeholder 3"/>
          <p:cNvSpPr>
            <a:spLocks noGrp="1"/>
          </p:cNvSpPr>
          <p:nvPr>
            <p:ph type="sldNum" sz="quarter" idx="12"/>
          </p:nvPr>
        </p:nvSpPr>
        <p:spPr/>
        <p:txBody>
          <a:bodyPr/>
          <a:lstStyle/>
          <a:p>
            <a:fld id="{F701C265-B984-4530-97A4-A925881C3743}" type="slidenum">
              <a:rPr lang="en-US" smtClean="0"/>
              <a:pPr/>
              <a:t>7</a:t>
            </a:fld>
            <a:r>
              <a:rPr lang="en-US"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5EE7F0557F3943BAD47B8B10E71C85" ma:contentTypeVersion="0" ma:contentTypeDescription="Create a new document." ma:contentTypeScope="" ma:versionID="3d7e964382783ebf74cdc49f66843c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1B8E6-5D76-4606-A7F1-65AA2A1620EF}">
  <ds:schemaRefs>
    <ds:schemaRef ds:uri="http://schemas.microsoft.com/sharepoint/v3/contenttype/forms"/>
  </ds:schemaRefs>
</ds:datastoreItem>
</file>

<file path=customXml/itemProps2.xml><?xml version="1.0" encoding="utf-8"?>
<ds:datastoreItem xmlns:ds="http://schemas.openxmlformats.org/officeDocument/2006/customXml" ds:itemID="{A55360CC-A9A3-4C9E-951C-12A91B4C752E}">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9582EC6-C351-4A3D-AED3-86AC28840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3236</TotalTime>
  <Words>227</Words>
  <Application>Microsoft Office PowerPoint</Application>
  <PresentationFormat>On-screen Show (4:3)</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PowerBI</vt:lpstr>
      <vt:lpstr>PowerBi</vt:lpstr>
      <vt:lpstr>PowerBi</vt:lpstr>
      <vt:lpstr>Data Profiling (Power Bi)</vt:lpstr>
      <vt:lpstr>Data Merge</vt:lpstr>
      <vt:lpstr>R Scripting in PowerBi</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Sana.Nadeem</dc:creator>
  <cp:lastModifiedBy>Venkata Rraghavan</cp:lastModifiedBy>
  <cp:revision>209</cp:revision>
  <dcterms:created xsi:type="dcterms:W3CDTF">2015-10-12T21:06:41Z</dcterms:created>
  <dcterms:modified xsi:type="dcterms:W3CDTF">2017-12-10T07:55:20Z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0x010100995EE7F0557F3943BAD47B8B10E71C85</vt:lpwstr>
  </property>
</Properties>
</file>