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EF60A6-AD53-408D-9444-4CBA1BCA5C9B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Untitled Section" id="{CBA4C750-DC07-4F78-A5F2-FBE0B1AA70B9}">
          <p14:sldIdLst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OKESH\Desktop\final\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OKESH\Desktop\final\fina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OKESH\Desktop\final\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OKESH\Desktop\final\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OKESH\Desktop\final\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OKESH\Desktop\final\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OKESH\Desktop\final\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OKESH\Desktop\final\fin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OKESH\Desktop\final\fina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OKESH\Desktop\final\fina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[final.xlsx]5.top10 crops!PivotTable7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top 10 crops</a:t>
            </a:r>
          </a:p>
        </c:rich>
      </c:tx>
      <c:layout>
        <c:manualLayout>
          <c:xMode val="edge"/>
          <c:yMode val="edge"/>
          <c:x val="0.37904155730533684"/>
          <c:y val="1.85185185185185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2.5462668816039986E-17"/>
              <c:y val="-6.481481481481481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7.87037037037037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6.94444444444444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0185067526415994E-16"/>
              <c:y val="-6.481481481481481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5.092592592592601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2.5462668816039986E-17"/>
              <c:y val="-6.481481481481481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7.87037037037037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6.94444444444444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0185067526415994E-16"/>
              <c:y val="-6.481481481481481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5.092592592592601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2.5462668816039986E-17"/>
              <c:y val="-6.481481481481481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7.87037037037037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6.944444444444444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0185067526415994E-16"/>
              <c:y val="-6.481481481481481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5.092592592592601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'5.top10 crops'!$B$3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9BC3-4DF4-A125-02905BBDFFEE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9BC3-4DF4-A125-02905BBDFFEE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9BC3-4DF4-A125-02905BBDFFEE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9BC3-4DF4-A125-02905BBDFFEE}"/>
              </c:ext>
            </c:extLst>
          </c:dPt>
          <c:dPt>
            <c:idx val="9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9BC3-4DF4-A125-02905BBDFFEE}"/>
              </c:ext>
            </c:extLst>
          </c:dPt>
          <c:dLbls>
            <c:dLbl>
              <c:idx val="1"/>
              <c:layout>
                <c:manualLayout>
                  <c:x val="-2.5462668816039986E-17"/>
                  <c:y val="-6.48148148148148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BC3-4DF4-A125-02905BBDFFEE}"/>
                </c:ext>
              </c:extLst>
            </c:dLbl>
            <c:dLbl>
              <c:idx val="3"/>
              <c:layout>
                <c:manualLayout>
                  <c:x val="0"/>
                  <c:y val="-7.87037037037037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BC3-4DF4-A125-02905BBDFFEE}"/>
                </c:ext>
              </c:extLst>
            </c:dLbl>
            <c:dLbl>
              <c:idx val="5"/>
              <c:layout>
                <c:manualLayout>
                  <c:x val="0"/>
                  <c:y val="-6.94444444444444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BC3-4DF4-A125-02905BBDFFEE}"/>
                </c:ext>
              </c:extLst>
            </c:dLbl>
            <c:dLbl>
              <c:idx val="7"/>
              <c:layout>
                <c:manualLayout>
                  <c:x val="-1.0185067526415994E-16"/>
                  <c:y val="-6.48148148148148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BC3-4DF4-A125-02905BBDFFEE}"/>
                </c:ext>
              </c:extLst>
            </c:dLbl>
            <c:dLbl>
              <c:idx val="9"/>
              <c:layout>
                <c:manualLayout>
                  <c:x val="0"/>
                  <c:y val="-5.09259259259260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BC3-4DF4-A125-02905BBDFF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'5.top10 crops'!$A$4:$A$13</c:f>
              <c:strCache>
                <c:ptCount val="10"/>
                <c:pt idx="0">
                  <c:v>Coconut</c:v>
                </c:pt>
                <c:pt idx="1">
                  <c:v>Sugarcane</c:v>
                </c:pt>
                <c:pt idx="2">
                  <c:v>Rice</c:v>
                </c:pt>
                <c:pt idx="3">
                  <c:v>Wheat</c:v>
                </c:pt>
                <c:pt idx="4">
                  <c:v>Potato</c:v>
                </c:pt>
                <c:pt idx="5">
                  <c:v>Cotton(lint)</c:v>
                </c:pt>
                <c:pt idx="6">
                  <c:v>Maize</c:v>
                </c:pt>
                <c:pt idx="7">
                  <c:v>Jute</c:v>
                </c:pt>
                <c:pt idx="8">
                  <c:v>Banana</c:v>
                </c:pt>
                <c:pt idx="9">
                  <c:v>Soyabean</c:v>
                </c:pt>
              </c:strCache>
            </c:strRef>
          </c:cat>
          <c:val>
            <c:numRef>
              <c:f>'5.top10 crops'!$B$4:$B$13</c:f>
              <c:numCache>
                <c:formatCode>0.00</c:formatCode>
                <c:ptCount val="10"/>
                <c:pt idx="0">
                  <c:v>1119511.9844238984</c:v>
                </c:pt>
                <c:pt idx="1">
                  <c:v>41838.56460119992</c:v>
                </c:pt>
                <c:pt idx="2">
                  <c:v>12939.572089700087</c:v>
                </c:pt>
                <c:pt idx="3">
                  <c:v>10547.386045999981</c:v>
                </c:pt>
                <c:pt idx="4">
                  <c:v>3485.2055236000006</c:v>
                </c:pt>
                <c:pt idx="5">
                  <c:v>2555.9255450000001</c:v>
                </c:pt>
                <c:pt idx="6">
                  <c:v>2301.040784700001</c:v>
                </c:pt>
                <c:pt idx="7">
                  <c:v>1439.4207299999998</c:v>
                </c:pt>
                <c:pt idx="8">
                  <c:v>1189.0940463999991</c:v>
                </c:pt>
                <c:pt idx="9">
                  <c:v>1172.0406539999965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BC3-4DF4-A125-02905BBDFF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61770640"/>
        <c:axId val="1053512336"/>
      </c:barChart>
      <c:catAx>
        <c:axId val="1161770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crops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512336"/>
        <c:crosses val="autoZero"/>
        <c:auto val="1"/>
        <c:lblAlgn val="ctr"/>
        <c:lblOffset val="100"/>
        <c:noMultiLvlLbl val="0"/>
      </c:catAx>
      <c:valAx>
        <c:axId val="1053512336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sum of production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crossAx val="1161770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[final.xlsx]12.year wise death!PivotTable2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Year</a:t>
            </a:r>
            <a:r>
              <a:rPr lang="en-IN" baseline="0"/>
              <a:t> wise death</a:t>
            </a:r>
            <a:endParaRPr lang="en-IN"/>
          </a:p>
        </c:rich>
      </c:tx>
      <c:overlay val="0"/>
      <c:spPr>
        <a:solidFill>
          <a:schemeClr val="accent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'12.year wise death'!$B$3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'12.year wise death'!$A$4:$A$15</c:f>
              <c:strCache>
                <c:ptCount val="12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</c:strCache>
            </c:strRef>
          </c:cat>
          <c:val>
            <c:numRef>
              <c:f>'12.year wise death'!$B$4:$B$15</c:f>
              <c:numCache>
                <c:formatCode>General</c:formatCode>
                <c:ptCount val="12"/>
                <c:pt idx="0">
                  <c:v>16397</c:v>
                </c:pt>
                <c:pt idx="1">
                  <c:v>17936</c:v>
                </c:pt>
                <c:pt idx="2">
                  <c:v>17156</c:v>
                </c:pt>
                <c:pt idx="3">
                  <c:v>18226</c:v>
                </c:pt>
                <c:pt idx="4">
                  <c:v>17124</c:v>
                </c:pt>
                <c:pt idx="5">
                  <c:v>17057</c:v>
                </c:pt>
                <c:pt idx="6">
                  <c:v>16609</c:v>
                </c:pt>
                <c:pt idx="7">
                  <c:v>16180</c:v>
                </c:pt>
                <c:pt idx="8">
                  <c:v>17363</c:v>
                </c:pt>
                <c:pt idx="9">
                  <c:v>15955</c:v>
                </c:pt>
                <c:pt idx="10">
                  <c:v>14017</c:v>
                </c:pt>
                <c:pt idx="11">
                  <c:v>13733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8F-4F8F-9FE6-4F1A4076657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63558784"/>
        <c:axId val="387611856"/>
      </c:lineChart>
      <c:catAx>
        <c:axId val="363558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611856"/>
        <c:crosses val="autoZero"/>
        <c:auto val="1"/>
        <c:lblAlgn val="ctr"/>
        <c:lblOffset val="100"/>
        <c:noMultiLvlLbl val="0"/>
      </c:catAx>
      <c:valAx>
        <c:axId val="387611856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sum of deaths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363558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[final.xlsx]7.season wise to 10 crops!PivotTable9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season wise top 10 crops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7.40740740740740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7.87037037037037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7.87037037037037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0185067526415994E-16"/>
              <c:y val="-5.09259259259259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7.87037037037037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0185067526415994E-16"/>
              <c:y val="-5.09259259259259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"/>
              <c:y val="-7.87037037037037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1.0185067526415994E-16"/>
              <c:y val="-5.09259259259259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'7.season wise to 10 crops'!$B$3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D503-4C6E-9DCC-3E0A65A0D84B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D503-4C6E-9DCC-3E0A65A0D84B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D503-4C6E-9DCC-3E0A65A0D84B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D503-4C6E-9DCC-3E0A65A0D84B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D503-4C6E-9DCC-3E0A65A0D84B}"/>
              </c:ext>
            </c:extLst>
          </c:dPt>
          <c:dPt>
            <c:idx val="8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D503-4C6E-9DCC-3E0A65A0D84B}"/>
              </c:ext>
            </c:extLst>
          </c:dPt>
          <c:dLbls>
            <c:dLbl>
              <c:idx val="6"/>
              <c:layout>
                <c:manualLayout>
                  <c:x val="0"/>
                  <c:y val="-7.87037037037037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503-4C6E-9DCC-3E0A65A0D84B}"/>
                </c:ext>
              </c:extLst>
            </c:dLbl>
            <c:dLbl>
              <c:idx val="8"/>
              <c:layout>
                <c:manualLayout>
                  <c:x val="-1.0185067526415994E-16"/>
                  <c:y val="-5.09259259259259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503-4C6E-9DCC-3E0A65A0D8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'7.season wise to 10 crops'!$A$4:$A$13</c:f>
              <c:strCache>
                <c:ptCount val="10"/>
                <c:pt idx="0">
                  <c:v>Arhar/Tur</c:v>
                </c:pt>
                <c:pt idx="1">
                  <c:v>Jowar</c:v>
                </c:pt>
                <c:pt idx="2">
                  <c:v>Groundnut</c:v>
                </c:pt>
                <c:pt idx="3">
                  <c:v>Bajra</c:v>
                </c:pt>
                <c:pt idx="4">
                  <c:v>Soyabean</c:v>
                </c:pt>
                <c:pt idx="5">
                  <c:v>Jute</c:v>
                </c:pt>
                <c:pt idx="6">
                  <c:v>Maize</c:v>
                </c:pt>
                <c:pt idx="7">
                  <c:v>Cotton(lint)</c:v>
                </c:pt>
                <c:pt idx="8">
                  <c:v>Rice</c:v>
                </c:pt>
                <c:pt idx="9">
                  <c:v>Sugarcane</c:v>
                </c:pt>
              </c:strCache>
            </c:strRef>
          </c:cat>
          <c:val>
            <c:numRef>
              <c:f>'7.season wise to 10 crops'!$B$4:$B$13</c:f>
              <c:numCache>
                <c:formatCode>0.00</c:formatCode>
                <c:ptCount val="10"/>
                <c:pt idx="0">
                  <c:v>296.93280219999866</c:v>
                </c:pt>
                <c:pt idx="1">
                  <c:v>420.95023699999837</c:v>
                </c:pt>
                <c:pt idx="2">
                  <c:v>640.16179499999691</c:v>
                </c:pt>
                <c:pt idx="3">
                  <c:v>954.50504799999862</c:v>
                </c:pt>
                <c:pt idx="4">
                  <c:v>1085.0156099999963</c:v>
                </c:pt>
                <c:pt idx="5">
                  <c:v>1436.3264899999999</c:v>
                </c:pt>
                <c:pt idx="6">
                  <c:v>1607.6753760000056</c:v>
                </c:pt>
                <c:pt idx="7">
                  <c:v>2475.8750849999988</c:v>
                </c:pt>
                <c:pt idx="8">
                  <c:v>7633.2772445000001</c:v>
                </c:pt>
                <c:pt idx="9">
                  <c:v>17101.280658999985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503-4C6E-9DCC-3E0A65A0D8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52439904"/>
        <c:axId val="1053534800"/>
      </c:barChart>
      <c:catAx>
        <c:axId val="1252439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crops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534800"/>
        <c:crosses val="autoZero"/>
        <c:auto val="1"/>
        <c:lblAlgn val="ctr"/>
        <c:lblOffset val="100"/>
        <c:noMultiLvlLbl val="0"/>
      </c:catAx>
      <c:valAx>
        <c:axId val="1053534800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sum of production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crossAx val="1252439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[final.xlsx]1.season wise production!PivotTable4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season wise production</a:t>
            </a:r>
          </a:p>
        </c:rich>
      </c:tx>
      <c:overlay val="0"/>
      <c:spPr>
        <a:solidFill>
          <a:schemeClr val="accent1">
            <a:lumMod val="7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'1.season wise production'!$B$3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'1.season wise production'!$A$4:$A$10</c:f>
              <c:strCache>
                <c:ptCount val="6"/>
                <c:pt idx="0">
                  <c:v>Whole Year</c:v>
                </c:pt>
                <c:pt idx="1">
                  <c:v>Kharif</c:v>
                </c:pt>
                <c:pt idx="2">
                  <c:v>Rabi</c:v>
                </c:pt>
                <c:pt idx="3">
                  <c:v>Winter</c:v>
                </c:pt>
                <c:pt idx="4">
                  <c:v>Summer</c:v>
                </c:pt>
                <c:pt idx="5">
                  <c:v>Autumn</c:v>
                </c:pt>
              </c:strCache>
            </c:strRef>
          </c:cat>
          <c:val>
            <c:numRef>
              <c:f>'1.season wise production'!$B$4:$B$10</c:f>
              <c:numCache>
                <c:formatCode>0.00</c:formatCode>
                <c:ptCount val="6"/>
                <c:pt idx="0">
                  <c:v>1149238.9817517803</c:v>
                </c:pt>
                <c:pt idx="1">
                  <c:v>35055.281746000132</c:v>
                </c:pt>
                <c:pt idx="2">
                  <c:v>16443.166776999769</c:v>
                </c:pt>
                <c:pt idx="3">
                  <c:v>3483.2548586999997</c:v>
                </c:pt>
                <c:pt idx="4">
                  <c:v>1365.0919022999897</c:v>
                </c:pt>
                <c:pt idx="5">
                  <c:v>496.75313119999856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B9-49AA-B589-D04C558A00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14733248"/>
        <c:axId val="1053527312"/>
      </c:barChart>
      <c:catAx>
        <c:axId val="4147332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season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527312"/>
        <c:crosses val="autoZero"/>
        <c:auto val="1"/>
        <c:lblAlgn val="ctr"/>
        <c:lblOffset val="100"/>
        <c:noMultiLvlLbl val="0"/>
      </c:catAx>
      <c:valAx>
        <c:axId val="105352731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sum of production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crossAx val="414733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[final.xlsx]4.year wise prod!PivotTable6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year wise production</a:t>
            </a:r>
          </a:p>
        </c:rich>
      </c:tx>
      <c:layout>
        <c:manualLayout>
          <c:xMode val="edge"/>
          <c:yMode val="edge"/>
          <c:x val="0.36730784086519891"/>
          <c:y val="2.12201591511936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'4.year wise prod'!$B$3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'4.year wise prod'!$A$4:$A$17</c:f>
              <c:strCache>
                <c:ptCount val="14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</c:strCache>
            </c:strRef>
          </c:cat>
          <c:val>
            <c:numRef>
              <c:f>'4.year wise prod'!$B$4:$B$17</c:f>
              <c:numCache>
                <c:formatCode>0.00</c:formatCode>
                <c:ptCount val="14"/>
                <c:pt idx="0">
                  <c:v>74655.408377700573</c:v>
                </c:pt>
                <c:pt idx="1">
                  <c:v>76969.551611401301</c:v>
                </c:pt>
                <c:pt idx="2">
                  <c:v>79179.735040301253</c:v>
                </c:pt>
                <c:pt idx="3">
                  <c:v>81894.616929501499</c:v>
                </c:pt>
                <c:pt idx="4">
                  <c:v>80437.573280400829</c:v>
                </c:pt>
                <c:pt idx="5">
                  <c:v>86819.131205800863</c:v>
                </c:pt>
                <c:pt idx="6">
                  <c:v>68794.423336001186</c:v>
                </c:pt>
                <c:pt idx="7">
                  <c:v>77170.183997601402</c:v>
                </c:pt>
                <c:pt idx="8">
                  <c:v>76604.940229101514</c:v>
                </c:pt>
                <c:pt idx="9">
                  <c:v>63076.085243700327</c:v>
                </c:pt>
                <c:pt idx="10">
                  <c:v>143089.04085929901</c:v>
                </c:pt>
                <c:pt idx="11">
                  <c:v>81710.547442300725</c:v>
                </c:pt>
                <c:pt idx="12">
                  <c:v>129035.88631280079</c:v>
                </c:pt>
                <c:pt idx="13">
                  <c:v>86645.406301100229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92-4350-9BAC-79CA1DD117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3219792"/>
        <c:axId val="1053541040"/>
      </c:lineChart>
      <c:catAx>
        <c:axId val="1043219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541040"/>
        <c:crosses val="autoZero"/>
        <c:auto val="1"/>
        <c:lblAlgn val="ctr"/>
        <c:lblOffset val="100"/>
        <c:noMultiLvlLbl val="0"/>
      </c:catAx>
      <c:valAx>
        <c:axId val="1053541040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sum of production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crossAx val="1043219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[final.xlsx]8.year wise areaa!PivotTable10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year wise area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5.0243540274597147E-2"/>
              <c:y val="5.909510618651892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5.0243540274597182E-2"/>
              <c:y val="8.864265927977846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5.3784930270170409E-2"/>
              <c:y val="0.1071098799630655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4.6702150279023885E-2"/>
              <c:y val="9.972299168975069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5.0243540274597279E-2"/>
              <c:y val="0.1255771006463527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5.7326320265743802E-2"/>
              <c:y val="7.756232686980608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5.0243540274597147E-2"/>
              <c:y val="5.909510618651892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5.0243540274597182E-2"/>
              <c:y val="8.864265927977846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5.3784930270170409E-2"/>
              <c:y val="0.1071098799630655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4.6702150279023885E-2"/>
              <c:y val="9.972299168975069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5.0243540274597279E-2"/>
              <c:y val="0.1255771006463527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5.7326320265743802E-2"/>
              <c:y val="7.756232686980608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5.0243540274597147E-2"/>
              <c:y val="5.909510618651892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5.0243540274597182E-2"/>
              <c:y val="8.864265927977846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5.3784930270170409E-2"/>
              <c:y val="0.1071098799630655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4.6702150279023885E-2"/>
              <c:y val="9.972299168975069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5.0243540274597279E-2"/>
              <c:y val="0.1255771006463527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layout>
            <c:manualLayout>
              <c:x val="-5.7326320265743802E-2"/>
              <c:y val="7.756232686980608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'8.year wise areaa'!$B$3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Pt>
            <c:idx val="1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1"/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D685-4BF8-AB7A-1B3617BFA411}"/>
              </c:ext>
            </c:extLst>
          </c:dPt>
          <c:dPt>
            <c:idx val="3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1"/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D685-4BF8-AB7A-1B3617BFA411}"/>
              </c:ext>
            </c:extLst>
          </c:dPt>
          <c:dPt>
            <c:idx val="5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1"/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D685-4BF8-AB7A-1B3617BFA411}"/>
              </c:ext>
            </c:extLst>
          </c:dPt>
          <c:dPt>
            <c:idx val="7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1"/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D685-4BF8-AB7A-1B3617BFA411}"/>
              </c:ext>
            </c:extLst>
          </c:dPt>
          <c:dPt>
            <c:idx val="9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1"/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685-4BF8-AB7A-1B3617BFA411}"/>
              </c:ext>
            </c:extLst>
          </c:dPt>
          <c:dPt>
            <c:idx val="11"/>
            <c:marker>
              <c:symbol val="circle"/>
              <c:size val="6"/>
              <c:spPr>
                <a:gradFill rotWithShape="1">
                  <a:gsLst>
                    <a:gs pos="0">
                      <a:schemeClr val="accent1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1"/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685-4BF8-AB7A-1B3617BFA411}"/>
              </c:ext>
            </c:extLst>
          </c:dPt>
          <c:dLbls>
            <c:dLbl>
              <c:idx val="1"/>
              <c:layout>
                <c:manualLayout>
                  <c:x val="-5.0243540274597147E-2"/>
                  <c:y val="5.909510618651892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685-4BF8-AB7A-1B3617BFA411}"/>
                </c:ext>
              </c:extLst>
            </c:dLbl>
            <c:dLbl>
              <c:idx val="3"/>
              <c:layout>
                <c:manualLayout>
                  <c:x val="-5.0243540274597182E-2"/>
                  <c:y val="8.864265927977846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685-4BF8-AB7A-1B3617BFA411}"/>
                </c:ext>
              </c:extLst>
            </c:dLbl>
            <c:dLbl>
              <c:idx val="5"/>
              <c:layout>
                <c:manualLayout>
                  <c:x val="-5.3784930270170409E-2"/>
                  <c:y val="0.10710987996306556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685-4BF8-AB7A-1B3617BFA411}"/>
                </c:ext>
              </c:extLst>
            </c:dLbl>
            <c:dLbl>
              <c:idx val="7"/>
              <c:layout>
                <c:manualLayout>
                  <c:x val="-4.6702150279023885E-2"/>
                  <c:y val="9.97229916897506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685-4BF8-AB7A-1B3617BFA411}"/>
                </c:ext>
              </c:extLst>
            </c:dLbl>
            <c:dLbl>
              <c:idx val="9"/>
              <c:layout>
                <c:manualLayout>
                  <c:x val="-5.0243540274597279E-2"/>
                  <c:y val="0.1255771006463527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685-4BF8-AB7A-1B3617BFA411}"/>
                </c:ext>
              </c:extLst>
            </c:dLbl>
            <c:dLbl>
              <c:idx val="11"/>
              <c:layout>
                <c:manualLayout>
                  <c:x val="-5.7326320265743802E-2"/>
                  <c:y val="7.756232686980608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685-4BF8-AB7A-1B3617BFA41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'8.year wise areaa'!$A$4:$A$17</c:f>
              <c:strCache>
                <c:ptCount val="14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</c:strCache>
            </c:strRef>
          </c:cat>
          <c:val>
            <c:numRef>
              <c:f>'8.year wise areaa'!$B$4:$B$17</c:f>
              <c:numCache>
                <c:formatCode>0.00</c:formatCode>
                <c:ptCount val="14"/>
                <c:pt idx="0">
                  <c:v>668866.03132271895</c:v>
                </c:pt>
                <c:pt idx="1">
                  <c:v>634854.35426236037</c:v>
                </c:pt>
                <c:pt idx="2">
                  <c:v>685241.60798041755</c:v>
                </c:pt>
                <c:pt idx="3">
                  <c:v>678876.58578337543</c:v>
                </c:pt>
                <c:pt idx="4">
                  <c:v>659316.12330790679</c:v>
                </c:pt>
                <c:pt idx="5">
                  <c:v>690349.38770967908</c:v>
                </c:pt>
                <c:pt idx="6">
                  <c:v>617909.74788046116</c:v>
                </c:pt>
                <c:pt idx="7">
                  <c:v>691823.2208980032</c:v>
                </c:pt>
                <c:pt idx="8">
                  <c:v>670196.82321280858</c:v>
                </c:pt>
                <c:pt idx="9">
                  <c:v>714683.17427814321</c:v>
                </c:pt>
                <c:pt idx="10">
                  <c:v>621635.80316060095</c:v>
                </c:pt>
                <c:pt idx="11">
                  <c:v>613901.72194006748</c:v>
                </c:pt>
                <c:pt idx="12">
                  <c:v>572638.31282248697</c:v>
                </c:pt>
                <c:pt idx="13">
                  <c:v>468395.87742052926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685-4BF8-AB7A-1B3617BFA41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18604880"/>
        <c:axId val="1553951424"/>
      </c:lineChart>
      <c:catAx>
        <c:axId val="12186048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3951424"/>
        <c:crosses val="autoZero"/>
        <c:auto val="1"/>
        <c:lblAlgn val="ctr"/>
        <c:lblOffset val="100"/>
        <c:noMultiLvlLbl val="0"/>
      </c:catAx>
      <c:valAx>
        <c:axId val="1553951424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area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crossAx val="1218604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[final.xlsx]10.state wise deaths!PivotTable3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deaths in top 10 states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'10.state wise deaths'!$B$3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'10.state wise deaths'!$A$4:$A$13</c:f>
              <c:strCache>
                <c:ptCount val="10"/>
                <c:pt idx="0">
                  <c:v>Maharashtra</c:v>
                </c:pt>
                <c:pt idx="1">
                  <c:v>Andhra Pradesh</c:v>
                </c:pt>
                <c:pt idx="2">
                  <c:v>Karnataka</c:v>
                </c:pt>
                <c:pt idx="3">
                  <c:v>Madhya Pradesh</c:v>
                </c:pt>
                <c:pt idx="4">
                  <c:v>Chhattisgarh</c:v>
                </c:pt>
                <c:pt idx="5">
                  <c:v>Kerala</c:v>
                </c:pt>
                <c:pt idx="6">
                  <c:v>West Bengal</c:v>
                </c:pt>
                <c:pt idx="7">
                  <c:v>Tamil Nadu</c:v>
                </c:pt>
                <c:pt idx="8">
                  <c:v>Uttar Pradesh</c:v>
                </c:pt>
                <c:pt idx="9">
                  <c:v>Rajasthan</c:v>
                </c:pt>
              </c:strCache>
            </c:strRef>
          </c:cat>
          <c:val>
            <c:numRef>
              <c:f>'10.state wise deaths'!$B$4:$B$13</c:f>
              <c:numCache>
                <c:formatCode>General</c:formatCode>
                <c:ptCount val="10"/>
                <c:pt idx="0">
                  <c:v>44769</c:v>
                </c:pt>
                <c:pt idx="1">
                  <c:v>26587</c:v>
                </c:pt>
                <c:pt idx="2">
                  <c:v>25803</c:v>
                </c:pt>
                <c:pt idx="3">
                  <c:v>16190</c:v>
                </c:pt>
                <c:pt idx="4">
                  <c:v>14344</c:v>
                </c:pt>
                <c:pt idx="5">
                  <c:v>13050</c:v>
                </c:pt>
                <c:pt idx="6">
                  <c:v>11491</c:v>
                </c:pt>
                <c:pt idx="7">
                  <c:v>10491</c:v>
                </c:pt>
                <c:pt idx="8">
                  <c:v>6854</c:v>
                </c:pt>
                <c:pt idx="9">
                  <c:v>6526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55-42E2-83E6-BE3F9967C9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2743760"/>
        <c:axId val="372116960"/>
      </c:barChart>
      <c:catAx>
        <c:axId val="162743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116960"/>
        <c:crosses val="autoZero"/>
        <c:auto val="1"/>
        <c:lblAlgn val="ctr"/>
        <c:lblOffset val="100"/>
        <c:noMultiLvlLbl val="0"/>
      </c:catAx>
      <c:valAx>
        <c:axId val="372116960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 of deaths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62743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[final.xlsx]10.state wise deaths!PivotTable4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deaths in least 10 states</a:t>
            </a:r>
          </a:p>
        </c:rich>
      </c:tx>
      <c:layout>
        <c:manualLayout>
          <c:xMode val="edge"/>
          <c:yMode val="edge"/>
          <c:x val="0.2418471128608923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'10.state wise deaths'!$B$18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'10.state wise deaths'!$A$19:$A$28</c:f>
              <c:strCache>
                <c:ptCount val="10"/>
                <c:pt idx="0">
                  <c:v>Arunachal Pradesh</c:v>
                </c:pt>
                <c:pt idx="1">
                  <c:v>Dadra and Nagar Haveli</c:v>
                </c:pt>
                <c:pt idx="2">
                  <c:v>Jammu and Kashmir</c:v>
                </c:pt>
                <c:pt idx="3">
                  <c:v>Meghalaya</c:v>
                </c:pt>
                <c:pt idx="4">
                  <c:v>Goa</c:v>
                </c:pt>
                <c:pt idx="5">
                  <c:v>Andaman and Nicobar Islands</c:v>
                </c:pt>
                <c:pt idx="6">
                  <c:v>Mizoram</c:v>
                </c:pt>
                <c:pt idx="7">
                  <c:v>Manipur</c:v>
                </c:pt>
                <c:pt idx="8">
                  <c:v>Nagaland</c:v>
                </c:pt>
                <c:pt idx="9">
                  <c:v>Chandigarh</c:v>
                </c:pt>
              </c:strCache>
            </c:strRef>
          </c:cat>
          <c:val>
            <c:numRef>
              <c:f>'10.state wise deaths'!$B$19:$B$28</c:f>
              <c:numCache>
                <c:formatCode>General</c:formatCode>
                <c:ptCount val="10"/>
                <c:pt idx="0">
                  <c:v>185</c:v>
                </c:pt>
                <c:pt idx="1">
                  <c:v>168</c:v>
                </c:pt>
                <c:pt idx="2">
                  <c:v>165</c:v>
                </c:pt>
                <c:pt idx="3">
                  <c:v>130</c:v>
                </c:pt>
                <c:pt idx="4">
                  <c:v>98</c:v>
                </c:pt>
                <c:pt idx="5">
                  <c:v>94</c:v>
                </c:pt>
                <c:pt idx="6">
                  <c:v>73</c:v>
                </c:pt>
                <c:pt idx="7">
                  <c:v>18</c:v>
                </c:pt>
                <c:pt idx="8">
                  <c:v>16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96-40B3-AEA9-5F7AE13206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61103536"/>
        <c:axId val="1033738448"/>
      </c:barChart>
      <c:catAx>
        <c:axId val="361103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3738448"/>
        <c:crosses val="autoZero"/>
        <c:auto val="1"/>
        <c:lblAlgn val="ctr"/>
        <c:lblOffset val="100"/>
        <c:noMultiLvlLbl val="0"/>
      </c:catAx>
      <c:valAx>
        <c:axId val="1033738448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 of deaths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361103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[final.xlsx]11.age deaths!PivotTable1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age wise deaths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'11.age deaths'!$B$3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'11.age deaths'!$A$4:$A$8</c:f>
              <c:strCache>
                <c:ptCount val="5"/>
                <c:pt idx="0">
                  <c:v>30-44</c:v>
                </c:pt>
                <c:pt idx="1">
                  <c:v>15-29</c:v>
                </c:pt>
                <c:pt idx="2">
                  <c:v>45-59</c:v>
                </c:pt>
                <c:pt idx="3">
                  <c:v>60+</c:v>
                </c:pt>
                <c:pt idx="4">
                  <c:v>0-14</c:v>
                </c:pt>
              </c:strCache>
            </c:strRef>
          </c:cat>
          <c:val>
            <c:numRef>
              <c:f>'11.age deaths'!$B$4:$B$8</c:f>
              <c:numCache>
                <c:formatCode>General</c:formatCode>
                <c:ptCount val="5"/>
                <c:pt idx="0">
                  <c:v>73569</c:v>
                </c:pt>
                <c:pt idx="1">
                  <c:v>52648</c:v>
                </c:pt>
                <c:pt idx="2">
                  <c:v>50127</c:v>
                </c:pt>
                <c:pt idx="3">
                  <c:v>20369</c:v>
                </c:pt>
                <c:pt idx="4">
                  <c:v>1040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85-4E99-A0FF-9C0F08A16E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72120096"/>
        <c:axId val="1553985952"/>
      </c:barChart>
      <c:catAx>
        <c:axId val="14721200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age range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3985952"/>
        <c:crosses val="autoZero"/>
        <c:auto val="1"/>
        <c:lblAlgn val="ctr"/>
        <c:lblOffset val="100"/>
        <c:noMultiLvlLbl val="0"/>
      </c:catAx>
      <c:valAx>
        <c:axId val="155398595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deaths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472120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[final.xlsx]11.age deaths!PivotTable3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Gender wise deaths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'11.age deaths'!$G$3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0AD5-4799-97AF-3AAE0064801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0AD5-4799-97AF-3AAE0064801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'11.age deaths'!$F$4:$F$5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'11.age deaths'!$G$4:$G$5</c:f>
              <c:numCache>
                <c:formatCode>General</c:formatCode>
                <c:ptCount val="2"/>
                <c:pt idx="0">
                  <c:v>27293</c:v>
                </c:pt>
                <c:pt idx="1">
                  <c:v>170460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AD5-4799-97AF-3AAE0064801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1D29A-9C64-4BC6-A05B-8CE399CA7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88FAC-9524-4446-A16F-19093EE80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FEACB-9A2B-440D-90DA-C8F67FCC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3AE0-CFBE-4CE5-A90A-E031F7F5F329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FD3D3-7F64-4AD1-8AC1-1068AD65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A71E5-3F16-40C3-A7E0-08407186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0509-5CB4-411C-A11D-098D1F4C2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12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17F6-6D12-437F-A157-AEFC27FD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AD623-48C4-4018-8C49-6AC61F0DE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B69D4-AA37-402C-8099-893081FE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3AE0-CFBE-4CE5-A90A-E031F7F5F329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B748C-C8D5-412F-8368-49407C3B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389DD-F294-4ECD-B3FB-12FDA4EF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0509-5CB4-411C-A11D-098D1F4C2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33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E7EBF-3C20-4E5E-A2EA-08158DAA8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58F7E-F19F-4F0A-ABB5-95CB11F5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70C8A-209E-4E38-88FD-F292235F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3AE0-CFBE-4CE5-A90A-E031F7F5F329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8EED6-57E3-4D51-A8C8-EF540714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7F327-E76C-46C2-81AE-326025EE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0509-5CB4-411C-A11D-098D1F4C2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628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3AE0-CFBE-4CE5-A90A-E031F7F5F329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0509-5CB4-411C-A11D-098D1F4C2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114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3AE0-CFBE-4CE5-A90A-E031F7F5F329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0509-5CB4-411C-A11D-098D1F4C2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638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3AE0-CFBE-4CE5-A90A-E031F7F5F329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0509-5CB4-411C-A11D-098D1F4C2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032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3AE0-CFBE-4CE5-A90A-E031F7F5F329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0509-5CB4-411C-A11D-098D1F4C2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86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3AE0-CFBE-4CE5-A90A-E031F7F5F329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0509-5CB4-411C-A11D-098D1F4C2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28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3AE0-CFBE-4CE5-A90A-E031F7F5F329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0509-5CB4-411C-A11D-098D1F4C2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4241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3AE0-CFBE-4CE5-A90A-E031F7F5F329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0509-5CB4-411C-A11D-098D1F4C2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7036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3AE0-CFBE-4CE5-A90A-E031F7F5F329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0509-5CB4-411C-A11D-098D1F4C2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3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EA90A-CD78-433F-95DF-4022EA5E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4A488-E8AE-4193-9850-F6141FCDF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DFAE7-9A07-4E99-8432-AE7C75E6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3AE0-CFBE-4CE5-A90A-E031F7F5F329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F953F-7C0B-4EE6-9F9A-D257D765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9DD1-D39A-494D-981D-CA08806E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0509-5CB4-411C-A11D-098D1F4C2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4189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3AE0-CFBE-4CE5-A90A-E031F7F5F329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0509-5CB4-411C-A11D-098D1F4C2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2764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3AE0-CFBE-4CE5-A90A-E031F7F5F329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0509-5CB4-411C-A11D-098D1F4C2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529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3AE0-CFBE-4CE5-A90A-E031F7F5F329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0509-5CB4-411C-A11D-098D1F4C2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70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5773-2F1C-4EE7-B9E8-ACED7864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94CC5-04AF-4742-B15C-D627A4FAC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9C38-6F9A-4530-BA28-A37BCAC3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3AE0-CFBE-4CE5-A90A-E031F7F5F329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EB563-D56D-4795-8D0D-FDB91E35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BC82F-DBD5-4E6E-A9E3-31FC6890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0509-5CB4-411C-A11D-098D1F4C2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00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F60F2-EB05-4528-A248-C0105F00A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E7298-C8A8-4F03-AF67-CDC70BB5A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C70F0-DEF1-48C9-A4E8-F12D738BA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0FF52-8996-40E2-92CF-00777931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3AE0-CFBE-4CE5-A90A-E031F7F5F329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BED28-FD05-4A04-94E1-B17BA761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FBCA7-BB47-4E92-B8CA-FFE6204B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0509-5CB4-411C-A11D-098D1F4C2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55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954FA-DF8D-4380-83AC-E7CE4890F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00EBF-D435-4B22-B6C4-1C6E81C10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BC454-CC1B-4409-A2EF-CD5378542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33085-CF65-49AE-A879-1CE115259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C5C5A-E2D7-49E6-A2E3-C267F0F28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8B951-78A2-4442-9678-AD03ED17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3AE0-CFBE-4CE5-A90A-E031F7F5F329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969B92-F833-419E-B1DA-23B540EF4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F35793-AC44-49A0-9837-DBBBB646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0509-5CB4-411C-A11D-098D1F4C2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66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72C2-3084-4FF2-A38C-C2AB67040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B6EA9-2FAF-4FA4-8330-7B61B3EC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3AE0-CFBE-4CE5-A90A-E031F7F5F329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7D31B-95A0-40EF-993D-BFA0176D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CEA9A-8FF6-4F48-92ED-E43F1EC0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0509-5CB4-411C-A11D-098D1F4C2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98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81EC8-7DF9-4D47-907C-1CF03E50D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3AE0-CFBE-4CE5-A90A-E031F7F5F329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4C7E0-6288-4F6B-93BC-C9C86807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AAC2E-4107-4930-8D18-F4F1CCDF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0509-5CB4-411C-A11D-098D1F4C2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16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A4226-C89C-446A-9376-8453F4A32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3D05A-FC1F-4CFA-B19F-717C63E80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15726-01DF-455A-973A-92D501FF7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693E6-70DA-4E31-BE6D-BA98BD788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3AE0-CFBE-4CE5-A90A-E031F7F5F329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365BC-DB37-4B78-9E2D-90418799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90753-3790-4EA7-9AF6-4776A08E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0509-5CB4-411C-A11D-098D1F4C2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61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FD14F-4FCF-48B9-BB3E-FABD36BA8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5D3BF-9C8A-4AD6-ACB0-A9B3DA723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1633A-8D6D-44C4-BB56-62A49A484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9FD26-FA75-4404-B5E9-34268817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3AE0-CFBE-4CE5-A90A-E031F7F5F329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C8C98-2EBA-4B7D-9E2C-F12EF67C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A7CA0-C5E3-4023-8481-A95774DA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0509-5CB4-411C-A11D-098D1F4C2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08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07E77B-61B5-4573-948A-565AA202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69F4A-5019-4D39-8899-9E26DA5B4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29D79-C0CB-4607-B62C-DC32DFA1E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83AE0-CFBE-4CE5-A90A-E031F7F5F329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39F06-6976-48CE-9DEC-C8370EB67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A5D59-FD9B-468F-B546-5EBF9A96F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70509-5CB4-411C-A11D-098D1F4C2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75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83AE0-CFBE-4CE5-A90A-E031F7F5F329}" type="datetimeFigureOut">
              <a:rPr lang="en-IN" smtClean="0"/>
              <a:t>21-11-2019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70509-5CB4-411C-A11D-098D1F4C20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2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nal.xls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lant&#10;&#10;Description automatically generated">
            <a:extLst>
              <a:ext uri="{FF2B5EF4-FFF2-40B4-BE49-F238E27FC236}">
                <a16:creationId xmlns:a16="http://schemas.microsoft.com/office/drawing/2014/main" id="{064ABB13-D908-478E-AC62-9F7EFDD39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62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83218D-D04A-4ACC-9CDD-63103AFD9A2F}"/>
              </a:ext>
            </a:extLst>
          </p:cNvPr>
          <p:cNvSpPr/>
          <p:nvPr/>
        </p:nvSpPr>
        <p:spPr>
          <a:xfrm>
            <a:off x="3221502" y="2082018"/>
            <a:ext cx="6020972" cy="1754326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Analysis on 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Agricultural crops</a:t>
            </a:r>
          </a:p>
        </p:txBody>
      </p:sp>
    </p:spTree>
    <p:extLst>
      <p:ext uri="{BB962C8B-B14F-4D97-AF65-F5344CB8AC3E}">
        <p14:creationId xmlns:p14="http://schemas.microsoft.com/office/powerpoint/2010/main" val="399747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96566-EF37-4FD4-BBB1-38C76627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IN" sz="2800" b="1"/>
              <a:t>Age and Gender wise deaths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B6DB-184B-428B-9CE8-DDAC4ECD5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IN" sz="2000" dirty="0"/>
              <a:t>The age group between 30-44 has highest number of deaths</a:t>
            </a:r>
          </a:p>
          <a:p>
            <a:r>
              <a:rPr lang="en-IN" sz="2000" dirty="0"/>
              <a:t>While </a:t>
            </a:r>
            <a:r>
              <a:rPr lang="en-IN" sz="2000" dirty="0" err="1"/>
              <a:t>compareto</a:t>
            </a:r>
            <a:r>
              <a:rPr lang="en-IN" sz="2000" dirty="0"/>
              <a:t> gender male has highest number of deaths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1B70D0-B393-4809-AF51-BE1DA61D0F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3166605"/>
              </p:ext>
            </p:extLst>
          </p:nvPr>
        </p:nvGraphicFramePr>
        <p:xfrm>
          <a:off x="5297763" y="643468"/>
          <a:ext cx="6250769" cy="3140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01140E7-E780-48CA-83BC-7ADEA6CE8D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9930669"/>
              </p:ext>
            </p:extLst>
          </p:nvPr>
        </p:nvGraphicFramePr>
        <p:xfrm>
          <a:off x="6257029" y="3956538"/>
          <a:ext cx="460163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07677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0DF70-FC7E-4ACD-947E-57B5F2A3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IN" sz="2800"/>
              <a:t>Year wise deaths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55AC3-3D1F-44C9-806C-FE985708E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IN" sz="2000"/>
              <a:t>In year 2004 it has highest number of deaths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EDAC39B-D3AD-435C-AD6B-58EEC38200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4698618"/>
              </p:ext>
            </p:extLst>
          </p:nvPr>
        </p:nvGraphicFramePr>
        <p:xfrm>
          <a:off x="5297763" y="643467"/>
          <a:ext cx="6250769" cy="541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428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17A60D-7C12-46E9-A030-35CD0463B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 detail result click on the button</a:t>
            </a:r>
          </a:p>
        </p:txBody>
      </p:sp>
      <p:sp>
        <p:nvSpPr>
          <p:cNvPr id="5" name="TextBox 4">
            <a:hlinkClick r:id="rId3" action="ppaction://hlinkfile"/>
            <a:extLst>
              <a:ext uri="{FF2B5EF4-FFF2-40B4-BE49-F238E27FC236}">
                <a16:creationId xmlns:a16="http://schemas.microsoft.com/office/drawing/2014/main" id="{653ECDDC-FB69-4793-A1D7-88759388D2DB}"/>
              </a:ext>
            </a:extLst>
          </p:cNvPr>
          <p:cNvSpPr txBox="1"/>
          <p:nvPr/>
        </p:nvSpPr>
        <p:spPr>
          <a:xfrm>
            <a:off x="3045368" y="4074718"/>
            <a:ext cx="6105194" cy="682079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3500" b="1" kern="1200" dirty="0">
                <a:ln/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Detail analysis</a:t>
            </a:r>
          </a:p>
        </p:txBody>
      </p:sp>
    </p:spTree>
    <p:extLst>
      <p:ext uri="{BB962C8B-B14F-4D97-AF65-F5344CB8AC3E}">
        <p14:creationId xmlns:p14="http://schemas.microsoft.com/office/powerpoint/2010/main" val="2841734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Image result for thank you pic">
            <a:extLst>
              <a:ext uri="{FF2B5EF4-FFF2-40B4-BE49-F238E27FC236}">
                <a16:creationId xmlns:a16="http://schemas.microsoft.com/office/drawing/2014/main" id="{04B2CF31-7ABB-49CD-B4E0-FE5465BFC5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94"/>
          <a:stretch/>
        </p:blipFill>
        <p:spPr bwMode="auto">
          <a:xfrm>
            <a:off x="3236181" y="2221300"/>
            <a:ext cx="5462546" cy="245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96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0DB508C-8FC9-4B0A-BE1A-3EA5A288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IN" dirty="0"/>
              <a:t>             Crops </a:t>
            </a:r>
            <a:r>
              <a:rPr lang="en-IN" dirty="0" err="1"/>
              <a:t>datset</a:t>
            </a:r>
            <a:endParaRPr lang="en-IN" dirty="0"/>
          </a:p>
        </p:txBody>
      </p:sp>
      <p:pic>
        <p:nvPicPr>
          <p:cNvPr id="6" name="Picture 5" descr="A picture containing bird&#10;&#10;Description automatically generated">
            <a:extLst>
              <a:ext uri="{FF2B5EF4-FFF2-40B4-BE49-F238E27FC236}">
                <a16:creationId xmlns:a16="http://schemas.microsoft.com/office/drawing/2014/main" id="{F9E1961F-2409-4D5F-8EC7-6CA7C72D62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5" b="2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370F0-8DCB-4A13-A360-D274660ED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In crops dataset it consists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State name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District name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Year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Crop name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 season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Production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area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8714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B796-DC72-4A6A-9186-B7762EC68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51467" cy="1676603"/>
          </a:xfrm>
        </p:spPr>
        <p:txBody>
          <a:bodyPr>
            <a:normAutofit/>
          </a:bodyPr>
          <a:lstStyle/>
          <a:p>
            <a:r>
              <a:rPr lang="en-IN" dirty="0"/>
              <a:t>Suicides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712B8-C7BD-4992-A987-3248F7EC4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651466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It consists of following</a:t>
            </a:r>
          </a:p>
          <a:p>
            <a:r>
              <a:rPr lang="en-IN" sz="1800" dirty="0"/>
              <a:t>State name</a:t>
            </a:r>
          </a:p>
          <a:p>
            <a:r>
              <a:rPr lang="en-IN" sz="1800" dirty="0"/>
              <a:t>Year</a:t>
            </a:r>
          </a:p>
          <a:p>
            <a:r>
              <a:rPr lang="en-IN" sz="1800" dirty="0"/>
              <a:t>Gender</a:t>
            </a:r>
          </a:p>
          <a:p>
            <a:r>
              <a:rPr lang="en-IN" sz="1800" dirty="0"/>
              <a:t>Age group</a:t>
            </a:r>
          </a:p>
          <a:p>
            <a:r>
              <a:rPr lang="en-IN" sz="1800" dirty="0"/>
              <a:t>Number of deaths</a:t>
            </a:r>
          </a:p>
        </p:txBody>
      </p:sp>
      <p:pic>
        <p:nvPicPr>
          <p:cNvPr id="5" name="Picture 4" descr="A picture containing outdoor, bird, large, flying&#10;&#10;Description automatically generated">
            <a:extLst>
              <a:ext uri="{FF2B5EF4-FFF2-40B4-BE49-F238E27FC236}">
                <a16:creationId xmlns:a16="http://schemas.microsoft.com/office/drawing/2014/main" id="{F358B07C-A236-42DA-9F2D-D75C7F4337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8" r="17386"/>
          <a:stretch/>
        </p:blipFill>
        <p:spPr>
          <a:xfrm>
            <a:off x="4639056" y="10"/>
            <a:ext cx="755294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4478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DD194-1836-4B58-91C4-0BA5ACC4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IN" sz="2800" b="1" dirty="0"/>
              <a:t>Analysis on top 10 production of crops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0B2ED-210D-4447-9D82-983774CCF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By this we conclude that</a:t>
            </a:r>
          </a:p>
          <a:p>
            <a:r>
              <a:rPr lang="en-IN" sz="2000" dirty="0"/>
              <a:t>Coconut has highest production</a:t>
            </a:r>
          </a:p>
          <a:p>
            <a:r>
              <a:rPr lang="en-IN" sz="2000" dirty="0"/>
              <a:t>Followed by coconut sugar has highest production</a:t>
            </a:r>
          </a:p>
          <a:p>
            <a:endParaRPr lang="en-IN" sz="2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557E204-3420-424F-A5EE-FB71BAE691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6287608"/>
              </p:ext>
            </p:extLst>
          </p:nvPr>
        </p:nvGraphicFramePr>
        <p:xfrm>
          <a:off x="5297763" y="643467"/>
          <a:ext cx="6250769" cy="541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8121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E4392-E252-4CB0-80A5-65F499CE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IN" sz="2800" b="1" dirty="0"/>
              <a:t>Season wise top 10 crops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6F237-6D36-45D2-928C-96016B42B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IN" sz="2000"/>
              <a:t>It shows for every season top 10 producing crops </a:t>
            </a:r>
          </a:p>
          <a:p>
            <a:r>
              <a:rPr lang="en-IN" sz="2000"/>
              <a:t>By this we can see that which crop grows highest in a season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5A8C613-FDBA-47AE-B4C0-921541CA51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5617566"/>
              </p:ext>
            </p:extLst>
          </p:nvPr>
        </p:nvGraphicFramePr>
        <p:xfrm>
          <a:off x="5297763" y="643467"/>
          <a:ext cx="6250769" cy="541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930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0CE8C-36C0-4CF2-AFDD-949BC64E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IN" sz="2800" b="1"/>
              <a:t>Season wise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7215A-291E-41C7-8599-AA4D4D154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/>
              <a:t>From this chart we can conclude that </a:t>
            </a:r>
          </a:p>
          <a:p>
            <a:r>
              <a:rPr lang="en-IN" sz="2000"/>
              <a:t>Compare to all seasons whole year production is very high.</a:t>
            </a:r>
          </a:p>
          <a:p>
            <a:r>
              <a:rPr lang="en-IN" sz="2000"/>
              <a:t>Because that crops grows through out the year.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437A188-6CB3-4710-9625-A2695A4227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545961"/>
              </p:ext>
            </p:extLst>
          </p:nvPr>
        </p:nvGraphicFramePr>
        <p:xfrm>
          <a:off x="5297763" y="643467"/>
          <a:ext cx="6250769" cy="541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662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DD9D7-2449-4B81-BEFE-AC5448BB9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IN" sz="2800" b="1" dirty="0"/>
              <a:t>Year wise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96012-9B17-499B-AC1A-73E439275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IN" sz="2000" dirty="0"/>
              <a:t>By this chart ,there would be increase in production by year by year.</a:t>
            </a:r>
          </a:p>
          <a:p>
            <a:r>
              <a:rPr lang="en-IN" sz="2000" dirty="0"/>
              <a:t>It has highest production in 2011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5155E59-BD0F-4F20-A8DC-4606B18C5D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5729118"/>
              </p:ext>
            </p:extLst>
          </p:nvPr>
        </p:nvGraphicFramePr>
        <p:xfrm>
          <a:off x="4881489" y="643467"/>
          <a:ext cx="7146388" cy="541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6205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DC0B3-253B-4908-B1DA-A2B24F5B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IN" sz="2800" b="1"/>
              <a:t>Year wise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7FE41-467F-433B-8A34-B2EE9AF63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IN" sz="2000"/>
              <a:t>Every year there would be loss of some area as population increases deforestation also increases.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698FE6B-6F8F-4362-9D16-7FE54D8368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536767"/>
              </p:ext>
            </p:extLst>
          </p:nvPr>
        </p:nvGraphicFramePr>
        <p:xfrm>
          <a:off x="5050302" y="643467"/>
          <a:ext cx="6963507" cy="6010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6331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BEF79E-E2CE-4445-8392-A613B8758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3392"/>
            <a:ext cx="3363974" cy="1607060"/>
          </a:xfrm>
          <a:noFill/>
          <a:ln w="19050">
            <a:solidFill>
              <a:schemeClr val="tx1"/>
            </a:solidFill>
          </a:ln>
        </p:spPr>
        <p:txBody>
          <a:bodyPr wrap="square" anchor="ctr">
            <a:normAutofit/>
          </a:bodyPr>
          <a:lstStyle/>
          <a:p>
            <a:pPr algn="ctr"/>
            <a:r>
              <a:rPr lang="en-IN" sz="2800" b="1"/>
              <a:t>State wise sucides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FBDAC-B5BA-4F24-84AB-BF23B5360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3"/>
            <a:ext cx="3363974" cy="3415623"/>
          </a:xfrm>
        </p:spPr>
        <p:txBody>
          <a:bodyPr>
            <a:normAutofit/>
          </a:bodyPr>
          <a:lstStyle/>
          <a:p>
            <a:r>
              <a:rPr lang="en-IN" sz="2000"/>
              <a:t>By this analysis Maharashtra has highest number of sucides.  </a:t>
            </a:r>
          </a:p>
          <a:p>
            <a:r>
              <a:rPr lang="en-IN" sz="2000"/>
              <a:t>Chandigarh has lowest number of deaths.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6ADD3E6-F8EB-4C26-8FB1-E7D39E7D2E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3607292"/>
              </p:ext>
            </p:extLst>
          </p:nvPr>
        </p:nvGraphicFramePr>
        <p:xfrm>
          <a:off x="5913120" y="422031"/>
          <a:ext cx="5452532" cy="28180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CD7A409-7A16-4163-8CA8-7DBD2347C0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6402092"/>
              </p:ext>
            </p:extLst>
          </p:nvPr>
        </p:nvGraphicFramePr>
        <p:xfrm>
          <a:off x="5913120" y="3617873"/>
          <a:ext cx="5452532" cy="2818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4822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310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1_Office Theme</vt:lpstr>
      <vt:lpstr>PowerPoint Presentation</vt:lpstr>
      <vt:lpstr>             Crops datset</vt:lpstr>
      <vt:lpstr>Suicides data set</vt:lpstr>
      <vt:lpstr>Analysis on top 10 production of crops</vt:lpstr>
      <vt:lpstr>Season wise top 10 crops</vt:lpstr>
      <vt:lpstr>Season wise production</vt:lpstr>
      <vt:lpstr>Year wise production</vt:lpstr>
      <vt:lpstr>Year wise area</vt:lpstr>
      <vt:lpstr>State wise sucides</vt:lpstr>
      <vt:lpstr>Age and Gender wise deaths</vt:lpstr>
      <vt:lpstr>Year wise deaths</vt:lpstr>
      <vt:lpstr>For detail result click on the button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lokesh koppuravuri</dc:creator>
  <cp:lastModifiedBy>lokesh koppuravuri</cp:lastModifiedBy>
  <cp:revision>1</cp:revision>
  <dcterms:created xsi:type="dcterms:W3CDTF">2019-11-21T11:54:39Z</dcterms:created>
  <dcterms:modified xsi:type="dcterms:W3CDTF">2019-11-21T13:08:13Z</dcterms:modified>
</cp:coreProperties>
</file>