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64" d="100"/>
          <a:sy n="64" d="100"/>
        </p:scale>
        <p:origin x="96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epa\AppData\Local\Microsoft\Windows\INetCache\IE\QOTR3BSL\naan_mudhalvan_5_program_1234%5b1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[naan_mudhalvan_5_program_1234(1).xlsx]Sheet4!PivotTable4</c:name>
    <c:fmtId val="12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1293503937007872"/>
          <c:y val="0.18777340332458445"/>
          <c:w val="0.67285214348206479"/>
          <c:h val="0.310108632254301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Fixed Term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Sheet4!$A$5:$A$19</c:f>
              <c:strCache>
                <c:ptCount val="14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  <c:pt idx="13">
                  <c:v>(blank)</c:v>
                </c:pt>
              </c:strCache>
            </c:strRef>
          </c:cat>
          <c:val>
            <c:numRef>
              <c:f>Sheet4!$B$5:$B$19</c:f>
              <c:numCache>
                <c:formatCode>General</c:formatCode>
                <c:ptCount val="14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3</c:v>
                </c:pt>
                <c:pt idx="1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1B-4072-8CD8-FD84A7C1BD4A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Permanent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Sheet4!$A$5:$A$19</c:f>
              <c:strCache>
                <c:ptCount val="14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  <c:pt idx="13">
                  <c:v>(blank)</c:v>
                </c:pt>
              </c:strCache>
            </c:strRef>
          </c:cat>
          <c:val>
            <c:numRef>
              <c:f>Sheet4!$C$5:$C$19</c:f>
              <c:numCache>
                <c:formatCode>General</c:formatCode>
                <c:ptCount val="14"/>
                <c:pt idx="0">
                  <c:v>13</c:v>
                </c:pt>
                <c:pt idx="1">
                  <c:v>15</c:v>
                </c:pt>
                <c:pt idx="2">
                  <c:v>6</c:v>
                </c:pt>
                <c:pt idx="3">
                  <c:v>6</c:v>
                </c:pt>
                <c:pt idx="4">
                  <c:v>11</c:v>
                </c:pt>
                <c:pt idx="5">
                  <c:v>8</c:v>
                </c:pt>
                <c:pt idx="6">
                  <c:v>6</c:v>
                </c:pt>
                <c:pt idx="7">
                  <c:v>11</c:v>
                </c:pt>
                <c:pt idx="8">
                  <c:v>9</c:v>
                </c:pt>
                <c:pt idx="9">
                  <c:v>7</c:v>
                </c:pt>
                <c:pt idx="10">
                  <c:v>11</c:v>
                </c:pt>
                <c:pt idx="11">
                  <c:v>10</c:v>
                </c:pt>
                <c:pt idx="1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1B-4072-8CD8-FD84A7C1BD4A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Temporary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Sheet4!$A$5:$A$19</c:f>
              <c:strCache>
                <c:ptCount val="14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  <c:pt idx="13">
                  <c:v>(blank)</c:v>
                </c:pt>
              </c:strCache>
            </c:strRef>
          </c:cat>
          <c:val>
            <c:numRef>
              <c:f>Sheet4!$D$5:$D$19</c:f>
              <c:numCache>
                <c:formatCode>General</c:formatCode>
                <c:ptCount val="14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2</c:v>
                </c:pt>
                <c:pt idx="4">
                  <c:v>4</c:v>
                </c:pt>
                <c:pt idx="5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  <c:pt idx="10">
                  <c:v>2</c:v>
                </c:pt>
                <c:pt idx="11">
                  <c:v>3</c:v>
                </c:pt>
                <c:pt idx="1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1B-4072-8CD8-FD84A7C1BD4A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Sheet4!$A$5:$A$19</c:f>
              <c:strCache>
                <c:ptCount val="14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NULL</c:v>
                </c:pt>
                <c:pt idx="7">
                  <c:v>Product Management</c:v>
                </c:pt>
                <c:pt idx="8">
                  <c:v>Research and Development</c:v>
                </c:pt>
                <c:pt idx="9">
                  <c:v>Sales</c:v>
                </c:pt>
                <c:pt idx="10">
                  <c:v>Services</c:v>
                </c:pt>
                <c:pt idx="11">
                  <c:v>Support</c:v>
                </c:pt>
                <c:pt idx="12">
                  <c:v>Training</c:v>
                </c:pt>
                <c:pt idx="13">
                  <c:v>(blank)</c:v>
                </c:pt>
              </c:strCache>
            </c:strRef>
          </c:cat>
          <c:val>
            <c:numRef>
              <c:f>Sheet4!$E$5:$E$19</c:f>
              <c:numCache>
                <c:formatCode>General</c:formatCode>
                <c:ptCount val="14"/>
              </c:numCache>
            </c:numRef>
          </c:val>
          <c:extLst>
            <c:ext xmlns:c16="http://schemas.microsoft.com/office/drawing/2014/chart" uri="{C3380CC4-5D6E-409C-BE32-E72D297353CC}">
              <c16:uniqueId val="{00000003-9E1B-4072-8CD8-FD84A7C1BD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7140367"/>
        <c:axId val="499887263"/>
      </c:barChart>
      <c:catAx>
        <c:axId val="487140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887263"/>
        <c:crosses val="autoZero"/>
        <c:auto val="1"/>
        <c:lblAlgn val="ctr"/>
        <c:lblOffset val="100"/>
        <c:noMultiLvlLbl val="0"/>
      </c:catAx>
      <c:valAx>
        <c:axId val="499887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7140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7967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3545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0923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1471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0440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32905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82504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6107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1990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0982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9131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1036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1254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1457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7782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1489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7806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238250" y="133342"/>
            <a:ext cx="9982200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GB" sz="2400" b="1" spc="15" dirty="0">
                <a:solidFill>
                  <a:schemeClr val="tx1"/>
                </a:solidFill>
              </a:rPr>
              <a:t>SALARY AND COMPENSATION ANALYSIS THROUGH EXCEL DATAMODELING</a:t>
            </a:r>
            <a:endParaRPr sz="2400" b="1" spc="15" dirty="0">
              <a:solidFill>
                <a:schemeClr val="tx1"/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14600" y="3290233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LOKESH V</a:t>
            </a:r>
          </a:p>
          <a:p>
            <a:r>
              <a:rPr lang="en-US" sz="2400" dirty="0"/>
              <a:t>REGISTER NO: 312214522</a:t>
            </a:r>
          </a:p>
          <a:p>
            <a:r>
              <a:rPr lang="en-US" sz="2400" dirty="0"/>
              <a:t>DEPARTMENT: B.COM CA</a:t>
            </a:r>
          </a:p>
          <a:p>
            <a:r>
              <a:rPr lang="en-US" sz="2400" dirty="0"/>
              <a:t>COLLEGE ST.THOMAS COLLEGE OF ARTS AND SCIENCE</a:t>
            </a:r>
          </a:p>
          <a:p>
            <a:r>
              <a:rPr lang="en-US" sz="2400" dirty="0"/>
              <a:t>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pc="15" dirty="0">
                <a:latin typeface="Trebuchet MS"/>
                <a:cs typeface="Trebuchet MS"/>
              </a:rPr>
              <a:t>M</a:t>
            </a:r>
            <a:r>
              <a:rPr lang="en-IN" sz="4800" b="1" dirty="0">
                <a:latin typeface="Trebuchet MS"/>
                <a:cs typeface="Trebuchet MS"/>
              </a:rPr>
              <a:t>O</a:t>
            </a:r>
            <a:r>
              <a:rPr lang="en-IN" sz="4800" b="1" spc="-15" dirty="0">
                <a:latin typeface="Trebuchet MS"/>
                <a:cs typeface="Trebuchet MS"/>
              </a:rPr>
              <a:t>D</a:t>
            </a:r>
            <a:r>
              <a:rPr lang="en-IN" sz="4800" b="1" spc="-35" dirty="0">
                <a:latin typeface="Trebuchet MS"/>
                <a:cs typeface="Trebuchet MS"/>
              </a:rPr>
              <a:t>E</a:t>
            </a:r>
            <a:r>
              <a:rPr lang="en-IN" sz="4800" b="1" spc="-30" dirty="0">
                <a:latin typeface="Trebuchet MS"/>
                <a:cs typeface="Trebuchet MS"/>
              </a:rPr>
              <a:t>LL</a:t>
            </a:r>
            <a:r>
              <a:rPr lang="en-IN" sz="4800" b="1" spc="-5" dirty="0">
                <a:latin typeface="Trebuchet MS"/>
                <a:cs typeface="Trebuchet MS"/>
              </a:rPr>
              <a:t>I</a:t>
            </a:r>
            <a:r>
              <a:rPr lang="en-IN" sz="4800" b="1" spc="30" dirty="0">
                <a:latin typeface="Trebuchet MS"/>
                <a:cs typeface="Trebuchet MS"/>
              </a:rPr>
              <a:t>N</a:t>
            </a:r>
            <a:r>
              <a:rPr lang="en-IN"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532A75-505F-5283-13A1-B8845DAD596C}"/>
              </a:ext>
            </a:extLst>
          </p:cNvPr>
          <p:cNvSpPr txBox="1"/>
          <p:nvPr/>
        </p:nvSpPr>
        <p:spPr>
          <a:xfrm>
            <a:off x="739774" y="1828800"/>
            <a:ext cx="84042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salary and compensation analysis using Excel data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involves creating a structured approach to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visualize data related to employee compensation.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35054" y="609600"/>
            <a:ext cx="243713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/>
              <a:t>R</a:t>
            </a:r>
            <a:r>
              <a:rPr sz="4000" spc="-40" dirty="0"/>
              <a:t>E</a:t>
            </a:r>
            <a:r>
              <a:rPr sz="4000" spc="15" dirty="0"/>
              <a:t>S</a:t>
            </a:r>
            <a:r>
              <a:rPr sz="4000" spc="-30" dirty="0"/>
              <a:t>U</a:t>
            </a:r>
            <a:r>
              <a:rPr sz="4000" spc="-405" dirty="0"/>
              <a:t>L</a:t>
            </a:r>
            <a:r>
              <a:rPr sz="4000"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4408583"/>
              </p:ext>
            </p:extLst>
          </p:nvPr>
        </p:nvGraphicFramePr>
        <p:xfrm>
          <a:off x="914400" y="1736361"/>
          <a:ext cx="6762750" cy="3609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533400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81B853-D9F4-05C7-4530-2945E43EE54A}"/>
              </a:ext>
            </a:extLst>
          </p:cNvPr>
          <p:cNvSpPr txBox="1"/>
          <p:nvPr/>
        </p:nvSpPr>
        <p:spPr>
          <a:xfrm>
            <a:off x="990600" y="1600200"/>
            <a:ext cx="7239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Congratulations! You have successfully created a comprehensive employee performance scorecard in Excel. This scorecard provides a user-friendly and customizable template to track,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improve employee performance. With its automated calculations, data visualization, and conditional formatting, this scorecard enables managers 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295400" y="638293"/>
            <a:ext cx="406209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b="1" spc="5" dirty="0">
                <a:solidFill>
                  <a:schemeClr val="tx1"/>
                </a:solidFill>
              </a:rPr>
              <a:t>PROJECT</a:t>
            </a:r>
            <a:r>
              <a:rPr sz="4400" b="1" spc="-85" dirty="0">
                <a:solidFill>
                  <a:schemeClr val="tx1"/>
                </a:solidFill>
              </a:rPr>
              <a:t> </a:t>
            </a:r>
            <a:r>
              <a:rPr sz="4400" b="1" spc="25" dirty="0">
                <a:solidFill>
                  <a:schemeClr val="tx1"/>
                </a:solidFill>
              </a:rPr>
              <a:t>TITLE</a:t>
            </a:r>
            <a:endParaRPr sz="4400" b="1" dirty="0">
              <a:solidFill>
                <a:schemeClr val="tx1"/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066800" y="1858624"/>
            <a:ext cx="68596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AND COMPENSATION ANALYSIS THROUGH EXCEL DATA MODELING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381000"/>
            <a:ext cx="701992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000" spc="-20" dirty="0"/>
              <a:t>P</a:t>
            </a:r>
            <a:r>
              <a:rPr sz="4000" spc="15" dirty="0"/>
              <a:t>RO</a:t>
            </a:r>
            <a:r>
              <a:rPr lang="en-GB" sz="4000" spc="15" dirty="0"/>
              <a:t>BLEM </a:t>
            </a:r>
            <a:r>
              <a:rPr lang="en-IN" sz="4000" spc="10" dirty="0"/>
              <a:t>S</a:t>
            </a:r>
            <a:r>
              <a:rPr lang="en-IN" sz="4000" spc="-370" dirty="0"/>
              <a:t>T</a:t>
            </a:r>
            <a:r>
              <a:rPr lang="en-IN" sz="4000" spc="-375" dirty="0"/>
              <a:t>A</a:t>
            </a:r>
            <a:r>
              <a:rPr lang="en-IN" sz="4000" spc="15" dirty="0"/>
              <a:t>T</a:t>
            </a:r>
            <a:r>
              <a:rPr lang="en-IN" sz="4000" spc="-10" dirty="0"/>
              <a:t>E</a:t>
            </a:r>
            <a:r>
              <a:rPr lang="en-IN" sz="4000" spc="-20" dirty="0"/>
              <a:t>ME</a:t>
            </a:r>
            <a:r>
              <a:rPr lang="en-IN" sz="4000" spc="10" dirty="0"/>
              <a:t>NT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ACFB89-2F15-D7EC-1E38-CEC95C66E683}"/>
              </a:ext>
            </a:extLst>
          </p:cNvPr>
          <p:cNvSpPr txBox="1"/>
          <p:nvPr/>
        </p:nvSpPr>
        <p:spPr>
          <a:xfrm>
            <a:off x="669326" y="1524000"/>
            <a:ext cx="613847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spc="10" dirty="0"/>
              <a:t> </a:t>
            </a:r>
            <a:r>
              <a:rPr lang="en-GB" sz="1800" spc="1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18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salary and compensation data to identify trends, disparities, and areas for Improvement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1000" y="304800"/>
            <a:ext cx="7248524" cy="90922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000" spc="5" dirty="0"/>
              <a:t>PROJECT	</a:t>
            </a:r>
            <a:r>
              <a:rPr sz="4000" spc="-20" dirty="0"/>
              <a:t>OVERVIE</a:t>
            </a:r>
            <a:r>
              <a:rPr lang="en-GB" sz="4000" spc="-20" dirty="0"/>
              <a:t>W</a:t>
            </a:r>
            <a:br>
              <a:rPr lang="en-GB" sz="4000" spc="-20" dirty="0"/>
            </a:br>
            <a:endParaRPr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6590AA-0834-493C-340C-089067139FEB}"/>
              </a:ext>
            </a:extLst>
          </p:cNvPr>
          <p:cNvSpPr txBox="1"/>
          <p:nvPr/>
        </p:nvSpPr>
        <p:spPr>
          <a:xfrm>
            <a:off x="483278" y="1447800"/>
            <a:ext cx="77463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clean salary and compensation data for all employees- Develop a data model in Excel to </a:t>
            </a:r>
            <a:r>
              <a:rPr lang="en-GB" sz="1800" spc="-2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18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visualize the data- Conduct statistical analysis and data visualization to identify trends and disparities- Develop recommendations for optimizing salary and compensation structures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0" y="796526"/>
            <a:ext cx="6757169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25" dirty="0"/>
              <a:t>W</a:t>
            </a:r>
            <a:r>
              <a:rPr sz="4000" spc="-20" dirty="0"/>
              <a:t>H</a:t>
            </a:r>
            <a:r>
              <a:rPr sz="4000" spc="20" dirty="0"/>
              <a:t>O</a:t>
            </a:r>
            <a:r>
              <a:rPr sz="4000" spc="-235" dirty="0"/>
              <a:t> </a:t>
            </a:r>
            <a:r>
              <a:rPr sz="4000" spc="-10" dirty="0"/>
              <a:t>AR</a:t>
            </a:r>
            <a:r>
              <a:rPr sz="4000" spc="15" dirty="0"/>
              <a:t>E</a:t>
            </a:r>
            <a:r>
              <a:rPr sz="4000" spc="-35" dirty="0"/>
              <a:t> </a:t>
            </a:r>
            <a:r>
              <a:rPr sz="4000" spc="-10" dirty="0"/>
              <a:t>T</a:t>
            </a:r>
            <a:r>
              <a:rPr sz="4000" spc="-15" dirty="0"/>
              <a:t>H</a:t>
            </a:r>
            <a:r>
              <a:rPr sz="4000" spc="15" dirty="0"/>
              <a:t>E</a:t>
            </a:r>
            <a:r>
              <a:rPr sz="4000" spc="-35" dirty="0"/>
              <a:t> </a:t>
            </a:r>
            <a:r>
              <a:rPr sz="4000" spc="-20" dirty="0"/>
              <a:t>E</a:t>
            </a:r>
            <a:r>
              <a:rPr sz="4000" spc="30" dirty="0"/>
              <a:t>N</a:t>
            </a:r>
            <a:r>
              <a:rPr sz="4000" spc="15" dirty="0"/>
              <a:t>D</a:t>
            </a:r>
            <a:r>
              <a:rPr sz="4000" spc="-45" dirty="0"/>
              <a:t> </a:t>
            </a:r>
            <a:r>
              <a:rPr sz="4000" dirty="0"/>
              <a:t>U</a:t>
            </a:r>
            <a:r>
              <a:rPr sz="4000" spc="10" dirty="0"/>
              <a:t>S</a:t>
            </a:r>
            <a:r>
              <a:rPr sz="4000" spc="-25" dirty="0"/>
              <a:t>E</a:t>
            </a:r>
            <a:r>
              <a:rPr sz="4000" spc="-10" dirty="0"/>
              <a:t>R</a:t>
            </a:r>
            <a:r>
              <a:rPr sz="4000" spc="5" dirty="0"/>
              <a:t>S</a:t>
            </a:r>
            <a:endParaRPr sz="40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1981200"/>
            <a:ext cx="830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1.HR Professionals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2.Business Leaders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3.Compensation Committees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4.Recruiters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5.Finance Teams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6.Operations Managers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7.Union Representatives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8.Researchers 9.Consultants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5364" y="187675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Kaagle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-employee dataset</a:t>
            </a: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*26 feature</a:t>
            </a: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*9 features</a:t>
            </a: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id- numerical</a:t>
            </a: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text</a:t>
            </a: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*Ln- text</a:t>
            </a: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*Business unit- text</a:t>
            </a: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*Gender-male, female</a:t>
            </a: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*Performance score- text</a:t>
            </a:r>
            <a:b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*Rating- numerical (5,4,3,2)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1" y="685800"/>
            <a:ext cx="8153400" cy="533400"/>
          </a:xfrm>
        </p:spPr>
        <p:txBody>
          <a:bodyPr>
            <a:normAutofit fontScale="90000"/>
          </a:bodyPr>
          <a:lstStyle/>
          <a:p>
            <a:r>
              <a:rPr lang="en-IN" sz="4000" dirty="0"/>
              <a:t>Dataset Description</a:t>
            </a:r>
            <a:br>
              <a:rPr lang="en-IN" dirty="0"/>
            </a:br>
            <a:r>
              <a:rPr lang="en-IN" sz="2700" dirty="0"/>
              <a:t> 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67640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*KAAGLE-EMPLOYEE DATASET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*26 FEATURE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*9 FEATURE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*EMP ID NUMERICAL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*BUSINESS UNIT-TEXT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*GENDER-MALE,FEMALE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*PERFORMANCE SCORE-TEXT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*RATING-NUMERICAL(5,4,3,2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86874" y="278573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52600" y="615508"/>
            <a:ext cx="848042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15" dirty="0"/>
              <a:t>THE</a:t>
            </a:r>
            <a:r>
              <a:rPr sz="4000" spc="20" dirty="0"/>
              <a:t> </a:t>
            </a:r>
            <a:r>
              <a:rPr lang="en-US" sz="4000" spc="20" dirty="0"/>
              <a:t>"</a:t>
            </a:r>
            <a:r>
              <a:rPr sz="4000" spc="10" dirty="0"/>
              <a:t>WOW</a:t>
            </a:r>
            <a:r>
              <a:rPr lang="en-US" sz="4000" spc="10" dirty="0"/>
              <a:t>"</a:t>
            </a:r>
            <a:r>
              <a:rPr sz="4000" spc="85" dirty="0"/>
              <a:t> </a:t>
            </a:r>
            <a:r>
              <a:rPr sz="4000" spc="10" dirty="0"/>
              <a:t>IN</a:t>
            </a:r>
            <a:r>
              <a:rPr sz="4000" spc="-5" dirty="0"/>
              <a:t> </a:t>
            </a:r>
            <a:r>
              <a:rPr sz="4000" spc="15" dirty="0"/>
              <a:t>OUR</a:t>
            </a:r>
            <a:r>
              <a:rPr sz="4000" spc="-10" dirty="0"/>
              <a:t> </a:t>
            </a:r>
            <a:r>
              <a:rPr sz="4000" spc="20" dirty="0"/>
              <a:t>SOLUTION</a:t>
            </a:r>
            <a:endParaRPr sz="40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597047" y="1837499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AB65EB-402C-A278-2A24-ECC8341098AD}"/>
              </a:ext>
            </a:extLst>
          </p:cNvPr>
          <p:cNvSpPr txBox="1"/>
          <p:nvPr/>
        </p:nvSpPr>
        <p:spPr>
          <a:xfrm>
            <a:off x="1273929" y="2164863"/>
            <a:ext cx="7709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*=IFS(28&gt;=5,"VERY HIGH",28&gt;=4,"HIGH" 28&gt;=3,"MED", TRUE, "LOW")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299</TotalTime>
  <Words>380</Words>
  <Application>Microsoft Office PowerPoint</Application>
  <PresentationFormat>Widescreen</PresentationFormat>
  <Paragraphs>54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 3</vt:lpstr>
      <vt:lpstr>Facet</vt:lpstr>
      <vt:lpstr>SALARY AND COMPENSATION ANALYSIS THROUGH EXCEL DATAMODELING</vt:lpstr>
      <vt:lpstr>PROJECT TITLE</vt:lpstr>
      <vt:lpstr>AGENDA</vt:lpstr>
      <vt:lpstr>PROBLEM STATEMENT</vt:lpstr>
      <vt:lpstr>PROJECT OVERVIEW </vt:lpstr>
      <vt:lpstr>WHO ARE THE END USERS</vt:lpstr>
      <vt:lpstr>OUR SOLUTION AND ITS VALUE PROPOSITION</vt:lpstr>
      <vt:lpstr>Dataset Description  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deepak Kumaran J</cp:lastModifiedBy>
  <cp:revision>20</cp:revision>
  <dcterms:created xsi:type="dcterms:W3CDTF">2024-03-29T15:07:22Z</dcterms:created>
  <dcterms:modified xsi:type="dcterms:W3CDTF">2024-08-29T15:07:12Z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