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06" d="100"/>
          <a:sy n="106" d="100"/>
        </p:scale>
        <p:origin x="146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AppData\Local\Microsoft\Windows\INetCache\IE\QOTR3BSL\naan_mudhalvan_5_program_1234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[naan_mudhalvan_5_program_1234(1).xlsx]Sheet4!PivotTable4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4541075834471426E-2"/>
          <c:y val="0.18777340332458445"/>
          <c:w val="0.921246129030445"/>
          <c:h val="0.559720724736845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Sheet4!$A$5:$A$19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Sheet4!$B$5:$B$19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1B-4072-8CD8-FD84A7C1BD4A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Sheet4!$A$5:$A$19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Sheet4!$C$5:$C$19</c:f>
              <c:numCache>
                <c:formatCode>General</c:formatCode>
                <c:ptCount val="14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11</c:v>
                </c:pt>
                <c:pt idx="5">
                  <c:v>8</c:v>
                </c:pt>
                <c:pt idx="6">
                  <c:v>6</c:v>
                </c:pt>
                <c:pt idx="7">
                  <c:v>11</c:v>
                </c:pt>
                <c:pt idx="8">
                  <c:v>9</c:v>
                </c:pt>
                <c:pt idx="9">
                  <c:v>7</c:v>
                </c:pt>
                <c:pt idx="10">
                  <c:v>11</c:v>
                </c:pt>
                <c:pt idx="11">
                  <c:v>10</c:v>
                </c:pt>
                <c:pt idx="1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1B-4072-8CD8-FD84A7C1BD4A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Sheet4!$A$5:$A$19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Sheet4!$D$5:$D$19</c:f>
              <c:numCache>
                <c:formatCode>General</c:formatCode>
                <c:ptCount val="1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1B-4072-8CD8-FD84A7C1BD4A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Sheet4!$A$5:$A$19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Sheet4!$E$5:$E$19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3-9E1B-4072-8CD8-FD84A7C1B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7140367"/>
        <c:axId val="499887263"/>
      </c:barChart>
      <c:catAx>
        <c:axId val="487140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87263"/>
        <c:crosses val="autoZero"/>
        <c:auto val="1"/>
        <c:lblAlgn val="ctr"/>
        <c:lblOffset val="100"/>
        <c:noMultiLvlLbl val="0"/>
      </c:catAx>
      <c:valAx>
        <c:axId val="499887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14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0.98158</cdr:x>
      <cdr:y>0.13679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732437" cy="63334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7967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3545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92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147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440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32905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82504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610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1990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0982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9131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1036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125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1457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778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1489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7806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171700" y="244143"/>
            <a:ext cx="99822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GB" sz="2400" b="1" spc="15" dirty="0">
                <a:solidFill>
                  <a:schemeClr val="tx1"/>
                </a:solidFill>
              </a:rPr>
              <a:t>SALARY AND COMPENSATION ANALYSIS THROUGH EXCEL DATAMODELING</a:t>
            </a:r>
            <a:endParaRPr sz="2400" b="1" spc="15" dirty="0">
              <a:solidFill>
                <a:schemeClr val="tx1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66800" y="2905125"/>
            <a:ext cx="937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LOKESH V</a:t>
            </a:r>
          </a:p>
          <a:p>
            <a:r>
              <a:rPr lang="en-US" sz="2400" dirty="0"/>
              <a:t>REGISTER NO: </a:t>
            </a:r>
            <a:r>
              <a:rPr lang="en-US" sz="2400" dirty="0"/>
              <a:t>312214522/71010D87906FF779A1D46163FA630DD0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smtClean="0"/>
              <a:t>: DEPARTMENT OF COMMERCE </a:t>
            </a:r>
            <a:endParaRPr lang="en-US" sz="2400" dirty="0"/>
          </a:p>
          <a:p>
            <a:r>
              <a:rPr lang="en-US" sz="2400" dirty="0"/>
              <a:t>COLLEGE ST.THOMAS COLLEGE OF ARTS AND SCIENCE</a:t>
            </a:r>
          </a:p>
          <a:p>
            <a:r>
              <a:rPr lang="en-US" sz="2400" dirty="0"/>
              <a:t>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M</a:t>
            </a:r>
            <a:r>
              <a:rPr lang="en-IN" sz="4800" b="1" dirty="0">
                <a:latin typeface="Trebuchet MS"/>
                <a:cs typeface="Trebuchet MS"/>
              </a:rPr>
              <a:t>O</a:t>
            </a:r>
            <a:r>
              <a:rPr lang="en-IN" sz="4800" b="1" spc="-15" dirty="0">
                <a:latin typeface="Trebuchet MS"/>
                <a:cs typeface="Trebuchet MS"/>
              </a:rPr>
              <a:t>D</a:t>
            </a:r>
            <a:r>
              <a:rPr lang="en-IN" sz="4800" b="1" spc="-35" dirty="0">
                <a:latin typeface="Trebuchet MS"/>
                <a:cs typeface="Trebuchet MS"/>
              </a:rPr>
              <a:t>E</a:t>
            </a:r>
            <a:r>
              <a:rPr lang="en-IN" sz="4800" b="1" spc="-30" dirty="0">
                <a:latin typeface="Trebuchet MS"/>
                <a:cs typeface="Trebuchet MS"/>
              </a:rPr>
              <a:t>LL</a:t>
            </a:r>
            <a:r>
              <a:rPr lang="en-IN" sz="4800" b="1" spc="-5" dirty="0">
                <a:latin typeface="Trebuchet MS"/>
                <a:cs typeface="Trebuchet MS"/>
              </a:rPr>
              <a:t>I</a:t>
            </a:r>
            <a:r>
              <a:rPr lang="en-IN" sz="4800" b="1" spc="30" dirty="0">
                <a:latin typeface="Trebuchet MS"/>
                <a:cs typeface="Trebuchet MS"/>
              </a:rPr>
              <a:t>N</a:t>
            </a:r>
            <a:r>
              <a:rPr lang="en-IN"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32A75-505F-5283-13A1-B8845DAD596C}"/>
              </a:ext>
            </a:extLst>
          </p:cNvPr>
          <p:cNvSpPr txBox="1"/>
          <p:nvPr/>
        </p:nvSpPr>
        <p:spPr>
          <a:xfrm>
            <a:off x="1064965" y="1524000"/>
            <a:ext cx="84042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CollectionGather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Relevant 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Data: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Names, job titles, departments, levels, locations,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etc.Compensation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 Base salary, bonuses, stock options, benefits,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etc.Benchmark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 Industry salary data, geographic salary differentials,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etc.Import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into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Excel:Use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Excel’s import features to bring in data from various sources like CSV files, databases, or direct entry.</a:t>
            </a:r>
          </a:p>
          <a:p>
            <a:pPr marL="342900" indent="-342900">
              <a:buAutoNum type="arabicPeriod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OrganizationCreate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Clean Data Structure:</a:t>
            </a:r>
          </a:p>
          <a:p>
            <a:pPr marL="342900" indent="-342900">
              <a:buAutoNum type="arabicPeriod" startAt="2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Sheets: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data into different sheets if necessary (e.g., Employee Data, Compensation Data, Benchmark Data).Tables: Use Excel Tables (Insert &gt; Table) to structure data, which makes it easier to manipulate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35054" y="609600"/>
            <a:ext cx="243713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R</a:t>
            </a:r>
            <a:r>
              <a:rPr sz="4000" spc="-40" dirty="0"/>
              <a:t>E</a:t>
            </a:r>
            <a:r>
              <a:rPr sz="4000" spc="15" dirty="0"/>
              <a:t>S</a:t>
            </a:r>
            <a:r>
              <a:rPr sz="4000" spc="-30" dirty="0"/>
              <a:t>U</a:t>
            </a:r>
            <a:r>
              <a:rPr sz="4000" spc="-405" dirty="0"/>
              <a:t>L</a:t>
            </a:r>
            <a:r>
              <a:rPr sz="40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858207"/>
              </p:ext>
            </p:extLst>
          </p:nvPr>
        </p:nvGraphicFramePr>
        <p:xfrm>
          <a:off x="563963" y="1265991"/>
          <a:ext cx="8896350" cy="4629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3340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1B853-D9F4-05C7-4530-2945E43EE54A}"/>
              </a:ext>
            </a:extLst>
          </p:cNvPr>
          <p:cNvSpPr txBox="1"/>
          <p:nvPr/>
        </p:nvSpPr>
        <p:spPr>
          <a:xfrm>
            <a:off x="1295400" y="2971800"/>
            <a:ext cx="7239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salary and compensation analysis conducted through Excel data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reveals several critical insights. The analysis identifies significant disparities in compensation across different departments, with Sales and Marketing roles receiving notably higher salaries compared to Operations and Support positions.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95400" y="638293"/>
            <a:ext cx="40620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5" dirty="0">
                <a:solidFill>
                  <a:schemeClr val="tx1"/>
                </a:solidFill>
              </a:rPr>
              <a:t>PROJECT</a:t>
            </a:r>
            <a:r>
              <a:rPr sz="4400" b="1" spc="-85" dirty="0">
                <a:solidFill>
                  <a:schemeClr val="tx1"/>
                </a:solidFill>
              </a:rPr>
              <a:t> </a:t>
            </a:r>
            <a:r>
              <a:rPr sz="4400" b="1" spc="25" dirty="0">
                <a:solidFill>
                  <a:schemeClr val="tx1"/>
                </a:solidFill>
              </a:rPr>
              <a:t>TITLE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66800" y="1858624"/>
            <a:ext cx="6859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 THROUGH EXCEL DATA MODELING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2895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70199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/>
              <a:t>P</a:t>
            </a:r>
            <a:r>
              <a:rPr sz="4000" spc="15" dirty="0"/>
              <a:t>RO</a:t>
            </a:r>
            <a:r>
              <a:rPr lang="en-GB" sz="4000" spc="15" dirty="0"/>
              <a:t>BLEM </a:t>
            </a:r>
            <a:r>
              <a:rPr lang="en-IN" sz="4000" spc="10" dirty="0"/>
              <a:t>S</a:t>
            </a:r>
            <a:r>
              <a:rPr lang="en-IN" sz="4000" spc="-370" dirty="0"/>
              <a:t>T</a:t>
            </a:r>
            <a:r>
              <a:rPr lang="en-IN" sz="4000" spc="-375" dirty="0"/>
              <a:t>A</a:t>
            </a:r>
            <a:r>
              <a:rPr lang="en-IN" sz="4000" spc="15" dirty="0"/>
              <a:t>T</a:t>
            </a:r>
            <a:r>
              <a:rPr lang="en-IN" sz="4000" spc="-10" dirty="0"/>
              <a:t>E</a:t>
            </a:r>
            <a:r>
              <a:rPr lang="en-IN" sz="4000" spc="-20" dirty="0"/>
              <a:t>ME</a:t>
            </a:r>
            <a:r>
              <a:rPr lang="en-IN" sz="4000" spc="10" dirty="0"/>
              <a:t>NT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ACFB89-2F15-D7EC-1E38-CEC95C66E683}"/>
              </a:ext>
            </a:extLst>
          </p:cNvPr>
          <p:cNvSpPr txBox="1"/>
          <p:nvPr/>
        </p:nvSpPr>
        <p:spPr>
          <a:xfrm>
            <a:off x="669326" y="1524000"/>
            <a:ext cx="83984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"Our organization seeks to optimize its compensation structure to ensure equity, competitiveness, and budget alignment. However, our current salary data is scattered, and we lack a comprehensive understanding of our compensation landscape. We need to design an Excel data model that can:1. Consolidate and clean salary data from various sources2.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 ranges by role, department, location, and performance metrics3. Identify disparities, trends, and areas for improvement4. Develop a robust compensation framework that supports business objectives5. Enable data-driven decision-making for future salary planning and budgeting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264339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48524" cy="9092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/>
              <a:t>PROJECT	</a:t>
            </a:r>
            <a:r>
              <a:rPr sz="4000" spc="-20" dirty="0"/>
              <a:t>OVERVIE</a:t>
            </a:r>
            <a:r>
              <a:rPr lang="en-GB" sz="4000" spc="-20" dirty="0"/>
              <a:t>W</a:t>
            </a:r>
            <a:br>
              <a:rPr lang="en-GB" sz="4000" spc="-20" dirty="0"/>
            </a:b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6590AA-0834-493C-340C-089067139FEB}"/>
              </a:ext>
            </a:extLst>
          </p:cNvPr>
          <p:cNvSpPr txBox="1"/>
          <p:nvPr/>
        </p:nvSpPr>
        <p:spPr>
          <a:xfrm>
            <a:off x="483278" y="1447800"/>
            <a:ext cx="919412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Objective</a:t>
            </a:r>
            <a:r>
              <a:rPr lang="en-IN" dirty="0"/>
              <a:t>: To </a:t>
            </a:r>
            <a:r>
              <a:rPr lang="en-IN" dirty="0" err="1"/>
              <a:t>analyze</a:t>
            </a:r>
            <a:r>
              <a:rPr lang="en-IN" dirty="0"/>
              <a:t> and model salary and compensation data to identify trends, disparities, and areas for improvement in employee </a:t>
            </a:r>
            <a:r>
              <a:rPr lang="en-IN" dirty="0" err="1"/>
              <a:t>compensation.Scope</a:t>
            </a:r>
            <a:r>
              <a:rPr lang="en-IN" dirty="0"/>
              <a:t>:- Collect and clean salary and compensation data from various sources (e.g., HR systems, surveys, market research)- Design and build an Excel data model to store, manipulate, and </a:t>
            </a:r>
            <a:r>
              <a:rPr lang="en-IN" dirty="0" err="1"/>
              <a:t>analyze</a:t>
            </a:r>
            <a:r>
              <a:rPr lang="en-IN" dirty="0"/>
              <a:t> the data- Develop formulas, pivot tables, and charts to summarize and visualize key findings- Identify trends, disparities, and areas for improvement in employee compensation- Provide recommendations for adjustments to salary and compensation structures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796526"/>
            <a:ext cx="6757169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/>
              <a:t>W</a:t>
            </a:r>
            <a:r>
              <a:rPr sz="4000" spc="-20" dirty="0"/>
              <a:t>H</a:t>
            </a:r>
            <a:r>
              <a:rPr sz="4000" spc="20" dirty="0"/>
              <a:t>O</a:t>
            </a:r>
            <a:r>
              <a:rPr sz="4000" spc="-235" dirty="0"/>
              <a:t> </a:t>
            </a:r>
            <a:r>
              <a:rPr sz="4000" spc="-10" dirty="0"/>
              <a:t>AR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10" dirty="0"/>
              <a:t>T</a:t>
            </a:r>
            <a:r>
              <a:rPr sz="4000" spc="-15" dirty="0"/>
              <a:t>H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20" dirty="0"/>
              <a:t>E</a:t>
            </a:r>
            <a:r>
              <a:rPr sz="4000" spc="30" dirty="0"/>
              <a:t>N</a:t>
            </a:r>
            <a:r>
              <a:rPr sz="4000" spc="15" dirty="0"/>
              <a:t>D</a:t>
            </a:r>
            <a:r>
              <a:rPr sz="4000" spc="-45" dirty="0"/>
              <a:t> </a:t>
            </a:r>
            <a:r>
              <a:rPr sz="4000" dirty="0"/>
              <a:t>U</a:t>
            </a:r>
            <a:r>
              <a:rPr sz="4000" spc="10" dirty="0"/>
              <a:t>S</a:t>
            </a:r>
            <a:r>
              <a:rPr sz="4000" spc="-25" dirty="0"/>
              <a:t>E</a:t>
            </a:r>
            <a:r>
              <a:rPr sz="4000" spc="-10" dirty="0"/>
              <a:t>R</a:t>
            </a:r>
            <a:r>
              <a:rPr sz="4000" spc="5" dirty="0"/>
              <a:t>S</a:t>
            </a:r>
            <a:endParaRPr sz="4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9812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1.HR Professionals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2.Business Leaders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3.Compensation Committees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4.Recruiters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5.Finance Teams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6.Operations Managers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7.Union Representatives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8.Researchers 9.Consultants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5364" y="1876758"/>
            <a:ext cx="82976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Overview- Title: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- Salary and Compensation Analysis using Excel Data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Bullet points:    - Comprehensive data model for salary and compensation analysis    - Automated data cleaning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Advanced statistical analysis and visualization    - Customizable dashboards for easy reporting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analysisSlide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Value Proposition- Title: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 the Power of Data-Driven Decision Making- Bullet points:    - Identify trends and disparities in salary and compensation    - Optimize salary and compensation structures    - Improve transparency and visibility    - Enhance reporting and analysis capabilities    - Support data-driven decision making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858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Dataset Description</a:t>
            </a:r>
            <a:r>
              <a:rPr lang="en-IN" dirty="0"/>
              <a:t/>
            </a:r>
            <a:br>
              <a:rPr lang="en-IN" dirty="0"/>
            </a:br>
            <a:r>
              <a:rPr lang="en-IN" sz="27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0574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*KAAGLE-EMPLOYEE DATASET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*26 FEATURE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*9 FEATURE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*EMP ID NUMERICAL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*BUSINESS UNIT-TEXT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*GENDER-MALE,FEMALE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*PERFORMANCE SCORE-TEXT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*RATING-NUMERICAL(5,4,3,2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86874" y="27857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615508"/>
            <a:ext cx="848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15" dirty="0"/>
              <a:t>THE</a:t>
            </a:r>
            <a:r>
              <a:rPr sz="4000" spc="20" dirty="0"/>
              <a:t> </a:t>
            </a:r>
            <a:r>
              <a:rPr lang="en-US" sz="4000" spc="20" dirty="0"/>
              <a:t>"</a:t>
            </a:r>
            <a:r>
              <a:rPr sz="4000" spc="10" dirty="0"/>
              <a:t>WOW</a:t>
            </a:r>
            <a:r>
              <a:rPr lang="en-US" sz="4000" spc="10" dirty="0"/>
              <a:t>"</a:t>
            </a:r>
            <a:r>
              <a:rPr sz="4000" spc="85" dirty="0"/>
              <a:t> </a:t>
            </a:r>
            <a:r>
              <a:rPr sz="4000" spc="10" dirty="0"/>
              <a:t>IN</a:t>
            </a:r>
            <a:r>
              <a:rPr sz="4000" spc="-5" dirty="0"/>
              <a:t> </a:t>
            </a:r>
            <a:r>
              <a:rPr sz="4000" spc="15" dirty="0"/>
              <a:t>OUR</a:t>
            </a:r>
            <a:r>
              <a:rPr sz="4000" spc="-10" dirty="0"/>
              <a:t> </a:t>
            </a:r>
            <a:r>
              <a:rPr sz="4000" spc="20" dirty="0"/>
              <a:t>SOLUTION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97047" y="1837499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B65EB-402C-A278-2A24-ECC8341098AD}"/>
              </a:ext>
            </a:extLst>
          </p:cNvPr>
          <p:cNvSpPr txBox="1"/>
          <p:nvPr/>
        </p:nvSpPr>
        <p:spPr>
          <a:xfrm>
            <a:off x="1273929" y="2164863"/>
            <a:ext cx="7709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*=IFS(28&gt;=5,"VERY HIGH",28&gt;=4,"HIGH" 28&gt;=3,"MED", TRUE, 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Words>598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SALARY AND COMPENSATION ANALYSIS THROUGH EXCEL DATAMODELING</vt:lpstr>
      <vt:lpstr>PROJECT TITLE</vt:lpstr>
      <vt:lpstr>AGENDA</vt:lpstr>
      <vt:lpstr>PROBLEM STATEMENT</vt:lpstr>
      <vt:lpstr>PROJECT OVERVIEW </vt:lpstr>
      <vt:lpstr>WHO ARE THE END USERS</vt:lpstr>
      <vt:lpstr>OUR SOLUTION AND ITS VALUE PROPOSITION</vt:lpstr>
      <vt:lpstr>Dataset Description  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22</cp:revision>
  <dcterms:created xsi:type="dcterms:W3CDTF">2024-03-29T15:07:22Z</dcterms:created>
  <dcterms:modified xsi:type="dcterms:W3CDTF">2024-08-30T09:48:37Z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