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6"/>
  </p:notesMasterIdLst>
  <p:handoutMasterIdLst>
    <p:handoutMasterId r:id="rId17"/>
  </p:handoutMasterIdLst>
  <p:sldIdLst>
    <p:sldId id="257" r:id="rId5"/>
    <p:sldId id="258" r:id="rId6"/>
    <p:sldId id="261" r:id="rId7"/>
    <p:sldId id="269" r:id="rId8"/>
    <p:sldId id="263" r:id="rId9"/>
    <p:sldId id="270" r:id="rId10"/>
    <p:sldId id="271" r:id="rId11"/>
    <p:sldId id="272" r:id="rId12"/>
    <p:sldId id="27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54" y="78"/>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5/29/2023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5/29/2023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5/29/2023</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mocdoc.in/util/hospital-management-system"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4297"/>
            <a:ext cx="10972800" cy="1143000"/>
          </a:xfrm>
        </p:spPr>
        <p:txBody>
          <a:bodyPr>
            <a:noAutofit/>
          </a:bodyPr>
          <a:lstStyle/>
          <a:p>
            <a:r>
              <a:rPr lang="en-IN" sz="5400" dirty="0">
                <a:solidFill>
                  <a:srgbClr val="00B0F0"/>
                </a:solidFill>
                <a:latin typeface="Algerian" panose="04020705040A02060702" pitchFamily="82" charset="0"/>
              </a:rPr>
              <a:t> hospital management system</a:t>
            </a:r>
            <a:endParaRPr lang="en-US" sz="5400" dirty="0">
              <a:solidFill>
                <a:srgbClr val="00B0F0"/>
              </a:solidFill>
              <a:latin typeface="Algerian" panose="04020705040A02060702" pitchFamily="82" charset="0"/>
            </a:endParaRPr>
          </a:p>
        </p:txBody>
      </p:sp>
      <p:sp>
        <p:nvSpPr>
          <p:cNvPr id="3" name="Subtitle 2"/>
          <p:cNvSpPr>
            <a:spLocks noGrp="1"/>
          </p:cNvSpPr>
          <p:nvPr>
            <p:ph type="subTitle" idx="4294967295"/>
          </p:nvPr>
        </p:nvSpPr>
        <p:spPr>
          <a:xfrm>
            <a:off x="0" y="2733151"/>
            <a:ext cx="12192000" cy="4049486"/>
          </a:xfrm>
        </p:spPr>
        <p:txBody>
          <a:bodyPr>
            <a:normAutofit/>
          </a:bodyPr>
          <a:lstStyle/>
          <a:p>
            <a:pPr marL="137160" indent="0">
              <a:buNone/>
            </a:pPr>
            <a:r>
              <a:rPr lang="en-US" dirty="0">
                <a:latin typeface="Algerian" panose="04020705040A02060702" pitchFamily="82" charset="0"/>
              </a:rPr>
              <a:t>PRESENTED BY:-</a:t>
            </a:r>
          </a:p>
          <a:p>
            <a:pPr marL="137160" indent="0">
              <a:buNone/>
            </a:pPr>
            <a:r>
              <a:rPr lang="en-US" dirty="0">
                <a:latin typeface="Algerian" panose="04020705040A02060702" pitchFamily="82" charset="0"/>
              </a:rPr>
              <a:t>P </a:t>
            </a:r>
            <a:r>
              <a:rPr lang="en-US" dirty="0" err="1">
                <a:latin typeface="Algerian" panose="04020705040A02060702" pitchFamily="82" charset="0"/>
              </a:rPr>
              <a:t>HARSHAVaRDHAN</a:t>
            </a:r>
            <a:r>
              <a:rPr lang="en-US" dirty="0">
                <a:latin typeface="Algerian" panose="04020705040A02060702" pitchFamily="82" charset="0"/>
              </a:rPr>
              <a:t>:                                              UNDER THE GUDIENECE </a:t>
            </a:r>
          </a:p>
          <a:p>
            <a:pPr marL="137160" indent="0">
              <a:buNone/>
            </a:pPr>
            <a:r>
              <a:rPr lang="en-US" dirty="0">
                <a:latin typeface="Algerian" panose="04020705040A02060702" pitchFamily="82" charset="0"/>
              </a:rPr>
              <a:t>2200520261                                                           OF N. VENKATARAMANA                                                                                       </a:t>
            </a:r>
          </a:p>
          <a:p>
            <a:pPr marL="137160" indent="0">
              <a:buNone/>
            </a:pPr>
            <a:r>
              <a:rPr lang="en-US" dirty="0">
                <a:latin typeface="Algerian" panose="04020705040A02060702" pitchFamily="82" charset="0"/>
              </a:rPr>
              <a:t>D.V.LOKESH:                                                                                           SIR                                                    </a:t>
            </a:r>
          </a:p>
          <a:p>
            <a:pPr marL="137160" indent="0">
              <a:buNone/>
            </a:pPr>
            <a:r>
              <a:rPr lang="en-US" dirty="0">
                <a:latin typeface="Algerian" panose="04020705040A02060702" pitchFamily="82" charset="0"/>
              </a:rPr>
              <a:t>2200520260</a:t>
            </a:r>
          </a:p>
          <a:p>
            <a:pPr marL="137160" indent="0">
              <a:buNone/>
            </a:pPr>
            <a:r>
              <a:rPr lang="en-US" dirty="0">
                <a:latin typeface="Algerian" panose="04020705040A02060702" pitchFamily="82" charset="0"/>
              </a:rPr>
              <a:t>K.DEVI PRASAD:</a:t>
            </a:r>
          </a:p>
          <a:p>
            <a:pPr marL="137160" indent="0">
              <a:buNone/>
            </a:pPr>
            <a:r>
              <a:rPr lang="en-US" dirty="0">
                <a:latin typeface="Algerian" panose="04020705040A02060702" pitchFamily="82" charset="0"/>
              </a:rPr>
              <a:t>2200520212</a:t>
            </a:r>
          </a:p>
          <a:p>
            <a:pPr marL="137160" indent="0">
              <a:buNone/>
            </a:pPr>
            <a:endParaRPr lang="en-US" dirty="0"/>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1026" name="Picture 2" descr="Health Light Effect White Abstract Medicine Abstract Medical Powerpoint  Background For Free Download - Slidesdocs">
            <a:extLst>
              <a:ext uri="{FF2B5EF4-FFF2-40B4-BE49-F238E27FC236}">
                <a16:creationId xmlns:a16="http://schemas.microsoft.com/office/drawing/2014/main" id="{0904D3AD-375D-67AC-99EE-48B943787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3895B4-0FA5-0393-CA50-7F24DDA5B8F0}"/>
              </a:ext>
            </a:extLst>
          </p:cNvPr>
          <p:cNvSpPr txBox="1"/>
          <p:nvPr/>
        </p:nvSpPr>
        <p:spPr>
          <a:xfrm>
            <a:off x="376517" y="259868"/>
            <a:ext cx="6199094" cy="584775"/>
          </a:xfrm>
          <a:prstGeom prst="rect">
            <a:avLst/>
          </a:prstGeom>
          <a:noFill/>
        </p:spPr>
        <p:txBody>
          <a:bodyPr wrap="square">
            <a:spAutoFit/>
          </a:bodyPr>
          <a:lstStyle/>
          <a:p>
            <a:r>
              <a:rPr lang="en-US" sz="3200" dirty="0">
                <a:solidFill>
                  <a:srgbClr val="00B050"/>
                </a:solidFill>
                <a:latin typeface="Algerian" panose="04020705040A02060702" pitchFamily="82" charset="0"/>
              </a:rPr>
              <a:t>Roles and responsibilities:</a:t>
            </a:r>
            <a:endParaRPr lang="en-IN" sz="3200" dirty="0">
              <a:solidFill>
                <a:srgbClr val="00B050"/>
              </a:solidFill>
            </a:endParaRPr>
          </a:p>
        </p:txBody>
      </p:sp>
      <p:sp>
        <p:nvSpPr>
          <p:cNvPr id="6" name="TextBox 5">
            <a:extLst>
              <a:ext uri="{FF2B5EF4-FFF2-40B4-BE49-F238E27FC236}">
                <a16:creationId xmlns:a16="http://schemas.microsoft.com/office/drawing/2014/main" id="{D9EE85B1-E74C-998D-3CA2-A2E0678BAD47}"/>
              </a:ext>
            </a:extLst>
          </p:cNvPr>
          <p:cNvSpPr txBox="1"/>
          <p:nvPr/>
        </p:nvSpPr>
        <p:spPr>
          <a:xfrm>
            <a:off x="121023" y="1030959"/>
            <a:ext cx="10569389" cy="923330"/>
          </a:xfrm>
          <a:prstGeom prst="rect">
            <a:avLst/>
          </a:prstGeom>
          <a:noFill/>
        </p:spPr>
        <p:txBody>
          <a:bodyPr wrap="square">
            <a:spAutoFit/>
          </a:bodyPr>
          <a:lstStyle/>
          <a:p>
            <a:r>
              <a:rPr lang="en-US" dirty="0">
                <a:solidFill>
                  <a:schemeClr val="bg1"/>
                </a:solidFill>
                <a:latin typeface="Roboto" panose="02000000000000000000" pitchFamily="2" charset="0"/>
              </a:rPr>
              <a:t>On a project team, each member has certain responsibilities or specific tasks that help contribute to the success of the project. That’s why it is important to have varying roles on the project team.</a:t>
            </a:r>
          </a:p>
          <a:p>
            <a:endParaRPr lang="en-US" i="0" dirty="0">
              <a:solidFill>
                <a:schemeClr val="tx1">
                  <a:lumMod val="95000"/>
                  <a:lumOff val="5000"/>
                </a:schemeClr>
              </a:solidFill>
              <a:effectLst/>
              <a:latin typeface="Roboto" panose="02000000000000000000" pitchFamily="2" charset="0"/>
            </a:endParaRPr>
          </a:p>
        </p:txBody>
      </p:sp>
      <p:sp>
        <p:nvSpPr>
          <p:cNvPr id="8" name="TextBox 7">
            <a:extLst>
              <a:ext uri="{FF2B5EF4-FFF2-40B4-BE49-F238E27FC236}">
                <a16:creationId xmlns:a16="http://schemas.microsoft.com/office/drawing/2014/main" id="{2C997AF5-2ACB-8AC4-D56E-DD239A12B79C}"/>
              </a:ext>
            </a:extLst>
          </p:cNvPr>
          <p:cNvSpPr txBox="1"/>
          <p:nvPr/>
        </p:nvSpPr>
        <p:spPr>
          <a:xfrm>
            <a:off x="376517" y="1772447"/>
            <a:ext cx="6199094" cy="4801314"/>
          </a:xfrm>
          <a:prstGeom prst="rect">
            <a:avLst/>
          </a:prstGeom>
          <a:noFill/>
        </p:spPr>
        <p:txBody>
          <a:bodyPr wrap="square">
            <a:spAutoFit/>
          </a:bodyPr>
          <a:lstStyle/>
          <a:p>
            <a:r>
              <a:rPr lang="en-US" sz="1800" b="1" dirty="0">
                <a:solidFill>
                  <a:schemeClr val="bg1"/>
                </a:solidFill>
                <a:latin typeface="Bahnschrift" panose="020B0502040204020203" pitchFamily="34" charset="0"/>
              </a:rPr>
              <a:t>P.HARSHA VARDHAN(TEAM LEAD):</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Create overall project vision.</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Create the project plan.</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In-depth knowledge of performance metrics.</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Assigning tasks to project team members.</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Carrying ultimate responsibility for the project.</a:t>
            </a:r>
          </a:p>
          <a:p>
            <a:r>
              <a:rPr lang="en-US" b="1" dirty="0">
                <a:solidFill>
                  <a:schemeClr val="bg1"/>
                </a:solidFill>
                <a:latin typeface="Bahnschrift" panose="020B0502040204020203" pitchFamily="34" charset="0"/>
                <a:ea typeface="Roboto" panose="02000000000000000000" pitchFamily="2" charset="0"/>
                <a:cs typeface="Roboto" panose="02000000000000000000" pitchFamily="2" charset="0"/>
              </a:rPr>
              <a:t>D.V.LOKESH:</a:t>
            </a:r>
          </a:p>
          <a:p>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Communicate with project lead on roadblocks.</a:t>
            </a:r>
          </a:p>
          <a:p>
            <a:pPr marL="285750" indent="-285750">
              <a:buFont typeface="Arial" panose="020B0604020202020204" pitchFamily="34" charset="0"/>
              <a:buChar char="•"/>
            </a:pPr>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Solve project objectives.</a:t>
            </a:r>
          </a:p>
          <a:p>
            <a:pPr marL="285750" indent="-285750">
              <a:buFont typeface="Arial" panose="020B0604020202020204" pitchFamily="34" charset="0"/>
              <a:buChar char="•"/>
            </a:pPr>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Complete tasks in areas of expertise.</a:t>
            </a:r>
          </a:p>
          <a:p>
            <a:pPr marL="285750" indent="-285750">
              <a:buFont typeface="Arial" panose="020B0604020202020204" pitchFamily="34" charset="0"/>
              <a:buChar char="•"/>
            </a:pPr>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Determining the methodology used on the project.</a:t>
            </a:r>
          </a:p>
          <a:p>
            <a:pPr marL="285750" indent="-285750">
              <a:buFont typeface="Arial" panose="020B0604020202020204" pitchFamily="34" charset="0"/>
              <a:buChar char="•"/>
            </a:pPr>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Documenting the process. </a:t>
            </a:r>
          </a:p>
          <a:p>
            <a:r>
              <a:rPr lang="en-US" b="1" dirty="0">
                <a:solidFill>
                  <a:schemeClr val="bg1"/>
                </a:solidFill>
                <a:latin typeface="Bahnschrift" panose="020B0502040204020203" pitchFamily="34" charset="0"/>
              </a:rPr>
              <a:t>K.DEVI PRASAD:</a:t>
            </a:r>
            <a:endParaRPr lang="en-US" sz="1800" b="1" dirty="0">
              <a:solidFill>
                <a:schemeClr val="bg1"/>
              </a:solidFill>
              <a:latin typeface="Bahnschrift" panose="020B0502040204020203" pitchFamily="34" charset="0"/>
            </a:endParaRPr>
          </a:p>
          <a:p>
            <a:pPr marL="342900" indent="-342900">
              <a:buFont typeface="Arial" panose="020B0604020202020204" pitchFamily="34" charset="0"/>
              <a:buChar char="•"/>
            </a:pPr>
            <a:r>
              <a:rPr lang="en-US" sz="1800" i="0" dirty="0">
                <a:solidFill>
                  <a:schemeClr val="bg1"/>
                </a:solidFill>
                <a:effectLst/>
                <a:latin typeface="Bahnschrift" panose="020B0502040204020203" pitchFamily="34" charset="0"/>
              </a:rPr>
              <a:t>Assisting in defining the project.</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Gathering the requirements.</a:t>
            </a:r>
          </a:p>
          <a:p>
            <a:pPr marL="342900" indent="-342900">
              <a:buFont typeface="Arial" panose="020B0604020202020204" pitchFamily="34" charset="0"/>
              <a:buChar char="•"/>
            </a:pPr>
            <a:r>
              <a:rPr lang="en-US" sz="1800" i="0" dirty="0">
                <a:solidFill>
                  <a:schemeClr val="bg1"/>
                </a:solidFill>
                <a:effectLst/>
                <a:latin typeface="Bahnschrift" panose="020B0502040204020203" pitchFamily="34" charset="0"/>
              </a:rPr>
              <a:t>Testing the code to validate the objectives.</a:t>
            </a:r>
          </a:p>
          <a:p>
            <a:pPr marL="342900" indent="-342900">
              <a:buFont typeface="Arial" panose="020B0604020202020204" pitchFamily="34" charset="0"/>
              <a:buChar char="•"/>
            </a:pPr>
            <a:r>
              <a:rPr lang="en-US" sz="1800" i="0" dirty="0">
                <a:solidFill>
                  <a:schemeClr val="bg1"/>
                </a:solidFill>
                <a:effectLst/>
                <a:latin typeface="Bahnschrift" panose="020B0502040204020203" pitchFamily="34" charset="0"/>
              </a:rPr>
              <a:t>Completing individual deliverables</a:t>
            </a:r>
            <a:endParaRPr lang="en-IN" dirty="0">
              <a:solidFill>
                <a:schemeClr val="bg1"/>
              </a:solidFill>
            </a:endParaRPr>
          </a:p>
        </p:txBody>
      </p:sp>
    </p:spTree>
    <p:extLst>
      <p:ext uri="{BB962C8B-B14F-4D97-AF65-F5344CB8AC3E}">
        <p14:creationId xmlns:p14="http://schemas.microsoft.com/office/powerpoint/2010/main" val="256253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4100" name="Picture 4" descr="Thank You, Oklahoma Healthcare Heroes">
            <a:extLst>
              <a:ext uri="{FF2B5EF4-FFF2-40B4-BE49-F238E27FC236}">
                <a16:creationId xmlns:a16="http://schemas.microsoft.com/office/drawing/2014/main" id="{89FFFA3D-EDEF-D21E-FC0B-73CC523AA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3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1026" name="Picture 2" descr="Health Light Effect White Abstract Medicine Abstract Medical Powerpoint  Background For Free Download - Slidesdocs">
            <a:extLst>
              <a:ext uri="{FF2B5EF4-FFF2-40B4-BE49-F238E27FC236}">
                <a16:creationId xmlns:a16="http://schemas.microsoft.com/office/drawing/2014/main" id="{0904D3AD-375D-67AC-99EE-48B943787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2"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8ABE42-C5A5-903F-F97A-97B005AC5D33}"/>
              </a:ext>
            </a:extLst>
          </p:cNvPr>
          <p:cNvSpPr txBox="1"/>
          <p:nvPr/>
        </p:nvSpPr>
        <p:spPr>
          <a:xfrm>
            <a:off x="1445559" y="442954"/>
            <a:ext cx="6199094" cy="707886"/>
          </a:xfrm>
          <a:prstGeom prst="rect">
            <a:avLst/>
          </a:prstGeom>
          <a:noFill/>
        </p:spPr>
        <p:txBody>
          <a:bodyPr wrap="square">
            <a:spAutoFit/>
          </a:bodyPr>
          <a:lstStyle/>
          <a:p>
            <a:r>
              <a:rPr lang="en-IN" sz="4000" dirty="0">
                <a:solidFill>
                  <a:schemeClr val="bg1"/>
                </a:solidFill>
                <a:latin typeface="Algerian" panose="04020705040A02060702" pitchFamily="82" charset="0"/>
              </a:rPr>
              <a:t>Hospital management:</a:t>
            </a:r>
            <a:endParaRPr lang="en-IN" sz="4000" dirty="0">
              <a:solidFill>
                <a:schemeClr val="bg1"/>
              </a:solidFill>
            </a:endParaRPr>
          </a:p>
        </p:txBody>
      </p:sp>
      <p:sp>
        <p:nvSpPr>
          <p:cNvPr id="6" name="TextBox 5">
            <a:extLst>
              <a:ext uri="{FF2B5EF4-FFF2-40B4-BE49-F238E27FC236}">
                <a16:creationId xmlns:a16="http://schemas.microsoft.com/office/drawing/2014/main" id="{AA9B58E1-C4D4-6C61-8473-E5062AFC24BD}"/>
              </a:ext>
            </a:extLst>
          </p:cNvPr>
          <p:cNvSpPr txBox="1"/>
          <p:nvPr/>
        </p:nvSpPr>
        <p:spPr>
          <a:xfrm>
            <a:off x="285750" y="1461845"/>
            <a:ext cx="11344835" cy="4708981"/>
          </a:xfrm>
          <a:prstGeom prst="rect">
            <a:avLst/>
          </a:prstGeom>
          <a:noFill/>
        </p:spPr>
        <p:txBody>
          <a:bodyPr wrap="square">
            <a:spAutoFit/>
          </a:bodyPr>
          <a:lstStyle/>
          <a:p>
            <a:pPr marL="137160" indent="0" algn="just" rtl="0">
              <a:spcBef>
                <a:spcPts val="0"/>
              </a:spcBef>
              <a:spcAft>
                <a:spcPts val="0"/>
              </a:spcAft>
              <a:buNone/>
            </a:pPr>
            <a:r>
              <a:rPr lang="en-US" sz="2000" i="0" dirty="0">
                <a:solidFill>
                  <a:schemeClr val="bg1"/>
                </a:solidFill>
                <a:effectLst/>
                <a:latin typeface="Arial Narrow" panose="020B0606020202030204" pitchFamily="34" charset="0"/>
              </a:rPr>
              <a:t>A Hospital Management System (HMS) is a software designed to handle electronic medical records, laboratory tests and their results, radiology images, pharmacy records etc. It helps in managing patient data efficiently so that hospitals can provide better care and services</a:t>
            </a:r>
            <a:r>
              <a:rPr lang="en-US" sz="2000" i="0" u="none" strike="noStrike" dirty="0">
                <a:solidFill>
                  <a:schemeClr val="bg1"/>
                </a:solidFill>
                <a:effectLst/>
                <a:latin typeface="Arial Narrow" panose="020B0606020202030204" pitchFamily="34" charset="0"/>
              </a:rPr>
              <a:t>.</a:t>
            </a:r>
            <a:r>
              <a:rPr lang="en-US" sz="2000" i="0" dirty="0">
                <a:solidFill>
                  <a:schemeClr val="bg1"/>
                </a:solidFill>
                <a:effectLst/>
                <a:latin typeface="Arial Narrow" panose="020B0606020202030204" pitchFamily="34" charset="0"/>
              </a:rPr>
              <a:t> The hospital management system was introduced in 1960.</a:t>
            </a:r>
            <a:r>
              <a:rPr lang="en-US" sz="2000" i="0" u="none" strike="noStrike" dirty="0">
                <a:solidFill>
                  <a:schemeClr val="bg1"/>
                </a:solidFill>
                <a:effectLst/>
                <a:latin typeface="Arial Narrow" panose="020B0606020202030204" pitchFamily="34" charset="0"/>
              </a:rPr>
              <a:t> They manage the data related to all departments of healthcare such as:</a:t>
            </a:r>
            <a:endParaRPr lang="en-US" sz="2000" dirty="0">
              <a:solidFill>
                <a:schemeClr val="bg1"/>
              </a:solidFill>
              <a:latin typeface="Arial Narrow" panose="020B0606020202030204" pitchFamily="34" charset="0"/>
            </a:endParaRPr>
          </a:p>
          <a:p>
            <a:pPr marL="137160" indent="0" algn="just" rtl="0">
              <a:spcBef>
                <a:spcPts val="0"/>
              </a:spcBef>
              <a:spcAft>
                <a:spcPts val="0"/>
              </a:spcAft>
              <a:buNone/>
            </a:pPr>
            <a:r>
              <a:rPr lang="en-US" sz="2000" i="0" u="none" strike="noStrike" dirty="0">
                <a:solidFill>
                  <a:schemeClr val="bg1"/>
                </a:solidFill>
                <a:effectLst/>
                <a:latin typeface="Arial Narrow" panose="020B0606020202030204" pitchFamily="34" charset="0"/>
              </a:rPr>
              <a:t>. </a:t>
            </a:r>
            <a:r>
              <a:rPr lang="en-US" sz="2000" i="0" u="none" strike="noStrike" dirty="0" err="1">
                <a:solidFill>
                  <a:schemeClr val="bg1"/>
                </a:solidFill>
                <a:effectLst/>
                <a:latin typeface="Arial Narrow" panose="020B0606020202030204" pitchFamily="34" charset="0"/>
              </a:rPr>
              <a:t>Clincial</a:t>
            </a:r>
            <a:endParaRPr lang="en-US" sz="2000" i="0" u="none" strike="noStrike" dirty="0">
              <a:solidFill>
                <a:schemeClr val="bg1"/>
              </a:solidFill>
              <a:effectLst/>
              <a:latin typeface="Arial Narrow" panose="020B0606020202030204" pitchFamily="34" charset="0"/>
            </a:endParaRP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Financial</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Laboratory</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Inpatient</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Outpatient</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Operation theater</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Materials</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Nursing</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Pharmaceutical</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Radiology</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Pathology</a:t>
            </a:r>
          </a:p>
        </p:txBody>
      </p:sp>
    </p:spTree>
    <p:extLst>
      <p:ext uri="{BB962C8B-B14F-4D97-AF65-F5344CB8AC3E}">
        <p14:creationId xmlns:p14="http://schemas.microsoft.com/office/powerpoint/2010/main" val="67416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1026" name="Picture 2" descr="Health Light Effect White Abstract Medicine Abstract Medical Powerpoint  Background For Free Download - Slidesdocs">
            <a:extLst>
              <a:ext uri="{FF2B5EF4-FFF2-40B4-BE49-F238E27FC236}">
                <a16:creationId xmlns:a16="http://schemas.microsoft.com/office/drawing/2014/main" id="{0904D3AD-375D-67AC-99EE-48B943787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2"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B26B8A-1B0E-B0A4-FCC1-3B28934F12C9}"/>
              </a:ext>
            </a:extLst>
          </p:cNvPr>
          <p:cNvSpPr txBox="1"/>
          <p:nvPr/>
        </p:nvSpPr>
        <p:spPr>
          <a:xfrm>
            <a:off x="325300" y="47300"/>
            <a:ext cx="10018059" cy="6678751"/>
          </a:xfrm>
          <a:prstGeom prst="rect">
            <a:avLst/>
          </a:prstGeom>
          <a:noFill/>
        </p:spPr>
        <p:txBody>
          <a:bodyPr wrap="square">
            <a:spAutoFit/>
          </a:bodyPr>
          <a:lstStyle/>
          <a:p>
            <a:r>
              <a:rPr lang="en-US" sz="3600" b="1" i="0" u="none" strike="noStrike" dirty="0">
                <a:solidFill>
                  <a:srgbClr val="002060"/>
                </a:solidFill>
                <a:effectLst/>
                <a:latin typeface="Algerian" panose="04020705040A02060702" pitchFamily="82" charset="0"/>
              </a:rPr>
              <a:t>Features of</a:t>
            </a:r>
            <a:r>
              <a:rPr lang="en-US" sz="3600" b="1" i="0" u="sng" strike="noStrike" dirty="0">
                <a:solidFill>
                  <a:srgbClr val="9454C3"/>
                </a:solidFill>
                <a:effectLst/>
                <a:latin typeface="Algerian" panose="04020705040A02060702" pitchFamily="82" charset="0"/>
                <a:hlinkClick r:id="rId3">
                  <a:extLst>
                    <a:ext uri="{A12FA001-AC4F-418D-AE19-62706E023703}">
                      <ahyp:hlinkClr xmlns:ahyp="http://schemas.microsoft.com/office/drawing/2018/hyperlinkcolor" val="tx"/>
                    </a:ext>
                  </a:extLst>
                </a:hlinkClick>
              </a:rPr>
              <a:t> </a:t>
            </a:r>
            <a:r>
              <a:rPr lang="en-US" sz="3600" b="1" i="0" u="sng" strike="noStrike" dirty="0">
                <a:solidFill>
                  <a:srgbClr val="002060"/>
                </a:solidFill>
                <a:effectLst/>
                <a:latin typeface="Algerian" panose="04020705040A02060702" pitchFamily="82" charset="0"/>
                <a:hlinkClick r:id="rId3">
                  <a:extLst>
                    <a:ext uri="{A12FA001-AC4F-418D-AE19-62706E023703}">
                      <ahyp:hlinkClr xmlns:ahyp="http://schemas.microsoft.com/office/drawing/2018/hyperlinkcolor" val="tx"/>
                    </a:ext>
                  </a:extLst>
                </a:hlinkClick>
              </a:rPr>
              <a:t>Hospital Management System</a:t>
            </a:r>
            <a:r>
              <a:rPr lang="en-US" sz="3600" b="1" i="0" u="sng" strike="noStrike" dirty="0">
                <a:solidFill>
                  <a:srgbClr val="002060"/>
                </a:solidFill>
                <a:effectLst/>
                <a:latin typeface="Algerian" panose="04020705040A02060702" pitchFamily="82" charset="0"/>
              </a:rPr>
              <a:t> </a:t>
            </a:r>
            <a:r>
              <a:rPr lang="en-US" sz="3600" b="1" i="0" u="none" strike="noStrike" dirty="0">
                <a:solidFill>
                  <a:srgbClr val="002060"/>
                </a:solidFill>
                <a:effectLst/>
                <a:latin typeface="Algerian" panose="04020705040A02060702" pitchFamily="82" charset="0"/>
              </a:rPr>
              <a:t>:-</a:t>
            </a:r>
          </a:p>
          <a:p>
            <a:r>
              <a:rPr lang="en-US" sz="3600" b="1" dirty="0">
                <a:solidFill>
                  <a:schemeClr val="bg1"/>
                </a:solidFill>
                <a:latin typeface="Algerian" panose="04020705040A02060702" pitchFamily="82" charset="0"/>
                <a:cs typeface="Arial" panose="020B0604020202020204" pitchFamily="34" charset="0"/>
              </a:rPr>
              <a:t>. </a:t>
            </a:r>
            <a:r>
              <a:rPr lang="en-IN" sz="2000" i="0" dirty="0">
                <a:solidFill>
                  <a:schemeClr val="bg1"/>
                </a:solidFill>
                <a:effectLst/>
                <a:latin typeface="Arial" panose="020B0604020202020204" pitchFamily="34" charset="0"/>
                <a:cs typeface="Arial" panose="020B0604020202020204" pitchFamily="34" charset="0"/>
              </a:rPr>
              <a:t>Appointment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Billing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Prescription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Discharge Summary</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Operation Theatre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Pharmacy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Lab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Master Information Systems</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Manage Multiple Locations</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5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347BCF-B2EA-2885-02A3-A2733D822030}"/>
              </a:ext>
            </a:extLst>
          </p:cNvPr>
          <p:cNvSpPr>
            <a:spLocks noGrp="1"/>
          </p:cNvSpPr>
          <p:nvPr>
            <p:ph sz="half" idx="2"/>
          </p:nvPr>
        </p:nvSpPr>
        <p:spPr/>
        <p:txBody>
          <a:bodyPr/>
          <a:lstStyle/>
          <a:p>
            <a:endParaRPr lang="en-IN"/>
          </a:p>
        </p:txBody>
      </p:sp>
      <p:sp>
        <p:nvSpPr>
          <p:cNvPr id="3" name="Content Placeholder 2">
            <a:extLst>
              <a:ext uri="{FF2B5EF4-FFF2-40B4-BE49-F238E27FC236}">
                <a16:creationId xmlns:a16="http://schemas.microsoft.com/office/drawing/2014/main" id="{EB5595C4-F3DC-0B1D-147D-2005BD6823D5}"/>
              </a:ext>
            </a:extLst>
          </p:cNvPr>
          <p:cNvSpPr>
            <a:spLocks noGrp="1"/>
          </p:cNvSpPr>
          <p:nvPr>
            <p:ph sz="half" idx="1"/>
          </p:nvPr>
        </p:nvSpPr>
        <p:spPr/>
        <p:txBody>
          <a:bodyPr/>
          <a:lstStyle/>
          <a:p>
            <a:endParaRPr lang="en-IN"/>
          </a:p>
        </p:txBody>
      </p:sp>
      <p:sp>
        <p:nvSpPr>
          <p:cNvPr id="4" name="Title 3">
            <a:extLst>
              <a:ext uri="{FF2B5EF4-FFF2-40B4-BE49-F238E27FC236}">
                <a16:creationId xmlns:a16="http://schemas.microsoft.com/office/drawing/2014/main" id="{BCE49FC6-A0AC-30C6-0ADF-114D40C42D28}"/>
              </a:ext>
            </a:extLst>
          </p:cNvPr>
          <p:cNvSpPr>
            <a:spLocks noGrp="1"/>
          </p:cNvSpPr>
          <p:nvPr>
            <p:ph type="title"/>
          </p:nvPr>
        </p:nvSpPr>
        <p:spPr/>
        <p:txBody>
          <a:bodyPr/>
          <a:lstStyle/>
          <a:p>
            <a:endParaRPr lang="en-IN"/>
          </a:p>
        </p:txBody>
      </p:sp>
      <p:pic>
        <p:nvPicPr>
          <p:cNvPr id="6" name="Picture 2" descr="Health Light Effect White Abstract Medicine Abstract Medical Powerpoint  Background For Free Download - Slidesdocs">
            <a:extLst>
              <a:ext uri="{FF2B5EF4-FFF2-40B4-BE49-F238E27FC236}">
                <a16:creationId xmlns:a16="http://schemas.microsoft.com/office/drawing/2014/main" id="{3B3E4A84-FB74-FBF8-BBE2-E42381171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2"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580ACFC9-2220-D9D0-F4EF-EDDC8243E71D}"/>
              </a:ext>
            </a:extLst>
          </p:cNvPr>
          <p:cNvSpPr txBox="1">
            <a:spLocks/>
          </p:cNvSpPr>
          <p:nvPr/>
        </p:nvSpPr>
        <p:spPr>
          <a:xfrm>
            <a:off x="609600" y="1600201"/>
            <a:ext cx="2654595" cy="4525963"/>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dirty="0">
                <a:solidFill>
                  <a:schemeClr val="tx2">
                    <a:lumMod val="75000"/>
                  </a:schemeClr>
                </a:solidFill>
                <a:latin typeface="Bell MT" panose="02020503060305020303" pitchFamily="18" charset="0"/>
              </a:rPr>
              <a:t>CLASSES:-</a:t>
            </a:r>
          </a:p>
          <a:p>
            <a:r>
              <a:rPr lang="en-IN" b="1" dirty="0">
                <a:solidFill>
                  <a:schemeClr val="bg1"/>
                </a:solidFill>
                <a:latin typeface="Bell MT" panose="02020503060305020303" pitchFamily="18" charset="0"/>
              </a:rPr>
              <a:t>PERSON</a:t>
            </a:r>
          </a:p>
          <a:p>
            <a:r>
              <a:rPr lang="en-IN" b="1" dirty="0">
                <a:solidFill>
                  <a:schemeClr val="bg1"/>
                </a:solidFill>
                <a:latin typeface="Bell MT" panose="02020503060305020303" pitchFamily="18" charset="0"/>
              </a:rPr>
              <a:t>DOCTOR</a:t>
            </a:r>
          </a:p>
          <a:p>
            <a:r>
              <a:rPr lang="en-IN" b="1" dirty="0">
                <a:solidFill>
                  <a:schemeClr val="bg1"/>
                </a:solidFill>
                <a:latin typeface="Bell MT" panose="02020503060305020303" pitchFamily="18" charset="0"/>
              </a:rPr>
              <a:t>HOSPITAL</a:t>
            </a:r>
          </a:p>
          <a:p>
            <a:r>
              <a:rPr lang="en-IN" b="1" dirty="0">
                <a:solidFill>
                  <a:schemeClr val="bg1"/>
                </a:solidFill>
                <a:latin typeface="Bell MT" panose="02020503060305020303" pitchFamily="18" charset="0"/>
              </a:rPr>
              <a:t>PATIENT</a:t>
            </a:r>
          </a:p>
          <a:p>
            <a:pPr marL="137160" indent="0">
              <a:buFont typeface="Wingdings 2"/>
              <a:buNone/>
            </a:pPr>
            <a:endParaRPr lang="en-IN" dirty="0"/>
          </a:p>
        </p:txBody>
      </p:sp>
      <p:sp>
        <p:nvSpPr>
          <p:cNvPr id="10" name="Content Placeholder 1">
            <a:extLst>
              <a:ext uri="{FF2B5EF4-FFF2-40B4-BE49-F238E27FC236}">
                <a16:creationId xmlns:a16="http://schemas.microsoft.com/office/drawing/2014/main" id="{6ED00B51-594F-5E7F-B590-8F535993D539}"/>
              </a:ext>
            </a:extLst>
          </p:cNvPr>
          <p:cNvSpPr txBox="1">
            <a:spLocks/>
          </p:cNvSpPr>
          <p:nvPr/>
        </p:nvSpPr>
        <p:spPr>
          <a:xfrm>
            <a:off x="3498111" y="1574801"/>
            <a:ext cx="8601739" cy="5283200"/>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dirty="0">
                <a:solidFill>
                  <a:schemeClr val="tx2">
                    <a:lumMod val="75000"/>
                  </a:schemeClr>
                </a:solidFill>
                <a:latin typeface="Baskerville Old Face" panose="02020602080505020303" pitchFamily="18" charset="0"/>
              </a:rPr>
              <a:t>METHODS ARE USED IN THE FOLLOWING CLASSES:</a:t>
            </a:r>
          </a:p>
          <a:p>
            <a:r>
              <a:rPr lang="en-IN" dirty="0">
                <a:solidFill>
                  <a:schemeClr val="bg1"/>
                </a:solidFill>
                <a:latin typeface="Baskerville Old Face" panose="02020602080505020303" pitchFamily="18" charset="0"/>
              </a:rPr>
              <a:t>PERSON:-                                                                            </a:t>
            </a:r>
            <a:r>
              <a:rPr lang="en-US" altLang="en-US" b="1" dirty="0" err="1">
                <a:solidFill>
                  <a:schemeClr val="bg1"/>
                </a:solidFill>
                <a:latin typeface="Baskerville Old Face" panose="02020602080505020303" pitchFamily="18" charset="0"/>
              </a:rPr>
              <a:t>getName</a:t>
            </a:r>
            <a:r>
              <a:rPr lang="en-US" altLang="en-US" b="1" dirty="0">
                <a:solidFill>
                  <a:schemeClr val="bg1"/>
                </a:solidFill>
                <a:latin typeface="Baskerville Old Face" panose="02020602080505020303" pitchFamily="18" charset="0"/>
              </a:rPr>
              <a:t>()</a:t>
            </a:r>
            <a:r>
              <a:rPr lang="en-US" altLang="en-US" sz="1800" dirty="0">
                <a:solidFill>
                  <a:schemeClr val="bg1"/>
                </a:solidFill>
                <a:latin typeface="Baskerville Old Face" panose="02020602080505020303" pitchFamily="18" charset="0"/>
              </a:rPr>
              <a:t>, </a:t>
            </a:r>
            <a:r>
              <a:rPr lang="en-US" altLang="en-US" b="1" dirty="0" err="1">
                <a:solidFill>
                  <a:schemeClr val="bg1"/>
                </a:solidFill>
                <a:latin typeface="Baskerville Old Face" panose="02020602080505020303" pitchFamily="18" charset="0"/>
              </a:rPr>
              <a:t>getAge</a:t>
            </a:r>
            <a:r>
              <a:rPr lang="en-US" altLang="en-US" b="1" dirty="0">
                <a:solidFill>
                  <a:schemeClr val="bg1"/>
                </a:solidFill>
                <a:latin typeface="Baskerville Old Face" panose="02020602080505020303" pitchFamily="18" charset="0"/>
              </a:rPr>
              <a:t>()</a:t>
            </a:r>
            <a:r>
              <a:rPr lang="en-US" altLang="en-US" sz="1800" dirty="0">
                <a:solidFill>
                  <a:schemeClr val="bg1"/>
                </a:solidFill>
                <a:latin typeface="Baskerville Old Face" panose="02020602080505020303" pitchFamily="18" charset="0"/>
              </a:rPr>
              <a:t>, </a:t>
            </a:r>
            <a:r>
              <a:rPr lang="en-US" altLang="en-US" b="1" dirty="0" err="1">
                <a:solidFill>
                  <a:schemeClr val="bg1"/>
                </a:solidFill>
                <a:latin typeface="Baskerville Old Face" panose="02020602080505020303" pitchFamily="18" charset="0"/>
              </a:rPr>
              <a:t>getGender</a:t>
            </a:r>
            <a:r>
              <a:rPr lang="en-US" altLang="en-US" b="1" dirty="0">
                <a:solidFill>
                  <a:schemeClr val="bg1"/>
                </a:solidFill>
                <a:latin typeface="Baskerville Old Face" panose="02020602080505020303" pitchFamily="18" charset="0"/>
              </a:rPr>
              <a:t>()</a:t>
            </a:r>
            <a:r>
              <a:rPr lang="en-US" altLang="en-US" sz="1800" dirty="0">
                <a:solidFill>
                  <a:schemeClr val="bg1"/>
                </a:solidFill>
                <a:latin typeface="Baskerville Old Face" panose="02020602080505020303" pitchFamily="18" charset="0"/>
              </a:rPr>
              <a:t>, </a:t>
            </a:r>
            <a:r>
              <a:rPr lang="en-US" altLang="en-US" b="1" dirty="0" err="1">
                <a:solidFill>
                  <a:schemeClr val="bg1"/>
                </a:solidFill>
                <a:latin typeface="Baskerville Old Face" panose="02020602080505020303" pitchFamily="18" charset="0"/>
              </a:rPr>
              <a:t>getAddress</a:t>
            </a:r>
            <a:r>
              <a:rPr lang="en-US" altLang="en-US" b="1" dirty="0">
                <a:solidFill>
                  <a:schemeClr val="bg1"/>
                </a:solidFill>
                <a:latin typeface="Baskerville Old Face" panose="02020602080505020303" pitchFamily="18" charset="0"/>
              </a:rPr>
              <a:t>()</a:t>
            </a:r>
            <a:endParaRPr lang="en-US" altLang="en-US" sz="2800" dirty="0">
              <a:solidFill>
                <a:schemeClr val="bg1"/>
              </a:solidFill>
              <a:latin typeface="Baskerville Old Face" panose="02020602080505020303" pitchFamily="18" charset="0"/>
            </a:endParaRPr>
          </a:p>
          <a:p>
            <a:r>
              <a:rPr lang="en-IN" dirty="0">
                <a:solidFill>
                  <a:schemeClr val="bg1"/>
                </a:solidFill>
                <a:latin typeface="Baskerville Old Face" panose="02020602080505020303" pitchFamily="18" charset="0"/>
              </a:rPr>
              <a:t>DOCTOR:-                                                             </a:t>
            </a:r>
            <a:r>
              <a:rPr lang="en-US" altLang="en-US" b="1" dirty="0" err="1">
                <a:solidFill>
                  <a:schemeClr val="bg1"/>
                </a:solidFill>
                <a:latin typeface="Baskerville Old Face" panose="02020602080505020303" pitchFamily="18" charset="0"/>
              </a:rPr>
              <a:t>getSpecialization</a:t>
            </a:r>
            <a:r>
              <a:rPr lang="en-US" altLang="en-US" b="1" dirty="0">
                <a:solidFill>
                  <a:schemeClr val="bg1"/>
                </a:solidFill>
                <a:latin typeface="Baskerville Old Face" panose="02020602080505020303" pitchFamily="18" charset="0"/>
              </a:rPr>
              <a:t>()</a:t>
            </a:r>
            <a:r>
              <a:rPr lang="en-US" altLang="en-US" sz="1800" dirty="0">
                <a:solidFill>
                  <a:schemeClr val="bg1"/>
                </a:solidFill>
                <a:latin typeface="Baskerville Old Face" panose="02020602080505020303" pitchFamily="18" charset="0"/>
              </a:rPr>
              <a:t>, </a:t>
            </a:r>
            <a:r>
              <a:rPr lang="en-US" altLang="en-US" b="1" dirty="0" err="1">
                <a:solidFill>
                  <a:schemeClr val="bg1"/>
                </a:solidFill>
                <a:latin typeface="Baskerville Old Face" panose="02020602080505020303" pitchFamily="18" charset="0"/>
              </a:rPr>
              <a:t>getDoctorId</a:t>
            </a:r>
            <a:r>
              <a:rPr lang="en-US" altLang="en-US" b="1" dirty="0">
                <a:solidFill>
                  <a:schemeClr val="bg1"/>
                </a:solidFill>
                <a:latin typeface="Baskerville Old Face" panose="02020602080505020303" pitchFamily="18" charset="0"/>
              </a:rPr>
              <a:t>()</a:t>
            </a:r>
            <a:r>
              <a:rPr lang="en-US" altLang="en-US" sz="1050" dirty="0">
                <a:solidFill>
                  <a:schemeClr val="bg1"/>
                </a:solidFill>
                <a:latin typeface="Baskerville Old Face" panose="02020602080505020303" pitchFamily="18" charset="0"/>
              </a:rPr>
              <a:t> </a:t>
            </a:r>
          </a:p>
          <a:p>
            <a:r>
              <a:rPr lang="en-US" altLang="en-US" sz="2400" dirty="0">
                <a:solidFill>
                  <a:schemeClr val="bg1"/>
                </a:solidFill>
                <a:latin typeface="Baskerville Old Face" panose="02020602080505020303" pitchFamily="18" charset="0"/>
              </a:rPr>
              <a:t>HOSPITAL:-</a:t>
            </a:r>
            <a:r>
              <a:rPr lang="en-US" altLang="en-US" sz="2400" b="1" dirty="0" err="1">
                <a:solidFill>
                  <a:schemeClr val="bg1"/>
                </a:solidFill>
                <a:latin typeface="Baskerville Old Face" panose="02020602080505020303" pitchFamily="18" charset="0"/>
              </a:rPr>
              <a:t>addDoctor</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addPatient</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displayDoctor</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displayPatient</a:t>
            </a:r>
            <a:r>
              <a:rPr lang="en-US" altLang="en-US" sz="2400" b="1" dirty="0">
                <a:solidFill>
                  <a:schemeClr val="bg1"/>
                </a:solidFill>
                <a:latin typeface="Baskerville Old Face" panose="02020602080505020303" pitchFamily="18" charset="0"/>
              </a:rPr>
              <a:t>(), </a:t>
            </a:r>
            <a:r>
              <a:rPr lang="en-US" altLang="en-US" sz="2400" b="1" dirty="0" err="1">
                <a:solidFill>
                  <a:schemeClr val="bg1"/>
                </a:solidFill>
                <a:latin typeface="Baskerville Old Face" panose="02020602080505020303" pitchFamily="18" charset="0"/>
              </a:rPr>
              <a:t>scheduleAppointment</a:t>
            </a:r>
            <a:r>
              <a:rPr lang="en-US" altLang="en-US" sz="2400" dirty="0">
                <a:solidFill>
                  <a:schemeClr val="bg1"/>
                </a:solidFill>
                <a:latin typeface="Baskerville Old Face" panose="02020602080505020303" pitchFamily="18" charset="0"/>
              </a:rPr>
              <a:t>()</a:t>
            </a:r>
          </a:p>
          <a:p>
            <a:r>
              <a:rPr lang="en-US" altLang="en-US" sz="2400" dirty="0">
                <a:solidFill>
                  <a:schemeClr val="bg1"/>
                </a:solidFill>
                <a:latin typeface="Baskerville Old Face" panose="02020602080505020303" pitchFamily="18" charset="0"/>
              </a:rPr>
              <a:t>PATIENT:-  </a:t>
            </a:r>
            <a:r>
              <a:rPr lang="en-US" altLang="en-US" sz="2400" b="1" dirty="0" err="1">
                <a:solidFill>
                  <a:schemeClr val="bg1"/>
                </a:solidFill>
                <a:latin typeface="Baskerville Old Face" panose="02020602080505020303" pitchFamily="18" charset="0"/>
              </a:rPr>
              <a:t>addAppointment</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getName</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getAge</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getAddress</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getGender</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getAppointments</a:t>
            </a:r>
            <a:r>
              <a:rPr lang="en-US" altLang="en-US" sz="2400" b="1" dirty="0">
                <a:solidFill>
                  <a:schemeClr val="bg1"/>
                </a:solidFill>
                <a:latin typeface="Arial" panose="020B0604020202020204" pitchFamily="34" charset="0"/>
              </a:rPr>
              <a:t>(),</a:t>
            </a:r>
            <a:r>
              <a:rPr lang="en-US" altLang="en-US" sz="2400" b="1" dirty="0" err="1">
                <a:solidFill>
                  <a:schemeClr val="bg1"/>
                </a:solidFill>
                <a:latin typeface="Arial" panose="020B0604020202020204" pitchFamily="34" charset="0"/>
              </a:rPr>
              <a:t>getPatientId</a:t>
            </a:r>
            <a:r>
              <a:rPr lang="en-US" altLang="en-US" sz="2400" b="1" dirty="0">
                <a:solidFill>
                  <a:schemeClr val="bg1"/>
                </a:solidFill>
                <a:latin typeface="Arial" panose="020B0604020202020204" pitchFamily="34" charset="0"/>
              </a:rPr>
              <a:t>()</a:t>
            </a:r>
          </a:p>
          <a:p>
            <a:pPr marL="137160" indent="0">
              <a:buFont typeface="Wingdings 2"/>
              <a:buNone/>
            </a:pPr>
            <a:endParaRPr lang="en-US" altLang="en-US" sz="2400" b="1" dirty="0">
              <a:solidFill>
                <a:schemeClr val="bg1"/>
              </a:solidFill>
              <a:latin typeface="Arial" panose="020B0604020202020204" pitchFamily="34" charset="0"/>
            </a:endParaRPr>
          </a:p>
          <a:p>
            <a:endParaRPr lang="en-IN" dirty="0"/>
          </a:p>
          <a:p>
            <a:endParaRPr lang="en-IN" dirty="0"/>
          </a:p>
          <a:p>
            <a:endParaRPr lang="en-IN" dirty="0"/>
          </a:p>
          <a:p>
            <a:endParaRPr lang="en-IN" dirty="0"/>
          </a:p>
        </p:txBody>
      </p:sp>
      <p:sp>
        <p:nvSpPr>
          <p:cNvPr id="11" name="Title 3">
            <a:extLst>
              <a:ext uri="{FF2B5EF4-FFF2-40B4-BE49-F238E27FC236}">
                <a16:creationId xmlns:a16="http://schemas.microsoft.com/office/drawing/2014/main" id="{58F9B662-FA13-8E00-D3D9-E580F08FD839}"/>
              </a:ext>
            </a:extLst>
          </p:cNvPr>
          <p:cNvSpPr txBox="1">
            <a:spLocks/>
          </p:cNvSpPr>
          <p:nvPr/>
        </p:nvSpPr>
        <p:spPr>
          <a:xfrm>
            <a:off x="762000" y="4270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solidFill>
                  <a:schemeClr val="accent1">
                    <a:lumMod val="75000"/>
                  </a:schemeClr>
                </a:solidFill>
                <a:latin typeface="Algerian" panose="04020705040A02060702" pitchFamily="82" charset="0"/>
              </a:rPr>
              <a:t>LIST OF CLASSES AND METHODS IN HMS:-</a:t>
            </a:r>
          </a:p>
        </p:txBody>
      </p:sp>
    </p:spTree>
    <p:extLst>
      <p:ext uri="{BB962C8B-B14F-4D97-AF65-F5344CB8AC3E}">
        <p14:creationId xmlns:p14="http://schemas.microsoft.com/office/powerpoint/2010/main" val="386323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1026" name="Picture 2" descr="Health Light Effect White Abstract Medicine Abstract Medical Powerpoint  Background For Free Download - Slidesdocs">
            <a:extLst>
              <a:ext uri="{FF2B5EF4-FFF2-40B4-BE49-F238E27FC236}">
                <a16:creationId xmlns:a16="http://schemas.microsoft.com/office/drawing/2014/main" id="{0904D3AD-375D-67AC-99EE-48B943787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35"/>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3">
            <a:extLst>
              <a:ext uri="{FF2B5EF4-FFF2-40B4-BE49-F238E27FC236}">
                <a16:creationId xmlns:a16="http://schemas.microsoft.com/office/drawing/2014/main" id="{0EDE5538-39F5-19B0-2952-72AB667FCB6C}"/>
              </a:ext>
            </a:extLst>
          </p:cNvPr>
          <p:cNvSpPr txBox="1">
            <a:spLocks/>
          </p:cNvSpPr>
          <p:nvPr/>
        </p:nvSpPr>
        <p:spPr>
          <a:xfrm>
            <a:off x="609600" y="273050"/>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a:t>KEYWORDS AND PACKAGES :- </a:t>
            </a:r>
            <a:endParaRPr lang="en-IN" dirty="0"/>
          </a:p>
        </p:txBody>
      </p:sp>
      <p:sp>
        <p:nvSpPr>
          <p:cNvPr id="9" name="Text Placeholder 5">
            <a:extLst>
              <a:ext uri="{FF2B5EF4-FFF2-40B4-BE49-F238E27FC236}">
                <a16:creationId xmlns:a16="http://schemas.microsoft.com/office/drawing/2014/main" id="{A39E313D-1C66-C8CF-34BE-96459FA416BE}"/>
              </a:ext>
            </a:extLst>
          </p:cNvPr>
          <p:cNvSpPr txBox="1">
            <a:spLocks/>
          </p:cNvSpPr>
          <p:nvPr/>
        </p:nvSpPr>
        <p:spPr>
          <a:xfrm>
            <a:off x="609600" y="1535113"/>
            <a:ext cx="5386917" cy="750887"/>
          </a:xfrm>
          <a:prstGeom prst="rect">
            <a:avLst/>
          </a:prstGeom>
        </p:spPr>
        <p:txBody>
          <a:bodyPr/>
          <a:lst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dirty="0">
                <a:solidFill>
                  <a:schemeClr val="bg2"/>
                </a:solidFill>
                <a:latin typeface="Arial Black" panose="020B0A04020102020204" pitchFamily="34" charset="0"/>
              </a:rPr>
              <a:t>KEYWORDS:-</a:t>
            </a:r>
          </a:p>
        </p:txBody>
      </p:sp>
      <p:sp>
        <p:nvSpPr>
          <p:cNvPr id="10" name="Text Placeholder 7">
            <a:extLst>
              <a:ext uri="{FF2B5EF4-FFF2-40B4-BE49-F238E27FC236}">
                <a16:creationId xmlns:a16="http://schemas.microsoft.com/office/drawing/2014/main" id="{8EDD033D-04BC-343F-D5EF-C1832C8704B6}"/>
              </a:ext>
            </a:extLst>
          </p:cNvPr>
          <p:cNvSpPr txBox="1">
            <a:spLocks/>
          </p:cNvSpPr>
          <p:nvPr/>
        </p:nvSpPr>
        <p:spPr>
          <a:xfrm>
            <a:off x="4468159" y="1694235"/>
            <a:ext cx="5389033" cy="750887"/>
          </a:xfrm>
          <a:prstGeom prst="rect">
            <a:avLst/>
          </a:prstGeom>
        </p:spPr>
        <p:txBody>
          <a:bodyPr/>
          <a:lst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dirty="0">
                <a:solidFill>
                  <a:schemeClr val="bg2"/>
                </a:solidFill>
                <a:latin typeface="Arial Black" panose="020B0A04020102020204" pitchFamily="34" charset="0"/>
              </a:rPr>
              <a:t>Packages:-</a:t>
            </a:r>
          </a:p>
        </p:txBody>
      </p:sp>
      <p:sp>
        <p:nvSpPr>
          <p:cNvPr id="11" name="Content Placeholder 6">
            <a:extLst>
              <a:ext uri="{FF2B5EF4-FFF2-40B4-BE49-F238E27FC236}">
                <a16:creationId xmlns:a16="http://schemas.microsoft.com/office/drawing/2014/main" id="{D6D3BE80-C355-585D-639B-357A9EB4CAD8}"/>
              </a:ext>
            </a:extLst>
          </p:cNvPr>
          <p:cNvSpPr txBox="1">
            <a:spLocks/>
          </p:cNvSpPr>
          <p:nvPr/>
        </p:nvSpPr>
        <p:spPr>
          <a:xfrm>
            <a:off x="609600" y="2362201"/>
            <a:ext cx="5386917" cy="4424679"/>
          </a:xfrm>
          <a:prstGeom prst="rect">
            <a:avLst/>
          </a:prstGeom>
        </p:spPr>
        <p:txBody>
          <a:bodyPr>
            <a:normAutofit fontScale="77500" lnSpcReduction="20000"/>
          </a:bodyPr>
          <a:lst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b="1" dirty="0">
                <a:solidFill>
                  <a:srgbClr val="FF0000"/>
                </a:solidFill>
              </a:rPr>
              <a:t>Class                       </a:t>
            </a:r>
          </a:p>
          <a:p>
            <a:r>
              <a:rPr lang="en-IN" b="1" dirty="0">
                <a:solidFill>
                  <a:srgbClr val="FF0000"/>
                </a:solidFill>
              </a:rPr>
              <a:t>Public</a:t>
            </a:r>
          </a:p>
          <a:p>
            <a:r>
              <a:rPr lang="en-IN" b="1" dirty="0">
                <a:solidFill>
                  <a:srgbClr val="FF0000"/>
                </a:solidFill>
              </a:rPr>
              <a:t>Private</a:t>
            </a:r>
          </a:p>
          <a:p>
            <a:r>
              <a:rPr lang="en-IN" b="1" dirty="0">
                <a:solidFill>
                  <a:srgbClr val="FF0000"/>
                </a:solidFill>
              </a:rPr>
              <a:t>Void</a:t>
            </a:r>
          </a:p>
          <a:p>
            <a:r>
              <a:rPr lang="en-IN" b="1" dirty="0">
                <a:solidFill>
                  <a:srgbClr val="FF0000"/>
                </a:solidFill>
              </a:rPr>
              <a:t>New</a:t>
            </a:r>
          </a:p>
          <a:p>
            <a:r>
              <a:rPr lang="en-IN" b="1" dirty="0">
                <a:solidFill>
                  <a:srgbClr val="FF0000"/>
                </a:solidFill>
              </a:rPr>
              <a:t>If </a:t>
            </a:r>
          </a:p>
          <a:p>
            <a:r>
              <a:rPr lang="en-IN" b="1" dirty="0">
                <a:solidFill>
                  <a:srgbClr val="FF0000"/>
                </a:solidFill>
              </a:rPr>
              <a:t>For</a:t>
            </a:r>
          </a:p>
          <a:p>
            <a:r>
              <a:rPr lang="en-IN" b="1" dirty="0">
                <a:solidFill>
                  <a:srgbClr val="FF0000"/>
                </a:solidFill>
              </a:rPr>
              <a:t>Else</a:t>
            </a:r>
          </a:p>
          <a:p>
            <a:r>
              <a:rPr lang="en-IN" b="1" dirty="0">
                <a:solidFill>
                  <a:srgbClr val="FF0000"/>
                </a:solidFill>
              </a:rPr>
              <a:t>Switch</a:t>
            </a:r>
          </a:p>
          <a:p>
            <a:r>
              <a:rPr lang="en-IN" b="1" dirty="0">
                <a:solidFill>
                  <a:srgbClr val="FF0000"/>
                </a:solidFill>
              </a:rPr>
              <a:t>While</a:t>
            </a:r>
          </a:p>
          <a:p>
            <a:r>
              <a:rPr lang="en-IN" b="1" dirty="0">
                <a:solidFill>
                  <a:srgbClr val="FF0000"/>
                </a:solidFill>
              </a:rPr>
              <a:t>Case</a:t>
            </a:r>
          </a:p>
          <a:p>
            <a:r>
              <a:rPr lang="en-IN" b="1" dirty="0">
                <a:solidFill>
                  <a:srgbClr val="FF0000"/>
                </a:solidFill>
              </a:rPr>
              <a:t>default</a:t>
            </a:r>
          </a:p>
          <a:p>
            <a:r>
              <a:rPr lang="en-IN" b="1" dirty="0">
                <a:solidFill>
                  <a:srgbClr val="FF0000"/>
                </a:solidFill>
              </a:rPr>
              <a:t>return</a:t>
            </a:r>
          </a:p>
          <a:p>
            <a:pPr marL="137160" indent="0">
              <a:buFont typeface="Wingdings 2"/>
              <a:buNone/>
            </a:pPr>
            <a:endParaRPr lang="en-IN" dirty="0"/>
          </a:p>
        </p:txBody>
      </p:sp>
      <p:sp>
        <p:nvSpPr>
          <p:cNvPr id="12" name="Content Placeholder 8">
            <a:extLst>
              <a:ext uri="{FF2B5EF4-FFF2-40B4-BE49-F238E27FC236}">
                <a16:creationId xmlns:a16="http://schemas.microsoft.com/office/drawing/2014/main" id="{81EB217A-D999-6E6C-1AD1-2E8C1741C858}"/>
              </a:ext>
            </a:extLst>
          </p:cNvPr>
          <p:cNvSpPr txBox="1">
            <a:spLocks/>
          </p:cNvSpPr>
          <p:nvPr/>
        </p:nvSpPr>
        <p:spPr>
          <a:xfrm>
            <a:off x="4485591" y="2407211"/>
            <a:ext cx="5389033" cy="3763963"/>
          </a:xfrm>
          <a:prstGeom prst="rect">
            <a:avLst/>
          </a:prstGeom>
        </p:spPr>
        <p:txBody>
          <a:bodyPr>
            <a:normAutofit/>
          </a:bodyPr>
          <a:lst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b="1" dirty="0">
                <a:solidFill>
                  <a:srgbClr val="FF0000"/>
                </a:solidFill>
              </a:rPr>
              <a:t>Import </a:t>
            </a:r>
            <a:r>
              <a:rPr lang="en-IN" b="1" dirty="0" err="1">
                <a:solidFill>
                  <a:srgbClr val="FF0000"/>
                </a:solidFill>
              </a:rPr>
              <a:t>java.utill</a:t>
            </a:r>
            <a:r>
              <a:rPr lang="en-IN" b="1" dirty="0">
                <a:solidFill>
                  <a:srgbClr val="FF0000"/>
                </a:solidFill>
              </a:rPr>
              <a:t>.*;</a:t>
            </a:r>
          </a:p>
        </p:txBody>
      </p:sp>
    </p:spTree>
    <p:extLst>
      <p:ext uri="{BB962C8B-B14F-4D97-AF65-F5344CB8AC3E}">
        <p14:creationId xmlns:p14="http://schemas.microsoft.com/office/powerpoint/2010/main" val="123661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AA42-EA81-DC45-EA88-CB805FE35661}"/>
              </a:ext>
            </a:extLst>
          </p:cNvPr>
          <p:cNvSpPr>
            <a:spLocks noGrp="1"/>
          </p:cNvSpPr>
          <p:nvPr>
            <p:ph type="title"/>
          </p:nvPr>
        </p:nvSpPr>
        <p:spPr/>
        <p:txBody>
          <a:bodyPr/>
          <a:lstStyle/>
          <a:p>
            <a:endParaRPr lang="en-IN"/>
          </a:p>
        </p:txBody>
      </p:sp>
      <p:pic>
        <p:nvPicPr>
          <p:cNvPr id="3" name="Picture 2" descr="Health Light Effect White Abstract Medicine Abstract Medical Powerpoint  Background For Free Download - Slidesdocs">
            <a:extLst>
              <a:ext uri="{FF2B5EF4-FFF2-40B4-BE49-F238E27FC236}">
                <a16:creationId xmlns:a16="http://schemas.microsoft.com/office/drawing/2014/main" id="{AABC3C00-286B-0A01-8F06-7E4D482A9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814"/>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35477E9-4427-4279-44CA-507C40B87025}"/>
              </a:ext>
            </a:extLst>
          </p:cNvPr>
          <p:cNvSpPr txBox="1">
            <a:spLocks/>
          </p:cNvSpPr>
          <p:nvPr/>
        </p:nvSpPr>
        <p:spPr>
          <a:xfrm>
            <a:off x="294640" y="121920"/>
            <a:ext cx="10322560" cy="90424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t>MAIN MENU OF THE SOURCE CODE:-</a:t>
            </a:r>
          </a:p>
        </p:txBody>
      </p:sp>
      <p:pic>
        <p:nvPicPr>
          <p:cNvPr id="6" name="Picture 5">
            <a:extLst>
              <a:ext uri="{FF2B5EF4-FFF2-40B4-BE49-F238E27FC236}">
                <a16:creationId xmlns:a16="http://schemas.microsoft.com/office/drawing/2014/main" id="{C2D7D615-0A80-C380-0634-FF7E3F1AC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92" y="1178877"/>
            <a:ext cx="10860016" cy="5108021"/>
          </a:xfrm>
          <a:prstGeom prst="rect">
            <a:avLst/>
          </a:prstGeom>
        </p:spPr>
      </p:pic>
    </p:spTree>
    <p:extLst>
      <p:ext uri="{BB962C8B-B14F-4D97-AF65-F5344CB8AC3E}">
        <p14:creationId xmlns:p14="http://schemas.microsoft.com/office/powerpoint/2010/main" val="72511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ealth Light Effect White Abstract Medicine Abstract Medical Powerpoint  Background For Free Download - Slidesdocs">
            <a:extLst>
              <a:ext uri="{FF2B5EF4-FFF2-40B4-BE49-F238E27FC236}">
                <a16:creationId xmlns:a16="http://schemas.microsoft.com/office/drawing/2014/main" id="{F1F6F932-100C-01CB-1EAD-3EFD4F7ED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815"/>
            <a:ext cx="12206941" cy="708509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FC48CDE-7D2F-5DEF-2668-B7A770AE37AB}"/>
              </a:ext>
            </a:extLst>
          </p:cNvPr>
          <p:cNvSpPr>
            <a:spLocks noGrp="1"/>
          </p:cNvSpPr>
          <p:nvPr>
            <p:ph type="title"/>
          </p:nvPr>
        </p:nvSpPr>
        <p:spPr>
          <a:xfrm>
            <a:off x="609600" y="274638"/>
            <a:ext cx="4541520" cy="1143000"/>
          </a:xfrm>
        </p:spPr>
        <p:txBody>
          <a:bodyPr/>
          <a:lstStyle/>
          <a:p>
            <a:r>
              <a:rPr lang="en-IN" dirty="0"/>
              <a:t>1.ADD DOCTOR:-</a:t>
            </a:r>
          </a:p>
        </p:txBody>
      </p:sp>
      <p:sp>
        <p:nvSpPr>
          <p:cNvPr id="10" name="Title 1">
            <a:extLst>
              <a:ext uri="{FF2B5EF4-FFF2-40B4-BE49-F238E27FC236}">
                <a16:creationId xmlns:a16="http://schemas.microsoft.com/office/drawing/2014/main" id="{B2AB252B-41EC-A694-0F6E-3D120913EED3}"/>
              </a:ext>
            </a:extLst>
          </p:cNvPr>
          <p:cNvSpPr txBox="1">
            <a:spLocks/>
          </p:cNvSpPr>
          <p:nvPr/>
        </p:nvSpPr>
        <p:spPr>
          <a:xfrm>
            <a:off x="6583680" y="274638"/>
            <a:ext cx="499872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t>2.ADD PATIENT:-</a:t>
            </a:r>
          </a:p>
        </p:txBody>
      </p:sp>
      <p:pic>
        <p:nvPicPr>
          <p:cNvPr id="12" name="Picture 11">
            <a:extLst>
              <a:ext uri="{FF2B5EF4-FFF2-40B4-BE49-F238E27FC236}">
                <a16:creationId xmlns:a16="http://schemas.microsoft.com/office/drawing/2014/main" id="{C57717FB-939B-C0E3-5F64-67A8207EB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56997"/>
            <a:ext cx="6096000" cy="5601004"/>
          </a:xfrm>
          <a:prstGeom prst="rect">
            <a:avLst/>
          </a:prstGeom>
        </p:spPr>
      </p:pic>
      <p:pic>
        <p:nvPicPr>
          <p:cNvPr id="14" name="Picture 13">
            <a:extLst>
              <a:ext uri="{FF2B5EF4-FFF2-40B4-BE49-F238E27FC236}">
                <a16:creationId xmlns:a16="http://schemas.microsoft.com/office/drawing/2014/main" id="{59FFF602-2101-A8FF-C6D0-975E52454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7760" y="1256996"/>
            <a:ext cx="5999180" cy="5601004"/>
          </a:xfrm>
          <a:prstGeom prst="rect">
            <a:avLst/>
          </a:prstGeom>
        </p:spPr>
      </p:pic>
    </p:spTree>
    <p:extLst>
      <p:ext uri="{BB962C8B-B14F-4D97-AF65-F5344CB8AC3E}">
        <p14:creationId xmlns:p14="http://schemas.microsoft.com/office/powerpoint/2010/main" val="260883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08A6-2868-7B3F-824A-38D036ACCA81}"/>
              </a:ext>
            </a:extLst>
          </p:cNvPr>
          <p:cNvSpPr>
            <a:spLocks noGrp="1"/>
          </p:cNvSpPr>
          <p:nvPr>
            <p:ph type="title"/>
          </p:nvPr>
        </p:nvSpPr>
        <p:spPr/>
        <p:txBody>
          <a:bodyPr/>
          <a:lstStyle/>
          <a:p>
            <a:endParaRPr lang="en-IN" dirty="0"/>
          </a:p>
        </p:txBody>
      </p:sp>
      <p:pic>
        <p:nvPicPr>
          <p:cNvPr id="3" name="Picture 2" descr="Health Light Effect White Abstract Medicine Abstract Medical Powerpoint  Background For Free Download - Slidesdocs">
            <a:extLst>
              <a:ext uri="{FF2B5EF4-FFF2-40B4-BE49-F238E27FC236}">
                <a16:creationId xmlns:a16="http://schemas.microsoft.com/office/drawing/2014/main" id="{4BDA8920-1145-616B-E5F9-38B80D7D4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814"/>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E02F8E0-BE5A-B89F-52A2-E32505B62FF6}"/>
              </a:ext>
            </a:extLst>
          </p:cNvPr>
          <p:cNvSpPr txBox="1">
            <a:spLocks/>
          </p:cNvSpPr>
          <p:nvPr/>
        </p:nvSpPr>
        <p:spPr>
          <a:xfrm>
            <a:off x="426720" y="-145814"/>
            <a:ext cx="504952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t>3.DISPLAY DOCTORS:-</a:t>
            </a:r>
          </a:p>
        </p:txBody>
      </p:sp>
      <p:sp>
        <p:nvSpPr>
          <p:cNvPr id="5" name="Title 1">
            <a:extLst>
              <a:ext uri="{FF2B5EF4-FFF2-40B4-BE49-F238E27FC236}">
                <a16:creationId xmlns:a16="http://schemas.microsoft.com/office/drawing/2014/main" id="{F77C80E3-8276-0249-DA3D-C44A865A54C5}"/>
              </a:ext>
            </a:extLst>
          </p:cNvPr>
          <p:cNvSpPr txBox="1">
            <a:spLocks/>
          </p:cNvSpPr>
          <p:nvPr/>
        </p:nvSpPr>
        <p:spPr>
          <a:xfrm>
            <a:off x="6268720" y="0"/>
            <a:ext cx="5466080" cy="8636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t>4.DISPLAY PATIENT:-</a:t>
            </a:r>
          </a:p>
        </p:txBody>
      </p:sp>
      <p:pic>
        <p:nvPicPr>
          <p:cNvPr id="7" name="Picture 6">
            <a:extLst>
              <a:ext uri="{FF2B5EF4-FFF2-40B4-BE49-F238E27FC236}">
                <a16:creationId xmlns:a16="http://schemas.microsoft.com/office/drawing/2014/main" id="{8620C20E-58E4-C094-1E7E-27FAF76F5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1" y="1237944"/>
            <a:ext cx="5674061" cy="5345418"/>
          </a:xfrm>
          <a:prstGeom prst="rect">
            <a:avLst/>
          </a:prstGeom>
        </p:spPr>
      </p:pic>
      <p:pic>
        <p:nvPicPr>
          <p:cNvPr id="9" name="Picture 8">
            <a:extLst>
              <a:ext uri="{FF2B5EF4-FFF2-40B4-BE49-F238E27FC236}">
                <a16:creationId xmlns:a16="http://schemas.microsoft.com/office/drawing/2014/main" id="{A9E77487-8E8B-63B6-C1CC-EC61D40AD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280" y="1237944"/>
            <a:ext cx="6298601" cy="5345418"/>
          </a:xfrm>
          <a:prstGeom prst="rect">
            <a:avLst/>
          </a:prstGeom>
        </p:spPr>
      </p:pic>
    </p:spTree>
    <p:extLst>
      <p:ext uri="{BB962C8B-B14F-4D97-AF65-F5344CB8AC3E}">
        <p14:creationId xmlns:p14="http://schemas.microsoft.com/office/powerpoint/2010/main" val="315961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ealth Light Effect White Abstract Medicine Abstract Medical Powerpoint  Background For Free Download - Slidesdocs">
            <a:extLst>
              <a:ext uri="{FF2B5EF4-FFF2-40B4-BE49-F238E27FC236}">
                <a16:creationId xmlns:a16="http://schemas.microsoft.com/office/drawing/2014/main" id="{A87D753E-4BCB-486F-CC48-DEE4D721A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1"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62608EF-914A-2965-9D69-E8D31A8C19BB}"/>
              </a:ext>
            </a:extLst>
          </p:cNvPr>
          <p:cNvSpPr>
            <a:spLocks noGrp="1"/>
          </p:cNvSpPr>
          <p:nvPr>
            <p:ph type="title"/>
          </p:nvPr>
        </p:nvSpPr>
        <p:spPr>
          <a:xfrm>
            <a:off x="132080" y="274638"/>
            <a:ext cx="6644640" cy="1143000"/>
          </a:xfrm>
        </p:spPr>
        <p:txBody>
          <a:bodyPr/>
          <a:lstStyle/>
          <a:p>
            <a:r>
              <a:rPr lang="en-IN" dirty="0"/>
              <a:t>5.SCHEDULE APPOINTMENT:-</a:t>
            </a:r>
          </a:p>
        </p:txBody>
      </p:sp>
      <p:sp>
        <p:nvSpPr>
          <p:cNvPr id="8" name="Title 1">
            <a:extLst>
              <a:ext uri="{FF2B5EF4-FFF2-40B4-BE49-F238E27FC236}">
                <a16:creationId xmlns:a16="http://schemas.microsoft.com/office/drawing/2014/main" id="{68300862-DD1D-E6EB-C582-6C4DF8C1A919}"/>
              </a:ext>
            </a:extLst>
          </p:cNvPr>
          <p:cNvSpPr txBox="1">
            <a:spLocks/>
          </p:cNvSpPr>
          <p:nvPr/>
        </p:nvSpPr>
        <p:spPr>
          <a:xfrm>
            <a:off x="7376160" y="274638"/>
            <a:ext cx="420624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a:t>6.EXIT:-</a:t>
            </a:r>
            <a:endParaRPr lang="en-IN" dirty="0"/>
          </a:p>
        </p:txBody>
      </p:sp>
      <p:pic>
        <p:nvPicPr>
          <p:cNvPr id="12" name="Picture 11">
            <a:extLst>
              <a:ext uri="{FF2B5EF4-FFF2-40B4-BE49-F238E27FC236}">
                <a16:creationId xmlns:a16="http://schemas.microsoft.com/office/drawing/2014/main" id="{22FA7FB0-F3A5-CFD1-AFDD-A52E5AF89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1" y="1198880"/>
            <a:ext cx="6425902" cy="2682240"/>
          </a:xfrm>
          <a:prstGeom prst="rect">
            <a:avLst/>
          </a:prstGeom>
        </p:spPr>
      </p:pic>
      <p:pic>
        <p:nvPicPr>
          <p:cNvPr id="14" name="Picture 13">
            <a:extLst>
              <a:ext uri="{FF2B5EF4-FFF2-40B4-BE49-F238E27FC236}">
                <a16:creationId xmlns:a16="http://schemas.microsoft.com/office/drawing/2014/main" id="{54B6990D-5EBF-4073-1EF1-C8EFD5D58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62400"/>
            <a:ext cx="6425902" cy="2895600"/>
          </a:xfrm>
          <a:prstGeom prst="rect">
            <a:avLst/>
          </a:prstGeom>
        </p:spPr>
      </p:pic>
      <p:pic>
        <p:nvPicPr>
          <p:cNvPr id="18" name="Picture 17">
            <a:extLst>
              <a:ext uri="{FF2B5EF4-FFF2-40B4-BE49-F238E27FC236}">
                <a16:creationId xmlns:a16="http://schemas.microsoft.com/office/drawing/2014/main" id="{290DED5A-F024-AD2D-8A7E-F84E6A4077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6720" y="1417638"/>
            <a:ext cx="5430220" cy="3957002"/>
          </a:xfrm>
          <a:prstGeom prst="rect">
            <a:avLst/>
          </a:prstGeom>
        </p:spPr>
      </p:pic>
    </p:spTree>
    <p:extLst>
      <p:ext uri="{BB962C8B-B14F-4D97-AF65-F5344CB8AC3E}">
        <p14:creationId xmlns:p14="http://schemas.microsoft.com/office/powerpoint/2010/main" val="223947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232</TotalTime>
  <Words>425</Words>
  <Application>Microsoft Office PowerPoint</Application>
  <PresentationFormat>Widescreen</PresentationFormat>
  <Paragraphs>97</Paragraphs>
  <Slides>11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Algerian</vt:lpstr>
      <vt:lpstr>Arial</vt:lpstr>
      <vt:lpstr>Arial Black</vt:lpstr>
      <vt:lpstr>Arial Narrow</vt:lpstr>
      <vt:lpstr>Bahnschrift</vt:lpstr>
      <vt:lpstr>Baskerville Old Face</vt:lpstr>
      <vt:lpstr>Bell MT</vt:lpstr>
      <vt:lpstr>Calibri</vt:lpstr>
      <vt:lpstr>Roboto</vt:lpstr>
      <vt:lpstr>Wingdings</vt:lpstr>
      <vt:lpstr>Wingdings 2</vt:lpstr>
      <vt:lpstr>Wingdings 3</vt:lpstr>
      <vt:lpstr>Medical design template</vt:lpstr>
      <vt:lpstr> hospital management system</vt:lpstr>
      <vt:lpstr>PowerPoint Presentation</vt:lpstr>
      <vt:lpstr>PowerPoint Presentation</vt:lpstr>
      <vt:lpstr>PowerPoint Presentation</vt:lpstr>
      <vt:lpstr>PowerPoint Presentation</vt:lpstr>
      <vt:lpstr>PowerPoint Presentation</vt:lpstr>
      <vt:lpstr>1.ADD DOCTOR:-</vt:lpstr>
      <vt:lpstr>PowerPoint Presentation</vt:lpstr>
      <vt:lpstr>5.SCHEDULE APPOINTMENT:-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HARSHAVARDHAN ARVIND</dc:creator>
  <cp:lastModifiedBy>Lokesh Dama</cp:lastModifiedBy>
  <cp:revision>5</cp:revision>
  <dcterms:created xsi:type="dcterms:W3CDTF">2023-05-28T15:10:08Z</dcterms:created>
  <dcterms:modified xsi:type="dcterms:W3CDTF">2023-05-29T03:19:45Z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