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7" r:id="rId4"/>
    <p:sldId id="268" r:id="rId5"/>
    <p:sldId id="275" r:id="rId6"/>
    <p:sldId id="269" r:id="rId7"/>
    <p:sldId id="271" r:id="rId8"/>
    <p:sldId id="258" r:id="rId9"/>
    <p:sldId id="265" r:id="rId10"/>
    <p:sldId id="259" r:id="rId11"/>
    <p:sldId id="266" r:id="rId12"/>
    <p:sldId id="261" r:id="rId13"/>
    <p:sldId id="262" r:id="rId14"/>
    <p:sldId id="263" r:id="rId15"/>
    <p:sldId id="264" r:id="rId16"/>
    <p:sldId id="276" r:id="rId17"/>
    <p:sldId id="273" r:id="rId18"/>
    <p:sldId id="274"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D130A-5355-4399-8136-0CC18EFE7C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B959E4F-FADC-4C57-B4A6-F46332569857}">
      <dgm:prSet phldrT="[Text]" custT="1"/>
      <dgm:spPr>
        <a:solidFill>
          <a:srgbClr val="008080"/>
        </a:solidFill>
      </dgm:spPr>
      <dgm:t>
        <a:bodyPr vert="horz" lIns="91440" tIns="45720" rIns="91440" bIns="45720" rtlCol="0" anchor="b"/>
        <a:lstStyle/>
        <a:p>
          <a:pPr algn="ctr" defTabSz="914400" rtl="0" eaLnBrk="1" latinLnBrk="0" hangingPunct="1">
            <a:lnSpc>
              <a:spcPct val="90000"/>
            </a:lnSpc>
            <a:spcBef>
              <a:spcPct val="0"/>
            </a:spcBef>
            <a:buNone/>
          </a:pPr>
          <a:r>
            <a:rPr lang="en-IN" sz="3600" kern="1200" dirty="0">
              <a:solidFill>
                <a:schemeClr val="tx1"/>
              </a:solidFill>
              <a:highlight>
                <a:srgbClr val="008080"/>
              </a:highlight>
              <a:latin typeface="+mj-lt"/>
              <a:ea typeface="+mj-ea"/>
              <a:cs typeface="+mj-cs"/>
            </a:rPr>
            <a:t>Reasons for Churn:</a:t>
          </a:r>
        </a:p>
      </dgm:t>
    </dgm:pt>
    <dgm:pt modelId="{2EF32B60-ED67-40F8-AB71-40AC0BADA3CB}" type="parTrans" cxnId="{73A2171D-848E-45D6-8F62-052D7B636DAA}">
      <dgm:prSet/>
      <dgm:spPr/>
      <dgm:t>
        <a:bodyPr/>
        <a:lstStyle/>
        <a:p>
          <a:endParaRPr lang="en-IN"/>
        </a:p>
      </dgm:t>
    </dgm:pt>
    <dgm:pt modelId="{E7EE0753-238A-4933-A97E-03EC64BA1DBB}" type="sibTrans" cxnId="{73A2171D-848E-45D6-8F62-052D7B636DAA}">
      <dgm:prSet/>
      <dgm:spPr/>
      <dgm:t>
        <a:bodyPr/>
        <a:lstStyle/>
        <a:p>
          <a:endParaRPr lang="en-IN"/>
        </a:p>
      </dgm:t>
    </dgm:pt>
    <dgm:pt modelId="{403D6138-689A-4B6C-B90F-093DE51CC986}">
      <dgm:prSet phldrT="[Text]"/>
      <dgm:spPr/>
      <dgm:t>
        <a:bodyPr/>
        <a:lstStyle/>
        <a:p>
          <a:r>
            <a:rPr lang="en-US" b="0" i="0" dirty="0"/>
            <a:t>Lack of Engagement, Poor Customer Service, Competitive Offers</a:t>
          </a:r>
          <a:endParaRPr lang="en-IN" dirty="0"/>
        </a:p>
      </dgm:t>
    </dgm:pt>
    <dgm:pt modelId="{83BECC7D-FDC6-49D4-B139-DEC0711BF540}" type="parTrans" cxnId="{E4E8EE26-E6A1-4CB0-BCF8-5CD0425FC998}">
      <dgm:prSet/>
      <dgm:spPr/>
      <dgm:t>
        <a:bodyPr/>
        <a:lstStyle/>
        <a:p>
          <a:endParaRPr lang="en-IN"/>
        </a:p>
      </dgm:t>
    </dgm:pt>
    <dgm:pt modelId="{D956A955-DE15-43C2-A6BC-D8E6A7050F35}" type="sibTrans" cxnId="{E4E8EE26-E6A1-4CB0-BCF8-5CD0425FC998}">
      <dgm:prSet/>
      <dgm:spPr/>
      <dgm:t>
        <a:bodyPr/>
        <a:lstStyle/>
        <a:p>
          <a:endParaRPr lang="en-IN"/>
        </a:p>
      </dgm:t>
    </dgm:pt>
    <dgm:pt modelId="{59B36BF9-A37C-40BA-ACC5-EE1957B5C595}">
      <dgm:prSet phldrT="[Text]" custT="1"/>
      <dgm:spPr>
        <a:solidFill>
          <a:srgbClr val="008080"/>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rtlCol="0" anchor="b" anchorCtr="0"/>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Strategies to Reduce Churn:</a:t>
          </a:r>
        </a:p>
      </dgm:t>
    </dgm:pt>
    <dgm:pt modelId="{466A73D3-54FA-4F8D-A211-02B2E772CC12}" type="parTrans" cxnId="{708DC445-CE24-4A5E-B477-676F434D6042}">
      <dgm:prSet/>
      <dgm:spPr/>
      <dgm:t>
        <a:bodyPr/>
        <a:lstStyle/>
        <a:p>
          <a:endParaRPr lang="en-IN"/>
        </a:p>
      </dgm:t>
    </dgm:pt>
    <dgm:pt modelId="{5F6A3FF9-4539-492C-A298-5C694E2F1F39}" type="sibTrans" cxnId="{708DC445-CE24-4A5E-B477-676F434D6042}">
      <dgm:prSet/>
      <dgm:spPr/>
      <dgm:t>
        <a:bodyPr/>
        <a:lstStyle/>
        <a:p>
          <a:endParaRPr lang="en-IN"/>
        </a:p>
      </dgm:t>
    </dgm:pt>
    <dgm:pt modelId="{E0D753A9-47B1-42EB-9039-40589883E1E3}">
      <dgm:prSet phldrT="[Text]"/>
      <dgm:spPr/>
      <dgm:t>
        <a:bodyPr/>
        <a:lstStyle/>
        <a:p>
          <a:r>
            <a:rPr lang="en-US" b="0" i="0" dirty="0"/>
            <a:t>Improve Customer Engagement, Enhance Customer Service, Competitive Product Offerings, Financial Education, Feedback Mechanism, Continuous Improvement</a:t>
          </a:r>
          <a:endParaRPr lang="en-IN" dirty="0"/>
        </a:p>
      </dgm:t>
    </dgm:pt>
    <dgm:pt modelId="{9C0012F3-A780-4470-A943-822A9F0DE209}" type="parTrans" cxnId="{CC2C8067-AA02-48EA-9178-1A115167996F}">
      <dgm:prSet/>
      <dgm:spPr/>
      <dgm:t>
        <a:bodyPr/>
        <a:lstStyle/>
        <a:p>
          <a:endParaRPr lang="en-IN"/>
        </a:p>
      </dgm:t>
    </dgm:pt>
    <dgm:pt modelId="{B087C147-8254-4BEA-B87E-7785757EE6C7}" type="sibTrans" cxnId="{CC2C8067-AA02-48EA-9178-1A115167996F}">
      <dgm:prSet/>
      <dgm:spPr/>
      <dgm:t>
        <a:bodyPr/>
        <a:lstStyle/>
        <a:p>
          <a:endParaRPr lang="en-IN"/>
        </a:p>
      </dgm:t>
    </dgm:pt>
    <dgm:pt modelId="{C58CFDDD-4F4F-4B05-947E-8EFA732CEB24}" type="pres">
      <dgm:prSet presAssocID="{F10D130A-5355-4399-8136-0CC18EFE7CAE}" presName="linear" presStyleCnt="0">
        <dgm:presLayoutVars>
          <dgm:animLvl val="lvl"/>
          <dgm:resizeHandles val="exact"/>
        </dgm:presLayoutVars>
      </dgm:prSet>
      <dgm:spPr/>
    </dgm:pt>
    <dgm:pt modelId="{3106D728-1D96-44D4-896A-22475AFA3C31}" type="pres">
      <dgm:prSet presAssocID="{9B959E4F-FADC-4C57-B4A6-F46332569857}" presName="parentText" presStyleLbl="node1" presStyleIdx="0" presStyleCnt="2" custLinFactNeighborX="0" custLinFactNeighborY="934">
        <dgm:presLayoutVars>
          <dgm:chMax val="0"/>
          <dgm:bulletEnabled val="1"/>
        </dgm:presLayoutVars>
      </dgm:prSet>
      <dgm:spPr>
        <a:xfrm>
          <a:off x="0" y="104244"/>
          <a:ext cx="8128000" cy="1055340"/>
        </a:xfrm>
        <a:prstGeom prst="roundRect">
          <a:avLst/>
        </a:prstGeom>
      </dgm:spPr>
    </dgm:pt>
    <dgm:pt modelId="{8393C11F-AD5E-4640-B15F-6B579047B812}" type="pres">
      <dgm:prSet presAssocID="{9B959E4F-FADC-4C57-B4A6-F46332569857}" presName="childText" presStyleLbl="revTx" presStyleIdx="0" presStyleCnt="2">
        <dgm:presLayoutVars>
          <dgm:bulletEnabled val="1"/>
        </dgm:presLayoutVars>
      </dgm:prSet>
      <dgm:spPr/>
    </dgm:pt>
    <dgm:pt modelId="{400AADE3-73E8-424A-A252-C8BFAFC79EE1}" type="pres">
      <dgm:prSet presAssocID="{59B36BF9-A37C-40BA-ACC5-EE1957B5C595}" presName="parentText" presStyleLbl="node1" presStyleIdx="1" presStyleCnt="2">
        <dgm:presLayoutVars>
          <dgm:chMax val="0"/>
          <dgm:bulletEnabled val="1"/>
        </dgm:presLayoutVars>
      </dgm:prSet>
      <dgm:spPr>
        <a:xfrm>
          <a:off x="0" y="2219778"/>
          <a:ext cx="8128000" cy="1055340"/>
        </a:xfrm>
        <a:prstGeom prst="roundRect">
          <a:avLst/>
        </a:prstGeom>
      </dgm:spPr>
    </dgm:pt>
    <dgm:pt modelId="{FC3DB2DF-40CC-4770-B46A-59FC85EEACF8}" type="pres">
      <dgm:prSet presAssocID="{59B36BF9-A37C-40BA-ACC5-EE1957B5C595}" presName="childText" presStyleLbl="revTx" presStyleIdx="1" presStyleCnt="2">
        <dgm:presLayoutVars>
          <dgm:bulletEnabled val="1"/>
        </dgm:presLayoutVars>
      </dgm:prSet>
      <dgm:spPr/>
    </dgm:pt>
  </dgm:ptLst>
  <dgm:cxnLst>
    <dgm:cxn modelId="{73A2171D-848E-45D6-8F62-052D7B636DAA}" srcId="{F10D130A-5355-4399-8136-0CC18EFE7CAE}" destId="{9B959E4F-FADC-4C57-B4A6-F46332569857}" srcOrd="0" destOrd="0" parTransId="{2EF32B60-ED67-40F8-AB71-40AC0BADA3CB}" sibTransId="{E7EE0753-238A-4933-A97E-03EC64BA1DBB}"/>
    <dgm:cxn modelId="{FEF4B722-B83D-4F81-AC02-2EFB43CF7568}" type="presOf" srcId="{403D6138-689A-4B6C-B90F-093DE51CC986}" destId="{8393C11F-AD5E-4640-B15F-6B579047B812}" srcOrd="0" destOrd="0" presId="urn:microsoft.com/office/officeart/2005/8/layout/vList2"/>
    <dgm:cxn modelId="{E4E8EE26-E6A1-4CB0-BCF8-5CD0425FC998}" srcId="{9B959E4F-FADC-4C57-B4A6-F46332569857}" destId="{403D6138-689A-4B6C-B90F-093DE51CC986}" srcOrd="0" destOrd="0" parTransId="{83BECC7D-FDC6-49D4-B139-DEC0711BF540}" sibTransId="{D956A955-DE15-43C2-A6BC-D8E6A7050F35}"/>
    <dgm:cxn modelId="{4FF2BC35-CE11-486C-B79D-F08CE42837AA}" type="presOf" srcId="{F10D130A-5355-4399-8136-0CC18EFE7CAE}" destId="{C58CFDDD-4F4F-4B05-947E-8EFA732CEB24}" srcOrd="0" destOrd="0" presId="urn:microsoft.com/office/officeart/2005/8/layout/vList2"/>
    <dgm:cxn modelId="{708DC445-CE24-4A5E-B477-676F434D6042}" srcId="{F10D130A-5355-4399-8136-0CC18EFE7CAE}" destId="{59B36BF9-A37C-40BA-ACC5-EE1957B5C595}" srcOrd="1" destOrd="0" parTransId="{466A73D3-54FA-4F8D-A211-02B2E772CC12}" sibTransId="{5F6A3FF9-4539-492C-A298-5C694E2F1F39}"/>
    <dgm:cxn modelId="{CC2C8067-AA02-48EA-9178-1A115167996F}" srcId="{59B36BF9-A37C-40BA-ACC5-EE1957B5C595}" destId="{E0D753A9-47B1-42EB-9039-40589883E1E3}" srcOrd="0" destOrd="0" parTransId="{9C0012F3-A780-4470-A943-822A9F0DE209}" sibTransId="{B087C147-8254-4BEA-B87E-7785757EE6C7}"/>
    <dgm:cxn modelId="{9AD98E7E-D0C0-434B-A14E-0EE6936AFFA1}" type="presOf" srcId="{E0D753A9-47B1-42EB-9039-40589883E1E3}" destId="{FC3DB2DF-40CC-4770-B46A-59FC85EEACF8}" srcOrd="0" destOrd="0" presId="urn:microsoft.com/office/officeart/2005/8/layout/vList2"/>
    <dgm:cxn modelId="{27487CBA-78DC-4A7E-A08F-8EA1EC16EF91}" type="presOf" srcId="{59B36BF9-A37C-40BA-ACC5-EE1957B5C595}" destId="{400AADE3-73E8-424A-A252-C8BFAFC79EE1}" srcOrd="0" destOrd="0" presId="urn:microsoft.com/office/officeart/2005/8/layout/vList2"/>
    <dgm:cxn modelId="{D5BAEEF0-40F3-4ABF-895F-1D06CE8BB048}" type="presOf" srcId="{9B959E4F-FADC-4C57-B4A6-F46332569857}" destId="{3106D728-1D96-44D4-896A-22475AFA3C31}" srcOrd="0" destOrd="0" presId="urn:microsoft.com/office/officeart/2005/8/layout/vList2"/>
    <dgm:cxn modelId="{4E6D67B5-6368-4523-9D53-5664A69726D7}" type="presParOf" srcId="{C58CFDDD-4F4F-4B05-947E-8EFA732CEB24}" destId="{3106D728-1D96-44D4-896A-22475AFA3C31}" srcOrd="0" destOrd="0" presId="urn:microsoft.com/office/officeart/2005/8/layout/vList2"/>
    <dgm:cxn modelId="{7DF90332-38FB-4FF9-B767-08D8AA4DDCBF}" type="presParOf" srcId="{C58CFDDD-4F4F-4B05-947E-8EFA732CEB24}" destId="{8393C11F-AD5E-4640-B15F-6B579047B812}" srcOrd="1" destOrd="0" presId="urn:microsoft.com/office/officeart/2005/8/layout/vList2"/>
    <dgm:cxn modelId="{82637439-94D0-44E5-BF84-7D461BC496B9}" type="presParOf" srcId="{C58CFDDD-4F4F-4B05-947E-8EFA732CEB24}" destId="{400AADE3-73E8-424A-A252-C8BFAFC79EE1}" srcOrd="2" destOrd="0" presId="urn:microsoft.com/office/officeart/2005/8/layout/vList2"/>
    <dgm:cxn modelId="{E7F2B397-AC0D-415F-8B9B-DF83E5C5EE27}" type="presParOf" srcId="{C58CFDDD-4F4F-4B05-947E-8EFA732CEB24}" destId="{FC3DB2DF-40CC-4770-B46A-59FC85EEACF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B682E0-2797-4D11-A89F-A67650A5EB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34DD07A-8047-46FE-8ADF-09696CAB24C3}">
      <dgm:prSet phldrT="[Text]" custT="1"/>
      <dgm:spPr>
        <a:solidFill>
          <a:srgbClr val="008080"/>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rtlCol="0" anchor="b" anchorCtr="0"/>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Reasons for Churn</a:t>
          </a:r>
        </a:p>
      </dgm:t>
    </dgm:pt>
    <dgm:pt modelId="{CA0DC745-FDAF-49EA-B577-925C79E0CBD1}" type="parTrans" cxnId="{B349D15D-6F71-4708-9DA5-BA49CAC57A19}">
      <dgm:prSet/>
      <dgm:spPr/>
      <dgm:t>
        <a:bodyPr/>
        <a:lstStyle/>
        <a:p>
          <a:endParaRPr lang="en-IN"/>
        </a:p>
      </dgm:t>
    </dgm:pt>
    <dgm:pt modelId="{B59DC968-13B6-4F55-ACBD-03E5D17D02F6}" type="sibTrans" cxnId="{B349D15D-6F71-4708-9DA5-BA49CAC57A19}">
      <dgm:prSet/>
      <dgm:spPr/>
      <dgm:t>
        <a:bodyPr/>
        <a:lstStyle/>
        <a:p>
          <a:endParaRPr lang="en-IN"/>
        </a:p>
      </dgm:t>
    </dgm:pt>
    <dgm:pt modelId="{DF0CED2F-21CC-48EB-BD2F-B7B8D2C65962}">
      <dgm:prSet phldrT="[Text]"/>
      <dgm:spPr/>
      <dgm:t>
        <a:bodyPr/>
        <a:lstStyle/>
        <a:p>
          <a:pPr>
            <a:buFont typeface="Arial" panose="020B0604020202020204" pitchFamily="34" charset="0"/>
            <a:buChar char="•"/>
          </a:pPr>
          <a:r>
            <a:rPr lang="en-US" b="0" i="0" dirty="0"/>
            <a:t>2022: Dissatisfaction with services, competitive offers</a:t>
          </a:r>
          <a:endParaRPr lang="en-IN" dirty="0"/>
        </a:p>
      </dgm:t>
    </dgm:pt>
    <dgm:pt modelId="{579834EB-CD90-4340-8E9B-C7C410027BED}" type="parTrans" cxnId="{D6B37E7F-EE53-431D-9532-BACE6C551D79}">
      <dgm:prSet/>
      <dgm:spPr/>
      <dgm:t>
        <a:bodyPr/>
        <a:lstStyle/>
        <a:p>
          <a:endParaRPr lang="en-IN"/>
        </a:p>
      </dgm:t>
    </dgm:pt>
    <dgm:pt modelId="{C8DE2D0E-FA3B-41A2-9D24-AA0D985A1DDE}" type="sibTrans" cxnId="{D6B37E7F-EE53-431D-9532-BACE6C551D79}">
      <dgm:prSet/>
      <dgm:spPr/>
      <dgm:t>
        <a:bodyPr/>
        <a:lstStyle/>
        <a:p>
          <a:endParaRPr lang="en-IN"/>
        </a:p>
      </dgm:t>
    </dgm:pt>
    <dgm:pt modelId="{F0859602-E3AE-4823-8E6C-38D1601FAC30}">
      <dgm:prSet phldrT="[Text]" custT="1"/>
      <dgm:spPr>
        <a:solidFill>
          <a:srgbClr val="008080"/>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rtlCol="0" anchor="b" anchorCtr="0"/>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Proposed Strategies</a:t>
          </a:r>
        </a:p>
      </dgm:t>
    </dgm:pt>
    <dgm:pt modelId="{C2F39B97-3E45-43E1-B575-4AD1E156EB4A}" type="parTrans" cxnId="{760217EB-D9FE-4D2D-9F0E-D92A8BB1982A}">
      <dgm:prSet/>
      <dgm:spPr/>
      <dgm:t>
        <a:bodyPr/>
        <a:lstStyle/>
        <a:p>
          <a:endParaRPr lang="en-IN"/>
        </a:p>
      </dgm:t>
    </dgm:pt>
    <dgm:pt modelId="{D025E707-4443-438D-8C40-122ADC32CD77}" type="sibTrans" cxnId="{760217EB-D9FE-4D2D-9F0E-D92A8BB1982A}">
      <dgm:prSet/>
      <dgm:spPr/>
      <dgm:t>
        <a:bodyPr/>
        <a:lstStyle/>
        <a:p>
          <a:endParaRPr lang="en-IN"/>
        </a:p>
      </dgm:t>
    </dgm:pt>
    <dgm:pt modelId="{DAF3ABCB-055F-4810-9E25-7938CC196F4A}">
      <dgm:prSet phldrT="[Text]"/>
      <dgm:spPr/>
      <dgm:t>
        <a:bodyPr/>
        <a:lstStyle/>
        <a:p>
          <a:pPr>
            <a:buFont typeface="Arial" panose="020B0604020202020204" pitchFamily="34" charset="0"/>
            <a:buChar char="•"/>
          </a:pPr>
          <a:r>
            <a:rPr lang="en-US" b="0" i="0" dirty="0"/>
            <a:t>Engagement Programs: Increase customer interaction</a:t>
          </a:r>
          <a:endParaRPr lang="en-IN" dirty="0"/>
        </a:p>
      </dgm:t>
    </dgm:pt>
    <dgm:pt modelId="{DAECA979-C6DD-41CE-86F6-38DB5CC5CACC}" type="parTrans" cxnId="{6B909F29-9EFA-4DBE-B982-82844A2A8FDD}">
      <dgm:prSet/>
      <dgm:spPr/>
      <dgm:t>
        <a:bodyPr/>
        <a:lstStyle/>
        <a:p>
          <a:endParaRPr lang="en-IN"/>
        </a:p>
      </dgm:t>
    </dgm:pt>
    <dgm:pt modelId="{65E03937-4AFB-4450-AC0A-B5346ECAC872}" type="sibTrans" cxnId="{6B909F29-9EFA-4DBE-B982-82844A2A8FDD}">
      <dgm:prSet/>
      <dgm:spPr/>
      <dgm:t>
        <a:bodyPr/>
        <a:lstStyle/>
        <a:p>
          <a:endParaRPr lang="en-IN"/>
        </a:p>
      </dgm:t>
    </dgm:pt>
    <dgm:pt modelId="{D5B6C93F-33D7-41EB-A1D3-42B41231ABB1}">
      <dgm:prSet/>
      <dgm:spPr/>
      <dgm:t>
        <a:bodyPr/>
        <a:lstStyle/>
        <a:p>
          <a:pPr>
            <a:buFont typeface="Arial" panose="020B0604020202020204" pitchFamily="34" charset="0"/>
            <a:buChar char="•"/>
          </a:pPr>
          <a:r>
            <a:rPr lang="en-US" b="0" i="0" dirty="0"/>
            <a:t>2023: Improved services, decreased churn</a:t>
          </a:r>
        </a:p>
      </dgm:t>
    </dgm:pt>
    <dgm:pt modelId="{B1A1CD24-5DBE-490D-8261-64C2E719F68F}" type="parTrans" cxnId="{C8FADB78-5066-453B-AC6F-7A48385A4AFE}">
      <dgm:prSet/>
      <dgm:spPr/>
      <dgm:t>
        <a:bodyPr/>
        <a:lstStyle/>
        <a:p>
          <a:endParaRPr lang="en-IN"/>
        </a:p>
      </dgm:t>
    </dgm:pt>
    <dgm:pt modelId="{8EF7B188-94F3-4DA6-985B-DB5F0A6D73AF}" type="sibTrans" cxnId="{C8FADB78-5066-453B-AC6F-7A48385A4AFE}">
      <dgm:prSet/>
      <dgm:spPr/>
      <dgm:t>
        <a:bodyPr/>
        <a:lstStyle/>
        <a:p>
          <a:endParaRPr lang="en-IN"/>
        </a:p>
      </dgm:t>
    </dgm:pt>
    <dgm:pt modelId="{F1688977-5421-4B6A-9B33-B397F8406846}">
      <dgm:prSet/>
      <dgm:spPr/>
      <dgm:t>
        <a:bodyPr/>
        <a:lstStyle/>
        <a:p>
          <a:pPr>
            <a:buFont typeface="Arial" panose="020B0604020202020204" pitchFamily="34" charset="0"/>
            <a:buChar char="•"/>
          </a:pPr>
          <a:r>
            <a:rPr lang="en-US" b="0" i="0"/>
            <a:t>Customer Service Enhancement: Resolve issues promptly</a:t>
          </a:r>
        </a:p>
      </dgm:t>
    </dgm:pt>
    <dgm:pt modelId="{6BF14E85-25AD-4AB3-AE3B-7103D9BFCC43}" type="parTrans" cxnId="{068CED1A-7B0B-4054-AA67-6B222451D9F4}">
      <dgm:prSet/>
      <dgm:spPr/>
      <dgm:t>
        <a:bodyPr/>
        <a:lstStyle/>
        <a:p>
          <a:endParaRPr lang="en-IN"/>
        </a:p>
      </dgm:t>
    </dgm:pt>
    <dgm:pt modelId="{12EC7402-BF91-4CE3-9F8C-2ECDD26C241A}" type="sibTrans" cxnId="{068CED1A-7B0B-4054-AA67-6B222451D9F4}">
      <dgm:prSet/>
      <dgm:spPr/>
      <dgm:t>
        <a:bodyPr/>
        <a:lstStyle/>
        <a:p>
          <a:endParaRPr lang="en-IN"/>
        </a:p>
      </dgm:t>
    </dgm:pt>
    <dgm:pt modelId="{DA5C6665-0E46-4C74-95DC-433E201296A0}">
      <dgm:prSet/>
      <dgm:spPr/>
      <dgm:t>
        <a:bodyPr/>
        <a:lstStyle/>
        <a:p>
          <a:pPr>
            <a:buFont typeface="Arial" panose="020B0604020202020204" pitchFamily="34" charset="0"/>
            <a:buChar char="•"/>
          </a:pPr>
          <a:r>
            <a:rPr lang="en-US" b="0" i="0" dirty="0"/>
            <a:t>Competitive Offerings: Regularly update products/services</a:t>
          </a:r>
        </a:p>
      </dgm:t>
    </dgm:pt>
    <dgm:pt modelId="{8B2EA93C-C25E-4214-9890-1557291A5A0F}" type="parTrans" cxnId="{9769E0D6-3083-420E-BDA1-23FEB4A5C15E}">
      <dgm:prSet/>
      <dgm:spPr/>
      <dgm:t>
        <a:bodyPr/>
        <a:lstStyle/>
        <a:p>
          <a:endParaRPr lang="en-IN"/>
        </a:p>
      </dgm:t>
    </dgm:pt>
    <dgm:pt modelId="{5271CF04-9090-49C0-BCFE-8C82B50FDC8A}" type="sibTrans" cxnId="{9769E0D6-3083-420E-BDA1-23FEB4A5C15E}">
      <dgm:prSet/>
      <dgm:spPr/>
      <dgm:t>
        <a:bodyPr/>
        <a:lstStyle/>
        <a:p>
          <a:endParaRPr lang="en-IN"/>
        </a:p>
      </dgm:t>
    </dgm:pt>
    <dgm:pt modelId="{9D355029-EA57-40C9-8A03-A8FD1B7FADFF}" type="pres">
      <dgm:prSet presAssocID="{38B682E0-2797-4D11-A89F-A67650A5EB32}" presName="linear" presStyleCnt="0">
        <dgm:presLayoutVars>
          <dgm:animLvl val="lvl"/>
          <dgm:resizeHandles val="exact"/>
        </dgm:presLayoutVars>
      </dgm:prSet>
      <dgm:spPr/>
    </dgm:pt>
    <dgm:pt modelId="{48860027-0757-4512-A977-FA4A5BDEE6B7}" type="pres">
      <dgm:prSet presAssocID="{B34DD07A-8047-46FE-8ADF-09696CAB24C3}" presName="parentText" presStyleLbl="node1" presStyleIdx="0" presStyleCnt="2">
        <dgm:presLayoutVars>
          <dgm:chMax val="0"/>
          <dgm:bulletEnabled val="1"/>
        </dgm:presLayoutVars>
      </dgm:prSet>
      <dgm:spPr>
        <a:xfrm>
          <a:off x="0" y="312183"/>
          <a:ext cx="8341193" cy="839474"/>
        </a:xfrm>
        <a:prstGeom prst="roundRect">
          <a:avLst/>
        </a:prstGeom>
      </dgm:spPr>
    </dgm:pt>
    <dgm:pt modelId="{DEC84DF1-BB97-4E8B-9F66-AB1BA937BADD}" type="pres">
      <dgm:prSet presAssocID="{B34DD07A-8047-46FE-8ADF-09696CAB24C3}" presName="childText" presStyleLbl="revTx" presStyleIdx="0" presStyleCnt="2">
        <dgm:presLayoutVars>
          <dgm:bulletEnabled val="1"/>
        </dgm:presLayoutVars>
      </dgm:prSet>
      <dgm:spPr/>
    </dgm:pt>
    <dgm:pt modelId="{3C8AC178-4F60-4B4C-A9D7-29AB44135C0D}" type="pres">
      <dgm:prSet presAssocID="{F0859602-E3AE-4823-8E6C-38D1601FAC30}" presName="parentText" presStyleLbl="node1" presStyleIdx="1" presStyleCnt="2">
        <dgm:presLayoutVars>
          <dgm:chMax val="0"/>
          <dgm:bulletEnabled val="1"/>
        </dgm:presLayoutVars>
      </dgm:prSet>
      <dgm:spPr>
        <a:xfrm>
          <a:off x="0" y="2093508"/>
          <a:ext cx="8341193" cy="844593"/>
        </a:xfrm>
        <a:prstGeom prst="roundRect">
          <a:avLst/>
        </a:prstGeom>
      </dgm:spPr>
    </dgm:pt>
    <dgm:pt modelId="{48EC8BE4-164B-4135-909E-8D69969E9CFF}" type="pres">
      <dgm:prSet presAssocID="{F0859602-E3AE-4823-8E6C-38D1601FAC30}" presName="childText" presStyleLbl="revTx" presStyleIdx="1" presStyleCnt="2">
        <dgm:presLayoutVars>
          <dgm:bulletEnabled val="1"/>
        </dgm:presLayoutVars>
      </dgm:prSet>
      <dgm:spPr/>
    </dgm:pt>
  </dgm:ptLst>
  <dgm:cxnLst>
    <dgm:cxn modelId="{068CED1A-7B0B-4054-AA67-6B222451D9F4}" srcId="{F0859602-E3AE-4823-8E6C-38D1601FAC30}" destId="{F1688977-5421-4B6A-9B33-B397F8406846}" srcOrd="1" destOrd="0" parTransId="{6BF14E85-25AD-4AB3-AE3B-7103D9BFCC43}" sibTransId="{12EC7402-BF91-4CE3-9F8C-2ECDD26C241A}"/>
    <dgm:cxn modelId="{7F9F5525-08F9-463F-ABF4-7132C7E3A198}" type="presOf" srcId="{DA5C6665-0E46-4C74-95DC-433E201296A0}" destId="{48EC8BE4-164B-4135-909E-8D69969E9CFF}" srcOrd="0" destOrd="2" presId="urn:microsoft.com/office/officeart/2005/8/layout/vList2"/>
    <dgm:cxn modelId="{6B909F29-9EFA-4DBE-B982-82844A2A8FDD}" srcId="{F0859602-E3AE-4823-8E6C-38D1601FAC30}" destId="{DAF3ABCB-055F-4810-9E25-7938CC196F4A}" srcOrd="0" destOrd="0" parTransId="{DAECA979-C6DD-41CE-86F6-38DB5CC5CACC}" sibTransId="{65E03937-4AFB-4450-AC0A-B5346ECAC872}"/>
    <dgm:cxn modelId="{8867F131-9EDD-46A5-9C8E-579F2A085C5B}" type="presOf" srcId="{F0859602-E3AE-4823-8E6C-38D1601FAC30}" destId="{3C8AC178-4F60-4B4C-A9D7-29AB44135C0D}" srcOrd="0" destOrd="0" presId="urn:microsoft.com/office/officeart/2005/8/layout/vList2"/>
    <dgm:cxn modelId="{5823DA3A-442E-4902-8CF1-6B8EDB9351C8}" type="presOf" srcId="{38B682E0-2797-4D11-A89F-A67650A5EB32}" destId="{9D355029-EA57-40C9-8A03-A8FD1B7FADFF}" srcOrd="0" destOrd="0" presId="urn:microsoft.com/office/officeart/2005/8/layout/vList2"/>
    <dgm:cxn modelId="{DB8B913E-55C9-4C01-87D1-A769552AC5AA}" type="presOf" srcId="{B34DD07A-8047-46FE-8ADF-09696CAB24C3}" destId="{48860027-0757-4512-A977-FA4A5BDEE6B7}" srcOrd="0" destOrd="0" presId="urn:microsoft.com/office/officeart/2005/8/layout/vList2"/>
    <dgm:cxn modelId="{B349D15D-6F71-4708-9DA5-BA49CAC57A19}" srcId="{38B682E0-2797-4D11-A89F-A67650A5EB32}" destId="{B34DD07A-8047-46FE-8ADF-09696CAB24C3}" srcOrd="0" destOrd="0" parTransId="{CA0DC745-FDAF-49EA-B577-925C79E0CBD1}" sibTransId="{B59DC968-13B6-4F55-ACBD-03E5D17D02F6}"/>
    <dgm:cxn modelId="{D2D7435E-6966-4143-9429-2388B3A15507}" type="presOf" srcId="{DAF3ABCB-055F-4810-9E25-7938CC196F4A}" destId="{48EC8BE4-164B-4135-909E-8D69969E9CFF}" srcOrd="0" destOrd="0" presId="urn:microsoft.com/office/officeart/2005/8/layout/vList2"/>
    <dgm:cxn modelId="{C8FADB78-5066-453B-AC6F-7A48385A4AFE}" srcId="{B34DD07A-8047-46FE-8ADF-09696CAB24C3}" destId="{D5B6C93F-33D7-41EB-A1D3-42B41231ABB1}" srcOrd="1" destOrd="0" parTransId="{B1A1CD24-5DBE-490D-8261-64C2E719F68F}" sibTransId="{8EF7B188-94F3-4DA6-985B-DB5F0A6D73AF}"/>
    <dgm:cxn modelId="{D6B37E7F-EE53-431D-9532-BACE6C551D79}" srcId="{B34DD07A-8047-46FE-8ADF-09696CAB24C3}" destId="{DF0CED2F-21CC-48EB-BD2F-B7B8D2C65962}" srcOrd="0" destOrd="0" parTransId="{579834EB-CD90-4340-8E9B-C7C410027BED}" sibTransId="{C8DE2D0E-FA3B-41A2-9D24-AA0D985A1DDE}"/>
    <dgm:cxn modelId="{4DBBCCA6-18FF-4578-BB3B-FB1BF073141B}" type="presOf" srcId="{D5B6C93F-33D7-41EB-A1D3-42B41231ABB1}" destId="{DEC84DF1-BB97-4E8B-9F66-AB1BA937BADD}" srcOrd="0" destOrd="1" presId="urn:microsoft.com/office/officeart/2005/8/layout/vList2"/>
    <dgm:cxn modelId="{34923BB9-DA84-449E-AEF6-7D22CFAE89DA}" type="presOf" srcId="{F1688977-5421-4B6A-9B33-B397F8406846}" destId="{48EC8BE4-164B-4135-909E-8D69969E9CFF}" srcOrd="0" destOrd="1" presId="urn:microsoft.com/office/officeart/2005/8/layout/vList2"/>
    <dgm:cxn modelId="{6961A8BB-F2D9-457C-8A20-FEBB2AD5A1C4}" type="presOf" srcId="{DF0CED2F-21CC-48EB-BD2F-B7B8D2C65962}" destId="{DEC84DF1-BB97-4E8B-9F66-AB1BA937BADD}" srcOrd="0" destOrd="0" presId="urn:microsoft.com/office/officeart/2005/8/layout/vList2"/>
    <dgm:cxn modelId="{9769E0D6-3083-420E-BDA1-23FEB4A5C15E}" srcId="{F0859602-E3AE-4823-8E6C-38D1601FAC30}" destId="{DA5C6665-0E46-4C74-95DC-433E201296A0}" srcOrd="2" destOrd="0" parTransId="{8B2EA93C-C25E-4214-9890-1557291A5A0F}" sibTransId="{5271CF04-9090-49C0-BCFE-8C82B50FDC8A}"/>
    <dgm:cxn modelId="{760217EB-D9FE-4D2D-9F0E-D92A8BB1982A}" srcId="{38B682E0-2797-4D11-A89F-A67650A5EB32}" destId="{F0859602-E3AE-4823-8E6C-38D1601FAC30}" srcOrd="1" destOrd="0" parTransId="{C2F39B97-3E45-43E1-B575-4AD1E156EB4A}" sibTransId="{D025E707-4443-438D-8C40-122ADC32CD77}"/>
    <dgm:cxn modelId="{5D7BC00F-1292-42EA-ADEA-37DA7B38C3EF}" type="presParOf" srcId="{9D355029-EA57-40C9-8A03-A8FD1B7FADFF}" destId="{48860027-0757-4512-A977-FA4A5BDEE6B7}" srcOrd="0" destOrd="0" presId="urn:microsoft.com/office/officeart/2005/8/layout/vList2"/>
    <dgm:cxn modelId="{D2EA4D25-D08A-4F06-A697-25B2022D464D}" type="presParOf" srcId="{9D355029-EA57-40C9-8A03-A8FD1B7FADFF}" destId="{DEC84DF1-BB97-4E8B-9F66-AB1BA937BADD}" srcOrd="1" destOrd="0" presId="urn:microsoft.com/office/officeart/2005/8/layout/vList2"/>
    <dgm:cxn modelId="{B801218A-8691-478A-BDEA-25BC894F6618}" type="presParOf" srcId="{9D355029-EA57-40C9-8A03-A8FD1B7FADFF}" destId="{3C8AC178-4F60-4B4C-A9D7-29AB44135C0D}" srcOrd="2" destOrd="0" presId="urn:microsoft.com/office/officeart/2005/8/layout/vList2"/>
    <dgm:cxn modelId="{0142AA66-9526-445E-B427-7E65EF22CDB0}" type="presParOf" srcId="{9D355029-EA57-40C9-8A03-A8FD1B7FADFF}" destId="{48EC8BE4-164B-4135-909E-8D69969E9CF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758E0-0A40-4236-BB24-620BDC85D8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2164EE-1AE6-4E5A-B2FC-E04B020B2A60}">
      <dgm:prSet phldrT="[Text]"/>
      <dgm:spPr>
        <a:solidFill>
          <a:srgbClr val="008080"/>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rtlCol="0" anchor="b" anchorCtr="0"/>
        <a:lstStyle/>
        <a:p>
          <a:r>
            <a:rPr lang="en-US" b="0" i="0" dirty="0"/>
            <a:t>Implement targeted strategies to reduce churn, such as personalized engagement programs, enhanced customer service, and competitive offerings.</a:t>
          </a:r>
          <a:endParaRPr lang="en-IN" dirty="0"/>
        </a:p>
      </dgm:t>
    </dgm:pt>
    <dgm:pt modelId="{3A3D6BD4-79FF-4999-B7AF-A275ADEFB469}" type="parTrans" cxnId="{E4083BE0-64EE-48DD-9C87-0F7B79DD8429}">
      <dgm:prSet/>
      <dgm:spPr/>
      <dgm:t>
        <a:bodyPr/>
        <a:lstStyle/>
        <a:p>
          <a:endParaRPr lang="en-IN"/>
        </a:p>
      </dgm:t>
    </dgm:pt>
    <dgm:pt modelId="{4927FEF9-C8AC-4E67-B4AD-89F113FD7A89}" type="sibTrans" cxnId="{E4083BE0-64EE-48DD-9C87-0F7B79DD8429}">
      <dgm:prSet/>
      <dgm:spPr/>
      <dgm:t>
        <a:bodyPr/>
        <a:lstStyle/>
        <a:p>
          <a:endParaRPr lang="en-IN"/>
        </a:p>
      </dgm:t>
    </dgm:pt>
    <dgm:pt modelId="{C4BC3519-C1F0-41FD-AD6D-9D61E47954FE}">
      <dgm:prSet phldrT="[Text]" phldr="1"/>
      <dgm:spPr/>
      <dgm:t>
        <a:bodyPr/>
        <a:lstStyle/>
        <a:p>
          <a:endParaRPr lang="en-IN" dirty="0"/>
        </a:p>
      </dgm:t>
    </dgm:pt>
    <dgm:pt modelId="{872E7AEA-C065-4D30-89BF-7E3870FF1490}" type="parTrans" cxnId="{7703A86A-612D-47AB-8FE9-602BBA00B752}">
      <dgm:prSet/>
      <dgm:spPr/>
      <dgm:t>
        <a:bodyPr/>
        <a:lstStyle/>
        <a:p>
          <a:endParaRPr lang="en-IN"/>
        </a:p>
      </dgm:t>
    </dgm:pt>
    <dgm:pt modelId="{19260BD0-8A8B-498A-AA20-CB283FC9C7F6}" type="sibTrans" cxnId="{7703A86A-612D-47AB-8FE9-602BBA00B752}">
      <dgm:prSet/>
      <dgm:spPr/>
      <dgm:t>
        <a:bodyPr/>
        <a:lstStyle/>
        <a:p>
          <a:endParaRPr lang="en-IN"/>
        </a:p>
      </dgm:t>
    </dgm:pt>
    <dgm:pt modelId="{639930BE-DD28-418D-8499-2B9ACDD1A0A0}">
      <dgm:prSet phldrT="[Text]" custT="1"/>
      <dgm:spPr>
        <a:solidFill>
          <a:srgbClr val="008080"/>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rtlCol="0" anchor="b" anchorCtr="0"/>
        <a:lstStyle/>
        <a:p>
          <a:pPr marL="0" lvl="0" indent="0" algn="l" defTabSz="1377950">
            <a:lnSpc>
              <a:spcPct val="90000"/>
            </a:lnSpc>
            <a:spcBef>
              <a:spcPct val="0"/>
            </a:spcBef>
            <a:spcAft>
              <a:spcPct val="35000"/>
            </a:spcAft>
            <a:buNone/>
          </a:pPr>
          <a:r>
            <a:rPr lang="en-US" sz="3100" b="0" i="0" kern="1200" dirty="0">
              <a:solidFill>
                <a:prstClr val="white"/>
              </a:solidFill>
              <a:latin typeface="Calibri" panose="020F0502020204030204"/>
              <a:ea typeface="+mn-ea"/>
              <a:cs typeface="+mn-cs"/>
            </a:rPr>
            <a:t>By improving customer retention, the bank can capitalize on the increasing trend of customers joining and achieve sustainable growth</a:t>
          </a:r>
          <a:endParaRPr lang="en-IN" sz="3100" b="0" i="0" kern="1200" dirty="0">
            <a:solidFill>
              <a:prstClr val="white"/>
            </a:solidFill>
            <a:latin typeface="Calibri" panose="020F0502020204030204"/>
            <a:ea typeface="+mn-ea"/>
            <a:cs typeface="+mn-cs"/>
          </a:endParaRPr>
        </a:p>
      </dgm:t>
    </dgm:pt>
    <dgm:pt modelId="{D788D3D8-E97D-43AF-AB2E-7674366D1AC2}" type="parTrans" cxnId="{13B5841A-711B-4BE8-A221-2580CF465BEF}">
      <dgm:prSet/>
      <dgm:spPr/>
      <dgm:t>
        <a:bodyPr/>
        <a:lstStyle/>
        <a:p>
          <a:endParaRPr lang="en-IN"/>
        </a:p>
      </dgm:t>
    </dgm:pt>
    <dgm:pt modelId="{27387ACD-47ED-4CFB-B8FC-EF0C70BA3D7E}" type="sibTrans" cxnId="{13B5841A-711B-4BE8-A221-2580CF465BEF}">
      <dgm:prSet/>
      <dgm:spPr/>
      <dgm:t>
        <a:bodyPr/>
        <a:lstStyle/>
        <a:p>
          <a:endParaRPr lang="en-IN"/>
        </a:p>
      </dgm:t>
    </dgm:pt>
    <dgm:pt modelId="{CCBBACF7-1D62-4A4E-BDD1-20C12017BBBC}">
      <dgm:prSet phldrT="[Text]" phldr="1"/>
      <dgm:spPr/>
      <dgm:t>
        <a:bodyPr/>
        <a:lstStyle/>
        <a:p>
          <a:endParaRPr lang="en-IN"/>
        </a:p>
      </dgm:t>
    </dgm:pt>
    <dgm:pt modelId="{3B24CB53-4B5B-4AFF-AE3E-EE0C4433BBF7}" type="parTrans" cxnId="{EA5286E2-3F5E-4DF9-999F-3EDE52109635}">
      <dgm:prSet/>
      <dgm:spPr/>
      <dgm:t>
        <a:bodyPr/>
        <a:lstStyle/>
        <a:p>
          <a:endParaRPr lang="en-IN"/>
        </a:p>
      </dgm:t>
    </dgm:pt>
    <dgm:pt modelId="{4DD97D00-CE35-4BB2-8296-29F0A11B766E}" type="sibTrans" cxnId="{EA5286E2-3F5E-4DF9-999F-3EDE52109635}">
      <dgm:prSet/>
      <dgm:spPr/>
      <dgm:t>
        <a:bodyPr/>
        <a:lstStyle/>
        <a:p>
          <a:endParaRPr lang="en-IN"/>
        </a:p>
      </dgm:t>
    </dgm:pt>
    <dgm:pt modelId="{7DA2ACDB-C786-4A50-BD64-A91824AFAD84}" type="pres">
      <dgm:prSet presAssocID="{3B6758E0-0A40-4236-BB24-620BDC85D864}" presName="linear" presStyleCnt="0">
        <dgm:presLayoutVars>
          <dgm:animLvl val="lvl"/>
          <dgm:resizeHandles val="exact"/>
        </dgm:presLayoutVars>
      </dgm:prSet>
      <dgm:spPr/>
    </dgm:pt>
    <dgm:pt modelId="{DC608D6F-ABB1-42B4-A43F-6C28350078A5}" type="pres">
      <dgm:prSet presAssocID="{412164EE-1AE6-4E5A-B2FC-E04B020B2A60}" presName="parentText" presStyleLbl="node1" presStyleIdx="0" presStyleCnt="2">
        <dgm:presLayoutVars>
          <dgm:chMax val="0"/>
          <dgm:bulletEnabled val="1"/>
        </dgm:presLayoutVars>
      </dgm:prSet>
      <dgm:spPr>
        <a:xfrm>
          <a:off x="0" y="164853"/>
          <a:ext cx="8128000" cy="2031120"/>
        </a:xfrm>
        <a:prstGeom prst="roundRect">
          <a:avLst/>
        </a:prstGeom>
      </dgm:spPr>
    </dgm:pt>
    <dgm:pt modelId="{D7BE7843-D3DB-4B6E-A9D9-A6B3D7BC2595}" type="pres">
      <dgm:prSet presAssocID="{412164EE-1AE6-4E5A-B2FC-E04B020B2A60}" presName="childText" presStyleLbl="revTx" presStyleIdx="0" presStyleCnt="2">
        <dgm:presLayoutVars>
          <dgm:bulletEnabled val="1"/>
        </dgm:presLayoutVars>
      </dgm:prSet>
      <dgm:spPr/>
    </dgm:pt>
    <dgm:pt modelId="{435186F4-0B35-4F6F-AB76-C784D24F7D53}" type="pres">
      <dgm:prSet presAssocID="{639930BE-DD28-418D-8499-2B9ACDD1A0A0}" presName="parentText" presStyleLbl="node1" presStyleIdx="1" presStyleCnt="2">
        <dgm:presLayoutVars>
          <dgm:chMax val="0"/>
          <dgm:bulletEnabled val="1"/>
        </dgm:presLayoutVars>
      </dgm:prSet>
      <dgm:spPr>
        <a:xfrm>
          <a:off x="0" y="2709333"/>
          <a:ext cx="8128000" cy="2031120"/>
        </a:xfrm>
        <a:prstGeom prst="roundRect">
          <a:avLst/>
        </a:prstGeom>
      </dgm:spPr>
    </dgm:pt>
    <dgm:pt modelId="{B458553A-5874-4B46-A7E7-85C21B173893}" type="pres">
      <dgm:prSet presAssocID="{639930BE-DD28-418D-8499-2B9ACDD1A0A0}" presName="childText" presStyleLbl="revTx" presStyleIdx="1" presStyleCnt="2">
        <dgm:presLayoutVars>
          <dgm:bulletEnabled val="1"/>
        </dgm:presLayoutVars>
      </dgm:prSet>
      <dgm:spPr/>
    </dgm:pt>
  </dgm:ptLst>
  <dgm:cxnLst>
    <dgm:cxn modelId="{13B5841A-711B-4BE8-A221-2580CF465BEF}" srcId="{3B6758E0-0A40-4236-BB24-620BDC85D864}" destId="{639930BE-DD28-418D-8499-2B9ACDD1A0A0}" srcOrd="1" destOrd="0" parTransId="{D788D3D8-E97D-43AF-AB2E-7674366D1AC2}" sibTransId="{27387ACD-47ED-4CFB-B8FC-EF0C70BA3D7E}"/>
    <dgm:cxn modelId="{7703A86A-612D-47AB-8FE9-602BBA00B752}" srcId="{412164EE-1AE6-4E5A-B2FC-E04B020B2A60}" destId="{C4BC3519-C1F0-41FD-AD6D-9D61E47954FE}" srcOrd="0" destOrd="0" parTransId="{872E7AEA-C065-4D30-89BF-7E3870FF1490}" sibTransId="{19260BD0-8A8B-498A-AA20-CB283FC9C7F6}"/>
    <dgm:cxn modelId="{4C4E4B87-42B3-4FDC-B6AA-E9FD88B7D63C}" type="presOf" srcId="{C4BC3519-C1F0-41FD-AD6D-9D61E47954FE}" destId="{D7BE7843-D3DB-4B6E-A9D9-A6B3D7BC2595}" srcOrd="0" destOrd="0" presId="urn:microsoft.com/office/officeart/2005/8/layout/vList2"/>
    <dgm:cxn modelId="{6E1984B2-4914-4531-99D9-600733170280}" type="presOf" srcId="{CCBBACF7-1D62-4A4E-BDD1-20C12017BBBC}" destId="{B458553A-5874-4B46-A7E7-85C21B173893}" srcOrd="0" destOrd="0" presId="urn:microsoft.com/office/officeart/2005/8/layout/vList2"/>
    <dgm:cxn modelId="{B4B841B7-A20B-4667-A8B4-0681D9D847A9}" type="presOf" srcId="{639930BE-DD28-418D-8499-2B9ACDD1A0A0}" destId="{435186F4-0B35-4F6F-AB76-C784D24F7D53}" srcOrd="0" destOrd="0" presId="urn:microsoft.com/office/officeart/2005/8/layout/vList2"/>
    <dgm:cxn modelId="{F73514D7-CBC3-439C-9619-D4CA5DA19A3D}" type="presOf" srcId="{3B6758E0-0A40-4236-BB24-620BDC85D864}" destId="{7DA2ACDB-C786-4A50-BD64-A91824AFAD84}" srcOrd="0" destOrd="0" presId="urn:microsoft.com/office/officeart/2005/8/layout/vList2"/>
    <dgm:cxn modelId="{11EC14D8-702D-498C-9B81-DAD7BE011B4B}" type="presOf" srcId="{412164EE-1AE6-4E5A-B2FC-E04B020B2A60}" destId="{DC608D6F-ABB1-42B4-A43F-6C28350078A5}" srcOrd="0" destOrd="0" presId="urn:microsoft.com/office/officeart/2005/8/layout/vList2"/>
    <dgm:cxn modelId="{E4083BE0-64EE-48DD-9C87-0F7B79DD8429}" srcId="{3B6758E0-0A40-4236-BB24-620BDC85D864}" destId="{412164EE-1AE6-4E5A-B2FC-E04B020B2A60}" srcOrd="0" destOrd="0" parTransId="{3A3D6BD4-79FF-4999-B7AF-A275ADEFB469}" sibTransId="{4927FEF9-C8AC-4E67-B4AD-89F113FD7A89}"/>
    <dgm:cxn modelId="{EA5286E2-3F5E-4DF9-999F-3EDE52109635}" srcId="{639930BE-DD28-418D-8499-2B9ACDD1A0A0}" destId="{CCBBACF7-1D62-4A4E-BDD1-20C12017BBBC}" srcOrd="0" destOrd="0" parTransId="{3B24CB53-4B5B-4AFF-AE3E-EE0C4433BBF7}" sibTransId="{4DD97D00-CE35-4BB2-8296-29F0A11B766E}"/>
    <dgm:cxn modelId="{1F5C7377-9323-4E95-B844-BA2A21238277}" type="presParOf" srcId="{7DA2ACDB-C786-4A50-BD64-A91824AFAD84}" destId="{DC608D6F-ABB1-42B4-A43F-6C28350078A5}" srcOrd="0" destOrd="0" presId="urn:microsoft.com/office/officeart/2005/8/layout/vList2"/>
    <dgm:cxn modelId="{E93C569B-2D0C-4161-BB08-843C1844234D}" type="presParOf" srcId="{7DA2ACDB-C786-4A50-BD64-A91824AFAD84}" destId="{D7BE7843-D3DB-4B6E-A9D9-A6B3D7BC2595}" srcOrd="1" destOrd="0" presId="urn:microsoft.com/office/officeart/2005/8/layout/vList2"/>
    <dgm:cxn modelId="{4B447E5F-7364-41E2-96A2-74EDEC628110}" type="presParOf" srcId="{7DA2ACDB-C786-4A50-BD64-A91824AFAD84}" destId="{435186F4-0B35-4F6F-AB76-C784D24F7D53}" srcOrd="2" destOrd="0" presId="urn:microsoft.com/office/officeart/2005/8/layout/vList2"/>
    <dgm:cxn modelId="{EFB9CA8E-79B5-4564-8928-A082CE710970}" type="presParOf" srcId="{7DA2ACDB-C786-4A50-BD64-A91824AFAD84}" destId="{B458553A-5874-4B46-A7E7-85C21B17389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6D728-1D96-44D4-896A-22475AFA3C31}">
      <dsp:nvSpPr>
        <dsp:cNvPr id="0" name=""/>
        <dsp:cNvSpPr/>
      </dsp:nvSpPr>
      <dsp:spPr>
        <a:xfrm>
          <a:off x="0" y="49087"/>
          <a:ext cx="8128000" cy="842400"/>
        </a:xfrm>
        <a:prstGeom prst="roundRect">
          <a:avLst/>
        </a:prstGeom>
        <a:solidFill>
          <a:srgbClr val="008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ctr" defTabSz="914400" rtl="0" eaLnBrk="1" latinLnBrk="0" hangingPunct="1">
            <a:lnSpc>
              <a:spcPct val="90000"/>
            </a:lnSpc>
            <a:spcBef>
              <a:spcPct val="0"/>
            </a:spcBef>
            <a:spcAft>
              <a:spcPct val="35000"/>
            </a:spcAft>
            <a:buNone/>
          </a:pPr>
          <a:r>
            <a:rPr lang="en-IN" sz="3600" kern="1200" dirty="0">
              <a:solidFill>
                <a:schemeClr val="tx1"/>
              </a:solidFill>
              <a:highlight>
                <a:srgbClr val="008080"/>
              </a:highlight>
              <a:latin typeface="+mj-lt"/>
              <a:ea typeface="+mj-ea"/>
              <a:cs typeface="+mj-cs"/>
            </a:rPr>
            <a:t>Reasons for Churn:</a:t>
          </a:r>
        </a:p>
      </dsp:txBody>
      <dsp:txXfrm>
        <a:off x="41123" y="90210"/>
        <a:ext cx="8045754" cy="760154"/>
      </dsp:txXfrm>
    </dsp:sp>
    <dsp:sp modelId="{8393C11F-AD5E-4640-B15F-6B579047B812}">
      <dsp:nvSpPr>
        <dsp:cNvPr id="0" name=""/>
        <dsp:cNvSpPr/>
      </dsp:nvSpPr>
      <dsp:spPr>
        <a:xfrm>
          <a:off x="0" y="881264"/>
          <a:ext cx="8128000" cy="109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b="0" i="0" kern="1200" dirty="0"/>
            <a:t>Lack of Engagement, Poor Customer Service, Competitive Offers</a:t>
          </a:r>
          <a:endParaRPr lang="en-IN" sz="3500" kern="1200" dirty="0"/>
        </a:p>
      </dsp:txBody>
      <dsp:txXfrm>
        <a:off x="0" y="881264"/>
        <a:ext cx="8128000" cy="1094512"/>
      </dsp:txXfrm>
    </dsp:sp>
    <dsp:sp modelId="{400AADE3-73E8-424A-A252-C8BFAFC79EE1}">
      <dsp:nvSpPr>
        <dsp:cNvPr id="0" name=""/>
        <dsp:cNvSpPr/>
      </dsp:nvSpPr>
      <dsp:spPr>
        <a:xfrm>
          <a:off x="0" y="1975777"/>
          <a:ext cx="8128000" cy="842400"/>
        </a:xfrm>
        <a:prstGeom prst="roundRect">
          <a:avLst/>
        </a:prstGeom>
        <a:solidFill>
          <a:srgbClr val="00808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Strategies to Reduce Churn:</a:t>
          </a:r>
        </a:p>
      </dsp:txBody>
      <dsp:txXfrm>
        <a:off x="41123" y="2016900"/>
        <a:ext cx="8045754" cy="760154"/>
      </dsp:txXfrm>
    </dsp:sp>
    <dsp:sp modelId="{FC3DB2DF-40CC-4770-B46A-59FC85EEACF8}">
      <dsp:nvSpPr>
        <dsp:cNvPr id="0" name=""/>
        <dsp:cNvSpPr/>
      </dsp:nvSpPr>
      <dsp:spPr>
        <a:xfrm>
          <a:off x="0" y="2818177"/>
          <a:ext cx="8128000" cy="256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b="0" i="0" kern="1200" dirty="0"/>
            <a:t>Improve Customer Engagement, Enhance Customer Service, Competitive Product Offerings, Financial Education, Feedback Mechanism, Continuous Improvement</a:t>
          </a:r>
          <a:endParaRPr lang="en-IN" sz="3500" kern="1200" dirty="0"/>
        </a:p>
      </dsp:txBody>
      <dsp:txXfrm>
        <a:off x="0" y="2818177"/>
        <a:ext cx="8128000" cy="2561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60027-0757-4512-A977-FA4A5BDEE6B7}">
      <dsp:nvSpPr>
        <dsp:cNvPr id="0" name=""/>
        <dsp:cNvSpPr/>
      </dsp:nvSpPr>
      <dsp:spPr>
        <a:xfrm>
          <a:off x="0" y="4743"/>
          <a:ext cx="8341193" cy="673920"/>
        </a:xfrm>
        <a:prstGeom prst="roundRect">
          <a:avLst/>
        </a:prstGeom>
        <a:solidFill>
          <a:srgbClr val="00808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Reasons for Churn</a:t>
          </a:r>
        </a:p>
      </dsp:txBody>
      <dsp:txXfrm>
        <a:off x="32898" y="37641"/>
        <a:ext cx="8275397" cy="608124"/>
      </dsp:txXfrm>
    </dsp:sp>
    <dsp:sp modelId="{DEC84DF1-BB97-4E8B-9F66-AB1BA937BADD}">
      <dsp:nvSpPr>
        <dsp:cNvPr id="0" name=""/>
        <dsp:cNvSpPr/>
      </dsp:nvSpPr>
      <dsp:spPr>
        <a:xfrm>
          <a:off x="0" y="678663"/>
          <a:ext cx="8341193"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833" tIns="45720" rIns="256032" bIns="45720" numCol="1" spcCol="1270" anchor="t" anchorCtr="0">
          <a:noAutofit/>
        </a:bodyPr>
        <a:lstStyle/>
        <a:p>
          <a:pPr marL="285750" lvl="1" indent="-285750" algn="l" defTabSz="1244600">
            <a:lnSpc>
              <a:spcPct val="90000"/>
            </a:lnSpc>
            <a:spcBef>
              <a:spcPct val="0"/>
            </a:spcBef>
            <a:spcAft>
              <a:spcPct val="20000"/>
            </a:spcAft>
            <a:buFont typeface="Arial" panose="020B0604020202020204" pitchFamily="34" charset="0"/>
            <a:buChar char="•"/>
          </a:pPr>
          <a:r>
            <a:rPr lang="en-US" sz="2800" b="0" i="0" kern="1200" dirty="0"/>
            <a:t>2022: Dissatisfaction with services, competitive offers</a:t>
          </a:r>
          <a:endParaRPr lang="en-IN" sz="2800" kern="1200" dirty="0"/>
        </a:p>
        <a:p>
          <a:pPr marL="285750" lvl="1" indent="-285750" algn="l" defTabSz="1244600">
            <a:lnSpc>
              <a:spcPct val="90000"/>
            </a:lnSpc>
            <a:spcBef>
              <a:spcPct val="0"/>
            </a:spcBef>
            <a:spcAft>
              <a:spcPct val="20000"/>
            </a:spcAft>
            <a:buFont typeface="Arial" panose="020B0604020202020204" pitchFamily="34" charset="0"/>
            <a:buChar char="•"/>
          </a:pPr>
          <a:r>
            <a:rPr lang="en-US" sz="2800" b="0" i="0" kern="1200" dirty="0"/>
            <a:t>2023: Improved services, decreased churn</a:t>
          </a:r>
        </a:p>
      </dsp:txBody>
      <dsp:txXfrm>
        <a:off x="0" y="678663"/>
        <a:ext cx="8341193" cy="1378620"/>
      </dsp:txXfrm>
    </dsp:sp>
    <dsp:sp modelId="{3C8AC178-4F60-4B4C-A9D7-29AB44135C0D}">
      <dsp:nvSpPr>
        <dsp:cNvPr id="0" name=""/>
        <dsp:cNvSpPr/>
      </dsp:nvSpPr>
      <dsp:spPr>
        <a:xfrm>
          <a:off x="0" y="2057283"/>
          <a:ext cx="8341193" cy="673920"/>
        </a:xfrm>
        <a:prstGeom prst="roundRect">
          <a:avLst/>
        </a:prstGeom>
        <a:solidFill>
          <a:srgbClr val="00808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ctr" defTabSz="914400" rtl="0" eaLnBrk="1" latinLnBrk="0" hangingPunct="1">
            <a:lnSpc>
              <a:spcPct val="90000"/>
            </a:lnSpc>
            <a:spcBef>
              <a:spcPct val="0"/>
            </a:spcBef>
            <a:spcAft>
              <a:spcPct val="35000"/>
            </a:spcAft>
            <a:buNone/>
          </a:pPr>
          <a:r>
            <a:rPr lang="en-IN" sz="3600" kern="1200" dirty="0">
              <a:solidFill>
                <a:prstClr val="black"/>
              </a:solidFill>
              <a:highlight>
                <a:srgbClr val="008080"/>
              </a:highlight>
              <a:latin typeface="Calibri Light" panose="020F0302020204030204"/>
              <a:ea typeface="+mn-ea"/>
              <a:cs typeface="+mn-cs"/>
            </a:rPr>
            <a:t>Proposed Strategies</a:t>
          </a:r>
        </a:p>
      </dsp:txBody>
      <dsp:txXfrm>
        <a:off x="32898" y="2090181"/>
        <a:ext cx="8275397" cy="608124"/>
      </dsp:txXfrm>
    </dsp:sp>
    <dsp:sp modelId="{48EC8BE4-164B-4135-909E-8D69969E9CFF}">
      <dsp:nvSpPr>
        <dsp:cNvPr id="0" name=""/>
        <dsp:cNvSpPr/>
      </dsp:nvSpPr>
      <dsp:spPr>
        <a:xfrm>
          <a:off x="0" y="2731203"/>
          <a:ext cx="8341193" cy="268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833" tIns="45720" rIns="256032" bIns="45720" numCol="1" spcCol="1270" anchor="t" anchorCtr="0">
          <a:noAutofit/>
        </a:bodyPr>
        <a:lstStyle/>
        <a:p>
          <a:pPr marL="285750" lvl="1" indent="-285750" algn="l" defTabSz="1244600">
            <a:lnSpc>
              <a:spcPct val="90000"/>
            </a:lnSpc>
            <a:spcBef>
              <a:spcPct val="0"/>
            </a:spcBef>
            <a:spcAft>
              <a:spcPct val="20000"/>
            </a:spcAft>
            <a:buFont typeface="Arial" panose="020B0604020202020204" pitchFamily="34" charset="0"/>
            <a:buChar char="•"/>
          </a:pPr>
          <a:r>
            <a:rPr lang="en-US" sz="2800" b="0" i="0" kern="1200" dirty="0"/>
            <a:t>Engagement Programs: Increase customer interaction</a:t>
          </a:r>
          <a:endParaRPr lang="en-IN" sz="2800" kern="1200" dirty="0"/>
        </a:p>
        <a:p>
          <a:pPr marL="285750" lvl="1" indent="-285750" algn="l" defTabSz="1244600">
            <a:lnSpc>
              <a:spcPct val="90000"/>
            </a:lnSpc>
            <a:spcBef>
              <a:spcPct val="0"/>
            </a:spcBef>
            <a:spcAft>
              <a:spcPct val="20000"/>
            </a:spcAft>
            <a:buFont typeface="Arial" panose="020B0604020202020204" pitchFamily="34" charset="0"/>
            <a:buChar char="•"/>
          </a:pPr>
          <a:r>
            <a:rPr lang="en-US" sz="2800" b="0" i="0" kern="1200"/>
            <a:t>Customer Service Enhancement: Resolve issues promptly</a:t>
          </a:r>
        </a:p>
        <a:p>
          <a:pPr marL="285750" lvl="1" indent="-285750" algn="l" defTabSz="1244600">
            <a:lnSpc>
              <a:spcPct val="90000"/>
            </a:lnSpc>
            <a:spcBef>
              <a:spcPct val="0"/>
            </a:spcBef>
            <a:spcAft>
              <a:spcPct val="20000"/>
            </a:spcAft>
            <a:buFont typeface="Arial" panose="020B0604020202020204" pitchFamily="34" charset="0"/>
            <a:buChar char="•"/>
          </a:pPr>
          <a:r>
            <a:rPr lang="en-US" sz="2800" b="0" i="0" kern="1200" dirty="0"/>
            <a:t>Competitive Offerings: Regularly update products/services</a:t>
          </a:r>
        </a:p>
      </dsp:txBody>
      <dsp:txXfrm>
        <a:off x="0" y="2731203"/>
        <a:ext cx="8341193" cy="268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08D6F-ABB1-42B4-A43F-6C28350078A5}">
      <dsp:nvSpPr>
        <dsp:cNvPr id="0" name=""/>
        <dsp:cNvSpPr/>
      </dsp:nvSpPr>
      <dsp:spPr>
        <a:xfrm>
          <a:off x="0" y="693"/>
          <a:ext cx="8128000" cy="2162160"/>
        </a:xfrm>
        <a:prstGeom prst="roundRect">
          <a:avLst/>
        </a:prstGeom>
        <a:solidFill>
          <a:srgbClr val="00808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l" defTabSz="1466850">
            <a:lnSpc>
              <a:spcPct val="90000"/>
            </a:lnSpc>
            <a:spcBef>
              <a:spcPct val="0"/>
            </a:spcBef>
            <a:spcAft>
              <a:spcPct val="35000"/>
            </a:spcAft>
            <a:buNone/>
          </a:pPr>
          <a:r>
            <a:rPr lang="en-US" sz="3300" b="0" i="0" kern="1200" dirty="0"/>
            <a:t>Implement targeted strategies to reduce churn, such as personalized engagement programs, enhanced customer service, and competitive offerings.</a:t>
          </a:r>
          <a:endParaRPr lang="en-IN" sz="3300" kern="1200" dirty="0"/>
        </a:p>
      </dsp:txBody>
      <dsp:txXfrm>
        <a:off x="105548" y="106241"/>
        <a:ext cx="7916904" cy="1951064"/>
      </dsp:txXfrm>
    </dsp:sp>
    <dsp:sp modelId="{D7BE7843-D3DB-4B6E-A9D9-A6B3D7BC2595}">
      <dsp:nvSpPr>
        <dsp:cNvPr id="0" name=""/>
        <dsp:cNvSpPr/>
      </dsp:nvSpPr>
      <dsp:spPr>
        <a:xfrm>
          <a:off x="0" y="2162853"/>
          <a:ext cx="81280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p>
      </dsp:txBody>
      <dsp:txXfrm>
        <a:off x="0" y="2162853"/>
        <a:ext cx="8128000" cy="546480"/>
      </dsp:txXfrm>
    </dsp:sp>
    <dsp:sp modelId="{435186F4-0B35-4F6F-AB76-C784D24F7D53}">
      <dsp:nvSpPr>
        <dsp:cNvPr id="0" name=""/>
        <dsp:cNvSpPr/>
      </dsp:nvSpPr>
      <dsp:spPr>
        <a:xfrm>
          <a:off x="0" y="2709333"/>
          <a:ext cx="8128000" cy="2162160"/>
        </a:xfrm>
        <a:prstGeom prst="roundRect">
          <a:avLst/>
        </a:prstGeom>
        <a:solidFill>
          <a:srgbClr val="00808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b" anchorCtr="0">
          <a:noAutofit/>
        </a:bodyPr>
        <a:lstStyle/>
        <a:p>
          <a:pPr marL="0" lvl="0" indent="0" algn="l" defTabSz="1377950">
            <a:lnSpc>
              <a:spcPct val="90000"/>
            </a:lnSpc>
            <a:spcBef>
              <a:spcPct val="0"/>
            </a:spcBef>
            <a:spcAft>
              <a:spcPct val="35000"/>
            </a:spcAft>
            <a:buNone/>
          </a:pPr>
          <a:r>
            <a:rPr lang="en-US" sz="3100" b="0" i="0" kern="1200" dirty="0">
              <a:solidFill>
                <a:prstClr val="white"/>
              </a:solidFill>
              <a:latin typeface="Calibri" panose="020F0502020204030204"/>
              <a:ea typeface="+mn-ea"/>
              <a:cs typeface="+mn-cs"/>
            </a:rPr>
            <a:t>By improving customer retention, the bank can capitalize on the increasing trend of customers joining and achieve sustainable growth</a:t>
          </a:r>
          <a:endParaRPr lang="en-IN" sz="3100" b="0" i="0" kern="1200" dirty="0">
            <a:solidFill>
              <a:prstClr val="white"/>
            </a:solidFill>
            <a:latin typeface="Calibri" panose="020F0502020204030204"/>
            <a:ea typeface="+mn-ea"/>
            <a:cs typeface="+mn-cs"/>
          </a:endParaRPr>
        </a:p>
      </dsp:txBody>
      <dsp:txXfrm>
        <a:off x="105548" y="2814881"/>
        <a:ext cx="7916904" cy="1951064"/>
      </dsp:txXfrm>
    </dsp:sp>
    <dsp:sp modelId="{B458553A-5874-4B46-A7E7-85C21B173893}">
      <dsp:nvSpPr>
        <dsp:cNvPr id="0" name=""/>
        <dsp:cNvSpPr/>
      </dsp:nvSpPr>
      <dsp:spPr>
        <a:xfrm>
          <a:off x="0" y="4871493"/>
          <a:ext cx="81280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IN" sz="2600" kern="1200"/>
        </a:p>
      </dsp:txBody>
      <dsp:txXfrm>
        <a:off x="0" y="4871493"/>
        <a:ext cx="8128000" cy="5464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6581-B91D-10A4-F764-0CE4BFB4A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1CE880-2905-EA03-D8A1-96361262C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BDDC8C-B167-10AA-3FA0-C2EAC7853824}"/>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2FAEC672-42D4-E251-FFD1-05CFEEC50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95B35-1E27-E572-1FF9-D5BF2C8AFBDD}"/>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239055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404B-3219-5EDD-9285-8ED3C08B0B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5263D8-1664-B3CB-FA21-C1B8CCF1F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20026-C159-A1E6-66A0-1ADD3EA9CF98}"/>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FD20CD8F-076E-519A-3955-EE0471283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C3C21-852A-1844-A2A9-1BDB845650F9}"/>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22175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22455-D1CF-D6EF-68D3-97FD6DD39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4BA57-851D-790C-42C9-8FAFD8E12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FC41C-C4B2-7CA0-9892-279B2B9AD71B}"/>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FC2FB3DC-7DD8-9E54-7DB3-FD31716AD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1B278-EA48-762B-7772-F8FBE0DFA122}"/>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182201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33DD-BF84-EE5B-392F-AFAF4A5C04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673188-8AA0-7BC1-CCFD-A70506483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81F44-E14E-0903-AE10-0CF681D03DDC}"/>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D705FFB7-21E1-1E38-13C0-FBFDE85C4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B83B5-CE0C-6221-5126-C01D378EB51F}"/>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296506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BF27-941C-F27A-348B-199F3C5BF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2B71E8-8407-FA3A-555B-A27BA090C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7AD72E-4C10-264C-AFA1-221C8D7ECE60}"/>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4308D5E7-FAF4-235E-3FAA-3E0713854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C6878-9A55-2DF7-C859-BF39845A3D14}"/>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308641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34CC-0515-D8F2-5B32-BF3ECAF38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B9590-12CF-70F7-5E7B-E52DD02F7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FA3B8A-03B2-8D66-A5B0-983F59D3D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D28DE3-2CF2-A626-022B-B9E290D506D7}"/>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6" name="Footer Placeholder 5">
            <a:extLst>
              <a:ext uri="{FF2B5EF4-FFF2-40B4-BE49-F238E27FC236}">
                <a16:creationId xmlns:a16="http://schemas.microsoft.com/office/drawing/2014/main" id="{D754955D-833D-5F66-D1FD-DE650D446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6738A-2A19-F434-F293-FE11864BC396}"/>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329440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2094-336F-F651-2F01-DD36A4BEC1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57EBF-1CD1-5B3F-E03E-CBCF50D88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DEE251-673D-19D0-E758-DA159FF969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7BB2D8-751A-CDD0-C95E-B1BB03A5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78880-FCCE-F66B-0FCC-F682E7D8F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CDD716-E3F8-82CA-0DA7-DB341D79A0D4}"/>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8" name="Footer Placeholder 7">
            <a:extLst>
              <a:ext uri="{FF2B5EF4-FFF2-40B4-BE49-F238E27FC236}">
                <a16:creationId xmlns:a16="http://schemas.microsoft.com/office/drawing/2014/main" id="{C1021EE5-FF2A-B0D1-404D-693E439F6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371D9B-1A26-F6C6-C8E1-D7CD95A0BBEA}"/>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218703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2D14-041C-70A8-8F1F-504A8D83C0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046DC0-CC9D-AB3E-3405-983417BA971D}"/>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4" name="Footer Placeholder 3">
            <a:extLst>
              <a:ext uri="{FF2B5EF4-FFF2-40B4-BE49-F238E27FC236}">
                <a16:creationId xmlns:a16="http://schemas.microsoft.com/office/drawing/2014/main" id="{6E848263-0824-7925-1A9C-F3C4EA82DC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4AEE48-BF24-F7D2-3476-6BEBBCE9EB13}"/>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113083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F34B6-7150-22B3-8A46-BFB14D170BD2}"/>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3" name="Footer Placeholder 2">
            <a:extLst>
              <a:ext uri="{FF2B5EF4-FFF2-40B4-BE49-F238E27FC236}">
                <a16:creationId xmlns:a16="http://schemas.microsoft.com/office/drawing/2014/main" id="{2FEF26BC-7943-DB5E-A113-EACC1D11B9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0AC374-2D4D-60E9-10B3-CE4727E46EF0}"/>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310700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5C99-D490-9B84-432E-1EF71A104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2DB896-0781-7836-DA95-E704F9AF0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890620-C44D-DAA6-0C90-B008578DA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B335E-9BBB-366D-215D-69EEEE65173B}"/>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6" name="Footer Placeholder 5">
            <a:extLst>
              <a:ext uri="{FF2B5EF4-FFF2-40B4-BE49-F238E27FC236}">
                <a16:creationId xmlns:a16="http://schemas.microsoft.com/office/drawing/2014/main" id="{11F98E7C-5B24-DFFD-09C8-6872ADD6C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97465-13CD-1FE1-AFC3-D200A727CB06}"/>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229998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DCF5-541B-A4CF-698A-8F7571C58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D49F7F-7853-E749-F3D2-C9FC2B3F4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918F33-1456-E456-6F72-06055C382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9EFBE-343B-FF7A-F21A-E91A6BA6B6C6}"/>
              </a:ext>
            </a:extLst>
          </p:cNvPr>
          <p:cNvSpPr>
            <a:spLocks noGrp="1"/>
          </p:cNvSpPr>
          <p:nvPr>
            <p:ph type="dt" sz="half" idx="10"/>
          </p:nvPr>
        </p:nvSpPr>
        <p:spPr/>
        <p:txBody>
          <a:bodyPr/>
          <a:lstStyle/>
          <a:p>
            <a:fld id="{966B8A30-0A85-4376-B720-AA790122FD87}" type="datetimeFigureOut">
              <a:rPr lang="en-IN" smtClean="0"/>
              <a:t>04-04-2024</a:t>
            </a:fld>
            <a:endParaRPr lang="en-IN"/>
          </a:p>
        </p:txBody>
      </p:sp>
      <p:sp>
        <p:nvSpPr>
          <p:cNvPr id="6" name="Footer Placeholder 5">
            <a:extLst>
              <a:ext uri="{FF2B5EF4-FFF2-40B4-BE49-F238E27FC236}">
                <a16:creationId xmlns:a16="http://schemas.microsoft.com/office/drawing/2014/main" id="{9FAABE12-0C6E-16A9-3EEB-1477D18B6D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15D74F-B86E-D6BE-637C-8EC7AA4921F9}"/>
              </a:ext>
            </a:extLst>
          </p:cNvPr>
          <p:cNvSpPr>
            <a:spLocks noGrp="1"/>
          </p:cNvSpPr>
          <p:nvPr>
            <p:ph type="sldNum" sz="quarter" idx="12"/>
          </p:nvPr>
        </p:nvSpPr>
        <p:spPr/>
        <p:txBody>
          <a:bodyPr/>
          <a:lstStyle/>
          <a:p>
            <a:fld id="{749FE8DA-04B0-4007-A631-CAA2F5AFBC5C}" type="slidenum">
              <a:rPr lang="en-IN" smtClean="0"/>
              <a:t>‹#›</a:t>
            </a:fld>
            <a:endParaRPr lang="en-IN"/>
          </a:p>
        </p:txBody>
      </p:sp>
    </p:spTree>
    <p:extLst>
      <p:ext uri="{BB962C8B-B14F-4D97-AF65-F5344CB8AC3E}">
        <p14:creationId xmlns:p14="http://schemas.microsoft.com/office/powerpoint/2010/main" val="302966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6586B-0305-FC91-FD17-A416E7B5B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F600E3-7ECC-A896-5238-54E19D0B5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20A734-7A21-6468-8B04-0593E6F8C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B8A30-0A85-4376-B720-AA790122FD87}" type="datetimeFigureOut">
              <a:rPr lang="en-IN" smtClean="0"/>
              <a:t>04-04-2024</a:t>
            </a:fld>
            <a:endParaRPr lang="en-IN"/>
          </a:p>
        </p:txBody>
      </p:sp>
      <p:sp>
        <p:nvSpPr>
          <p:cNvPr id="5" name="Footer Placeholder 4">
            <a:extLst>
              <a:ext uri="{FF2B5EF4-FFF2-40B4-BE49-F238E27FC236}">
                <a16:creationId xmlns:a16="http://schemas.microsoft.com/office/drawing/2014/main" id="{80A2E09D-0636-F914-0284-26E2D0C5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AACC0B-76FA-C9FE-D805-129F00849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FE8DA-04B0-4007-A631-CAA2F5AFBC5C}" type="slidenum">
              <a:rPr lang="en-IN" smtClean="0"/>
              <a:t>‹#›</a:t>
            </a:fld>
            <a:endParaRPr lang="en-IN"/>
          </a:p>
        </p:txBody>
      </p:sp>
    </p:spTree>
    <p:extLst>
      <p:ext uri="{BB962C8B-B14F-4D97-AF65-F5344CB8AC3E}">
        <p14:creationId xmlns:p14="http://schemas.microsoft.com/office/powerpoint/2010/main" val="1007976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majimena.com/crm-y-atencion-al-cliente-como-estrategia-de-marketin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50FD-4E6D-29EB-302E-457A350F40F0}"/>
              </a:ext>
            </a:extLst>
          </p:cNvPr>
          <p:cNvSpPr>
            <a:spLocks noGrp="1"/>
          </p:cNvSpPr>
          <p:nvPr>
            <p:ph type="ctrTitle"/>
          </p:nvPr>
        </p:nvSpPr>
        <p:spPr/>
        <p:txBody>
          <a:bodyPr>
            <a:normAutofit fontScale="90000"/>
          </a:bodyPr>
          <a:lstStyle/>
          <a:p>
            <a:pPr lvl="0"/>
            <a:r>
              <a:rPr lang="en-US" dirty="0">
                <a:highlight>
                  <a:srgbClr val="008080"/>
                </a:highlight>
                <a:sym typeface="Lato"/>
              </a:rPr>
              <a:t>Capstone Project: </a:t>
            </a:r>
            <a:br>
              <a:rPr lang="en-US" dirty="0">
                <a:highlight>
                  <a:srgbClr val="008080"/>
                </a:highlight>
                <a:sym typeface="Lato"/>
              </a:rPr>
            </a:br>
            <a:r>
              <a:rPr lang="en-US" dirty="0">
                <a:highlight>
                  <a:srgbClr val="008080"/>
                </a:highlight>
                <a:sym typeface="Lato"/>
              </a:rPr>
              <a:t>Analytical CRM Development for a Bank</a:t>
            </a:r>
            <a:br>
              <a:rPr lang="en-US" dirty="0">
                <a:highlight>
                  <a:srgbClr val="008080"/>
                </a:highlight>
                <a:sym typeface="Lato"/>
              </a:rPr>
            </a:br>
            <a:endParaRPr lang="en-IN" dirty="0">
              <a:highlight>
                <a:srgbClr val="008080"/>
              </a:highlight>
            </a:endParaRPr>
          </a:p>
        </p:txBody>
      </p:sp>
      <p:sp>
        <p:nvSpPr>
          <p:cNvPr id="9" name="Subtitle 8">
            <a:extLst>
              <a:ext uri="{FF2B5EF4-FFF2-40B4-BE49-F238E27FC236}">
                <a16:creationId xmlns:a16="http://schemas.microsoft.com/office/drawing/2014/main" id="{14F20238-AFD3-9CCB-0F6D-F6D79C26C0EE}"/>
              </a:ext>
            </a:extLst>
          </p:cNvPr>
          <p:cNvSpPr>
            <a:spLocks noGrp="1"/>
          </p:cNvSpPr>
          <p:nvPr>
            <p:ph type="subTitle" idx="1"/>
          </p:nvPr>
        </p:nvSpPr>
        <p:spPr>
          <a:xfrm>
            <a:off x="-2863121" y="3957402"/>
            <a:ext cx="1049311" cy="1300397"/>
          </a:xfrm>
        </p:spPr>
        <p:txBody>
          <a:bodyPr/>
          <a:lstStyle/>
          <a:p>
            <a:endParaRPr lang="en-IN" dirty="0"/>
          </a:p>
        </p:txBody>
      </p:sp>
      <p:sp>
        <p:nvSpPr>
          <p:cNvPr id="4" name="TextBox 3">
            <a:extLst>
              <a:ext uri="{FF2B5EF4-FFF2-40B4-BE49-F238E27FC236}">
                <a16:creationId xmlns:a16="http://schemas.microsoft.com/office/drawing/2014/main" id="{A15FD502-98CE-2920-CD96-CCE1CAFCA8C6}"/>
              </a:ext>
            </a:extLst>
          </p:cNvPr>
          <p:cNvSpPr txBox="1"/>
          <p:nvPr/>
        </p:nvSpPr>
        <p:spPr>
          <a:xfrm>
            <a:off x="8994098" y="6265889"/>
            <a:ext cx="2608288" cy="369332"/>
          </a:xfrm>
          <a:prstGeom prst="rect">
            <a:avLst/>
          </a:prstGeom>
          <a:noFill/>
        </p:spPr>
        <p:txBody>
          <a:bodyPr wrap="square" rtlCol="0">
            <a:spAutoFit/>
          </a:bodyPr>
          <a:lstStyle/>
          <a:p>
            <a:r>
              <a:rPr lang="en-US" dirty="0">
                <a:highlight>
                  <a:srgbClr val="008080"/>
                </a:highlight>
              </a:rPr>
              <a:t>FROM - LOKESH SHARMA</a:t>
            </a:r>
            <a:endParaRPr lang="en-IN" dirty="0">
              <a:highlight>
                <a:srgbClr val="008080"/>
              </a:highlight>
            </a:endParaRPr>
          </a:p>
        </p:txBody>
      </p:sp>
      <p:pic>
        <p:nvPicPr>
          <p:cNvPr id="8" name="Picture 7">
            <a:extLst>
              <a:ext uri="{FF2B5EF4-FFF2-40B4-BE49-F238E27FC236}">
                <a16:creationId xmlns:a16="http://schemas.microsoft.com/office/drawing/2014/main" id="{6976F37B-A751-C7A3-8708-22E0660EB0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40590" y="3218220"/>
            <a:ext cx="3215813" cy="2039579"/>
          </a:xfrm>
          <a:prstGeom prst="rect">
            <a:avLst/>
          </a:prstGeom>
        </p:spPr>
      </p:pic>
    </p:spTree>
    <p:extLst>
      <p:ext uri="{BB962C8B-B14F-4D97-AF65-F5344CB8AC3E}">
        <p14:creationId xmlns:p14="http://schemas.microsoft.com/office/powerpoint/2010/main" val="308965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91CC-DEA0-7D4B-A454-69C32E0BA17B}"/>
              </a:ext>
            </a:extLst>
          </p:cNvPr>
          <p:cNvSpPr>
            <a:spLocks noGrp="1"/>
          </p:cNvSpPr>
          <p:nvPr>
            <p:ph type="title"/>
          </p:nvPr>
        </p:nvSpPr>
        <p:spPr>
          <a:xfrm>
            <a:off x="959370" y="427220"/>
            <a:ext cx="10013429" cy="307298"/>
          </a:xfrm>
        </p:spPr>
        <p:txBody>
          <a:bodyPr vert="horz" lIns="91440" tIns="45720" rIns="91440" bIns="45720" rtlCol="0" anchor="b">
            <a:normAutofit fontScale="90000"/>
          </a:bodyPr>
          <a:lstStyle/>
          <a:p>
            <a:pPr algn="ctr"/>
            <a:r>
              <a:rPr lang="en-US" sz="3600" dirty="0">
                <a:highlight>
                  <a:srgbClr val="008080"/>
                </a:highlight>
              </a:rPr>
              <a:t>Churn Rate By Gender In Recent Years.</a:t>
            </a:r>
            <a:endParaRPr lang="en-IN" sz="3600" dirty="0">
              <a:highlight>
                <a:srgbClr val="008080"/>
              </a:highlight>
            </a:endParaRPr>
          </a:p>
        </p:txBody>
      </p:sp>
      <p:pic>
        <p:nvPicPr>
          <p:cNvPr id="6" name="Content Placeholder 5">
            <a:extLst>
              <a:ext uri="{FF2B5EF4-FFF2-40B4-BE49-F238E27FC236}">
                <a16:creationId xmlns:a16="http://schemas.microsoft.com/office/drawing/2014/main" id="{B5C3E3F4-11F8-D239-738F-E1627A3EB77F}"/>
              </a:ext>
            </a:extLst>
          </p:cNvPr>
          <p:cNvPicPr>
            <a:picLocks noGrp="1" noChangeAspect="1"/>
          </p:cNvPicPr>
          <p:nvPr>
            <p:ph idx="1"/>
          </p:nvPr>
        </p:nvPicPr>
        <p:blipFill>
          <a:blip r:embed="rId2"/>
          <a:stretch>
            <a:fillRect/>
          </a:stretch>
        </p:blipFill>
        <p:spPr>
          <a:xfrm>
            <a:off x="5587922" y="1626237"/>
            <a:ext cx="6172200" cy="3605526"/>
          </a:xfrm>
        </p:spPr>
      </p:pic>
      <p:sp>
        <p:nvSpPr>
          <p:cNvPr id="4" name="Text Placeholder 3">
            <a:extLst>
              <a:ext uri="{FF2B5EF4-FFF2-40B4-BE49-F238E27FC236}">
                <a16:creationId xmlns:a16="http://schemas.microsoft.com/office/drawing/2014/main" id="{B39FEA49-1BE6-ED28-F33B-C1E51ACBE523}"/>
              </a:ext>
            </a:extLst>
          </p:cNvPr>
          <p:cNvSpPr>
            <a:spLocks noGrp="1"/>
          </p:cNvSpPr>
          <p:nvPr>
            <p:ph type="body" sz="half" idx="2"/>
          </p:nvPr>
        </p:nvSpPr>
        <p:spPr>
          <a:xfrm>
            <a:off x="254832" y="1626237"/>
            <a:ext cx="4958336" cy="5606321"/>
          </a:xfrm>
        </p:spPr>
        <p:txBody>
          <a:bodyPr/>
          <a:lstStyle/>
          <a:p>
            <a:pPr algn="l"/>
            <a:r>
              <a:rPr lang="en-US" sz="1800" b="1" i="0" u="sng" dirty="0">
                <a:effectLst/>
                <a:latin typeface="Söhne"/>
              </a:rPr>
              <a:t>Gender-Based Churn Rate Comparison</a:t>
            </a:r>
          </a:p>
          <a:p>
            <a:pPr algn="l">
              <a:buFont typeface="Arial" panose="020B0604020202020204" pitchFamily="34" charset="0"/>
              <a:buChar char="•"/>
            </a:pPr>
            <a:r>
              <a:rPr lang="en-US" sz="1800" b="1" i="0" dirty="0">
                <a:effectLst/>
                <a:latin typeface="Söhne"/>
              </a:rPr>
              <a:t>Visualization:</a:t>
            </a:r>
            <a:r>
              <a:rPr lang="en-US" sz="1800" b="0" i="0" dirty="0">
                <a:effectLst/>
                <a:latin typeface="Söhne"/>
              </a:rPr>
              <a:t> Illustrates the churn rates by gender for the years 2022 and 2023.</a:t>
            </a:r>
          </a:p>
          <a:p>
            <a:pPr algn="l">
              <a:buFont typeface="Arial" panose="020B0604020202020204" pitchFamily="34" charset="0"/>
              <a:buChar char="•"/>
            </a:pPr>
            <a:r>
              <a:rPr lang="en-US" sz="1800" b="1" i="0" dirty="0">
                <a:effectLst/>
                <a:latin typeface="Söhne"/>
              </a:rPr>
              <a:t>Churn Rates:</a:t>
            </a:r>
            <a:endParaRPr lang="en-US" sz="1800" b="0" i="0" dirty="0">
              <a:effectLst/>
              <a:latin typeface="Söhne"/>
            </a:endParaRPr>
          </a:p>
          <a:p>
            <a:pPr marL="742950" lvl="1" indent="-285750" algn="l">
              <a:buFont typeface="Arial" panose="020B0604020202020204" pitchFamily="34" charset="0"/>
              <a:buChar char="•"/>
            </a:pPr>
            <a:r>
              <a:rPr lang="en-US" sz="1800" b="1" i="0" dirty="0">
                <a:effectLst/>
                <a:latin typeface="Söhne"/>
              </a:rPr>
              <a:t>2022:</a:t>
            </a:r>
            <a:endParaRPr lang="en-US" sz="1800" b="0" i="0" dirty="0">
              <a:effectLst/>
              <a:latin typeface="Söhne"/>
            </a:endParaRPr>
          </a:p>
          <a:p>
            <a:pPr marL="1143000" lvl="2" indent="-228600" algn="l">
              <a:buFont typeface="Arial" panose="020B0604020202020204" pitchFamily="34" charset="0"/>
              <a:buChar char="•"/>
            </a:pPr>
            <a:r>
              <a:rPr lang="en-US" sz="1800" b="0" i="0" dirty="0">
                <a:effectLst/>
                <a:latin typeface="Söhne"/>
              </a:rPr>
              <a:t>Total Churn Rate: 42%</a:t>
            </a:r>
          </a:p>
          <a:p>
            <a:pPr marL="1143000" lvl="2" indent="-228600" algn="l">
              <a:buFont typeface="Arial" panose="020B0604020202020204" pitchFamily="34" charset="0"/>
              <a:buChar char="•"/>
            </a:pPr>
            <a:r>
              <a:rPr lang="en-US" sz="1800" b="0" i="0" dirty="0">
                <a:effectLst/>
                <a:latin typeface="Söhne"/>
              </a:rPr>
              <a:t>Male Churn Rate: 14%</a:t>
            </a:r>
          </a:p>
          <a:p>
            <a:pPr marL="1143000" lvl="2" indent="-228600" algn="l">
              <a:buFont typeface="Arial" panose="020B0604020202020204" pitchFamily="34" charset="0"/>
              <a:buChar char="•"/>
            </a:pPr>
            <a:r>
              <a:rPr lang="en-US" sz="1800" b="0" i="0" dirty="0">
                <a:effectLst/>
                <a:latin typeface="Söhne"/>
              </a:rPr>
              <a:t>Female Churn Rate: 28%</a:t>
            </a:r>
          </a:p>
          <a:p>
            <a:pPr marL="742950" lvl="1" indent="-285750" algn="l">
              <a:buFont typeface="Arial" panose="020B0604020202020204" pitchFamily="34" charset="0"/>
              <a:buChar char="•"/>
            </a:pPr>
            <a:r>
              <a:rPr lang="en-US" sz="1800" b="1" i="0" dirty="0">
                <a:effectLst/>
                <a:latin typeface="Söhne"/>
              </a:rPr>
              <a:t>2023:</a:t>
            </a:r>
            <a:endParaRPr lang="en-US" sz="1800" b="0" i="0" dirty="0">
              <a:effectLst/>
              <a:latin typeface="Söhne"/>
            </a:endParaRPr>
          </a:p>
          <a:p>
            <a:pPr marL="1143000" lvl="2" indent="-228600" algn="l">
              <a:buFont typeface="Arial" panose="020B0604020202020204" pitchFamily="34" charset="0"/>
              <a:buChar char="•"/>
            </a:pPr>
            <a:r>
              <a:rPr lang="en-US" sz="1800" b="0" i="0" dirty="0">
                <a:effectLst/>
                <a:latin typeface="Söhne"/>
              </a:rPr>
              <a:t>Total Churn Rate: 39%</a:t>
            </a:r>
          </a:p>
          <a:p>
            <a:pPr marL="1143000" lvl="2" indent="-228600" algn="l">
              <a:buFont typeface="Arial" panose="020B0604020202020204" pitchFamily="34" charset="0"/>
              <a:buChar char="•"/>
            </a:pPr>
            <a:r>
              <a:rPr lang="en-US" sz="1800" b="0" i="0" dirty="0">
                <a:effectLst/>
                <a:latin typeface="Söhne"/>
              </a:rPr>
              <a:t>Male Churn Rate: 16%</a:t>
            </a:r>
          </a:p>
          <a:p>
            <a:pPr marL="1143000" lvl="2" indent="-228600" algn="l">
              <a:buFont typeface="Arial" panose="020B0604020202020204" pitchFamily="34" charset="0"/>
              <a:buChar char="•"/>
            </a:pPr>
            <a:r>
              <a:rPr lang="en-US" sz="1800" b="0" i="0" dirty="0">
                <a:effectLst/>
                <a:latin typeface="Söhne"/>
              </a:rPr>
              <a:t>Female Churn Rate: 23%</a:t>
            </a:r>
          </a:p>
          <a:p>
            <a:endParaRPr lang="en-IN" dirty="0"/>
          </a:p>
        </p:txBody>
      </p:sp>
    </p:spTree>
    <p:extLst>
      <p:ext uri="{BB962C8B-B14F-4D97-AF65-F5344CB8AC3E}">
        <p14:creationId xmlns:p14="http://schemas.microsoft.com/office/powerpoint/2010/main" val="154798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0207-F60D-C9A3-9FFA-F6FB43B70D99}"/>
              </a:ext>
            </a:extLst>
          </p:cNvPr>
          <p:cNvSpPr>
            <a:spLocks noGrp="1"/>
          </p:cNvSpPr>
          <p:nvPr>
            <p:ph type="title" idx="4294967295"/>
          </p:nvPr>
        </p:nvSpPr>
        <p:spPr>
          <a:xfrm>
            <a:off x="1553979" y="1153494"/>
            <a:ext cx="9084039" cy="45719"/>
          </a:xfrm>
          <a:solidFill>
            <a:srgbClr val="008080"/>
          </a:solidFill>
          <a:ln w="12700" cap="flat" cmpd="sng" algn="ctr">
            <a:solidFill>
              <a:prstClr val="white">
                <a:hueOff val="0"/>
                <a:satOff val="0"/>
                <a:lumOff val="0"/>
                <a:alphaOff val="0"/>
              </a:prstClr>
            </a:solidFill>
            <a:prstDash val="solid"/>
            <a:miter lim="800000"/>
          </a:ln>
          <a:effectLst/>
        </p:spPr>
        <p:txBody>
          <a:bodyPr spcFirstLastPara="0" vert="horz" wrap="square" lIns="91440" tIns="45720" rIns="91440" bIns="45720" numCol="1" spcCol="1270" rtlCol="0" anchor="b" anchorCtr="0">
            <a:noAutofit/>
          </a:bodyPr>
          <a:lstStyle/>
          <a:p>
            <a:pPr algn="ctr">
              <a:spcAft>
                <a:spcPct val="35000"/>
              </a:spcAft>
            </a:pPr>
            <a:r>
              <a:rPr lang="en-US" sz="3600" dirty="0">
                <a:solidFill>
                  <a:prstClr val="black"/>
                </a:solidFill>
                <a:highlight>
                  <a:srgbClr val="008080"/>
                </a:highlight>
                <a:latin typeface="Calibri Light" panose="020F0302020204030204"/>
                <a:ea typeface="+mn-ea"/>
                <a:cs typeface="+mn-cs"/>
              </a:rPr>
              <a:t>Analysis and Strategies for Gender-Based Churn</a:t>
            </a:r>
            <a:br>
              <a:rPr lang="en-US" sz="3600" dirty="0">
                <a:solidFill>
                  <a:prstClr val="black"/>
                </a:solidFill>
                <a:highlight>
                  <a:srgbClr val="008080"/>
                </a:highlight>
                <a:latin typeface="Calibri Light" panose="020F0302020204030204"/>
                <a:ea typeface="+mn-ea"/>
                <a:cs typeface="+mn-cs"/>
              </a:rPr>
            </a:br>
            <a:endParaRPr lang="en-IN" sz="3600" dirty="0">
              <a:solidFill>
                <a:prstClr val="black"/>
              </a:solidFill>
              <a:highlight>
                <a:srgbClr val="008080"/>
              </a:highlight>
              <a:latin typeface="Calibri Light" panose="020F0302020204030204"/>
              <a:ea typeface="+mn-ea"/>
              <a:cs typeface="+mn-cs"/>
            </a:endParaRPr>
          </a:p>
        </p:txBody>
      </p:sp>
      <p:graphicFrame>
        <p:nvGraphicFramePr>
          <p:cNvPr id="4" name="Diagram 3">
            <a:extLst>
              <a:ext uri="{FF2B5EF4-FFF2-40B4-BE49-F238E27FC236}">
                <a16:creationId xmlns:a16="http://schemas.microsoft.com/office/drawing/2014/main" id="{DA9FE622-3AC3-A6EB-B1A2-3BFC14E115E7}"/>
              </a:ext>
            </a:extLst>
          </p:cNvPr>
          <p:cNvGraphicFramePr/>
          <p:nvPr>
            <p:extLst>
              <p:ext uri="{D42A27DB-BD31-4B8C-83A1-F6EECF244321}">
                <p14:modId xmlns:p14="http://schemas.microsoft.com/office/powerpoint/2010/main" val="4072239116"/>
              </p:ext>
            </p:extLst>
          </p:nvPr>
        </p:nvGraphicFramePr>
        <p:xfrm>
          <a:off x="1925403" y="884557"/>
          <a:ext cx="834119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65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EA06E1-4BFE-3695-D185-8C4B5C4050FA}"/>
              </a:ext>
            </a:extLst>
          </p:cNvPr>
          <p:cNvSpPr>
            <a:spLocks noGrp="1"/>
          </p:cNvSpPr>
          <p:nvPr>
            <p:ph type="body" idx="1"/>
          </p:nvPr>
        </p:nvSpPr>
        <p:spPr>
          <a:xfrm>
            <a:off x="556305" y="1"/>
            <a:ext cx="5292952" cy="2548618"/>
          </a:xfrm>
        </p:spPr>
        <p:txBody>
          <a:bodyPr>
            <a:normAutofit fontScale="47500" lnSpcReduction="20000"/>
          </a:bodyPr>
          <a:lstStyle/>
          <a:p>
            <a:r>
              <a:rPr lang="en-US" sz="2900" b="1" dirty="0"/>
              <a:t>Key Points:</a:t>
            </a:r>
          </a:p>
          <a:p>
            <a:pPr marL="285750" indent="-285750">
              <a:buFont typeface="Arial" panose="020B0604020202020204" pitchFamily="34" charset="0"/>
              <a:buChar char="•"/>
            </a:pPr>
            <a:r>
              <a:rPr lang="en-US" sz="2900" dirty="0"/>
              <a:t>Customers joining over time: 2016 (1951), 2017 (2143), 2018 (2593), 2019 (3313)</a:t>
            </a:r>
          </a:p>
          <a:p>
            <a:pPr marL="285750" indent="-285750">
              <a:buFont typeface="Arial" panose="020B0604020202020204" pitchFamily="34" charset="0"/>
              <a:buChar char="•"/>
            </a:pPr>
            <a:r>
              <a:rPr lang="en-US" sz="2900" dirty="0"/>
              <a:t>Churn rate has remained constant, impacting customer retention despite the increase in new customers.</a:t>
            </a:r>
          </a:p>
          <a:p>
            <a:r>
              <a:rPr lang="en-US" sz="2900" b="1" dirty="0"/>
              <a:t>Analysis:</a:t>
            </a:r>
            <a:endParaRPr lang="en-US" sz="2900" dirty="0"/>
          </a:p>
          <a:p>
            <a:pPr marL="285750" indent="-285750">
              <a:buFont typeface="Arial" panose="020B0604020202020204" pitchFamily="34" charset="0"/>
              <a:buChar char="•"/>
            </a:pPr>
            <a:r>
              <a:rPr lang="en-US" sz="2900" dirty="0"/>
              <a:t>The increase in new customers joining the bank each year is a positive trend, indicating potential growth opportunities.</a:t>
            </a:r>
          </a:p>
          <a:p>
            <a:pPr marL="285750" indent="-285750">
              <a:buFont typeface="Arial" panose="020B0604020202020204" pitchFamily="34" charset="0"/>
              <a:buChar char="•"/>
            </a:pPr>
            <a:r>
              <a:rPr lang="en-US" sz="2900" dirty="0"/>
              <a:t>However, the constant churn rate suggests that while new customers are joining, the bank is struggling to retain them.</a:t>
            </a:r>
            <a:endParaRPr lang="en-IN" sz="2900" dirty="0"/>
          </a:p>
          <a:p>
            <a:endParaRPr lang="en-IN" dirty="0"/>
          </a:p>
        </p:txBody>
      </p:sp>
      <p:sp>
        <p:nvSpPr>
          <p:cNvPr id="8" name="Content Placeholder 7">
            <a:extLst>
              <a:ext uri="{FF2B5EF4-FFF2-40B4-BE49-F238E27FC236}">
                <a16:creationId xmlns:a16="http://schemas.microsoft.com/office/drawing/2014/main" id="{16696B36-9CD1-FA97-60C9-CE86E6160C64}"/>
              </a:ext>
            </a:extLst>
          </p:cNvPr>
          <p:cNvSpPr>
            <a:spLocks noGrp="1"/>
          </p:cNvSpPr>
          <p:nvPr>
            <p:ph sz="half" idx="2"/>
          </p:nvPr>
        </p:nvSpPr>
        <p:spPr>
          <a:xfrm>
            <a:off x="839788" y="2505075"/>
            <a:ext cx="5157787" cy="412296"/>
          </a:xfrm>
        </p:spPr>
        <p:txBody>
          <a:bodyPr vert="horz" lIns="91440" tIns="45720" rIns="91440" bIns="45720" rtlCol="0" anchor="b">
            <a:normAutofit fontScale="75000" lnSpcReduction="20000"/>
          </a:bodyPr>
          <a:lstStyle/>
          <a:p>
            <a:pPr algn="ctr">
              <a:spcBef>
                <a:spcPct val="0"/>
              </a:spcBef>
              <a:buNone/>
            </a:pPr>
            <a:r>
              <a:rPr lang="en-US" sz="3600" dirty="0">
                <a:highlight>
                  <a:srgbClr val="008080"/>
                </a:highlight>
                <a:latin typeface="+mj-lt"/>
                <a:ea typeface="+mj-ea"/>
                <a:cs typeface="+mj-cs"/>
              </a:rPr>
              <a:t>Customer Joining Over Years.</a:t>
            </a:r>
            <a:endParaRPr lang="en-IN" sz="3600" dirty="0">
              <a:highlight>
                <a:srgbClr val="008080"/>
              </a:highlight>
              <a:latin typeface="+mj-lt"/>
              <a:ea typeface="+mj-ea"/>
              <a:cs typeface="+mj-cs"/>
            </a:endParaRPr>
          </a:p>
        </p:txBody>
      </p:sp>
      <p:sp>
        <p:nvSpPr>
          <p:cNvPr id="9" name="Text Placeholder 8">
            <a:extLst>
              <a:ext uri="{FF2B5EF4-FFF2-40B4-BE49-F238E27FC236}">
                <a16:creationId xmlns:a16="http://schemas.microsoft.com/office/drawing/2014/main" id="{A059A657-0CCB-80B3-C827-5EFD4556638B}"/>
              </a:ext>
            </a:extLst>
          </p:cNvPr>
          <p:cNvSpPr>
            <a:spLocks noGrp="1"/>
          </p:cNvSpPr>
          <p:nvPr>
            <p:ph type="body" sz="quarter" idx="3"/>
          </p:nvPr>
        </p:nvSpPr>
        <p:spPr>
          <a:xfrm>
            <a:off x="6172200" y="0"/>
            <a:ext cx="5831114" cy="2061027"/>
          </a:xfrm>
        </p:spPr>
        <p:txBody>
          <a:bodyPr>
            <a:noAutofit/>
          </a:bodyPr>
          <a:lstStyle/>
          <a:p>
            <a:r>
              <a:rPr lang="en-US" sz="1400" dirty="0"/>
              <a:t>Key Points:</a:t>
            </a:r>
          </a:p>
          <a:p>
            <a:r>
              <a:rPr lang="en-US" sz="1400" dirty="0"/>
              <a:t>Churn rates: 2016 (19%), 2017 (22%), 2018 (20%), 2019 (20%)</a:t>
            </a:r>
          </a:p>
          <a:p>
            <a:r>
              <a:rPr lang="en-US" sz="1400" dirty="0"/>
              <a:t>Churn rate has remained relatively constant over the years.</a:t>
            </a:r>
          </a:p>
          <a:p>
            <a:r>
              <a:rPr lang="en-US" sz="1400" dirty="0"/>
              <a:t>Analysis:</a:t>
            </a:r>
          </a:p>
          <a:p>
            <a:r>
              <a:rPr lang="en-US" sz="1400" dirty="0"/>
              <a:t>Fluctuations in churn rates occurred, but overall, the rate has stabilized.</a:t>
            </a:r>
          </a:p>
          <a:p>
            <a:r>
              <a:rPr lang="en-US" sz="1400" dirty="0"/>
              <a:t>Minor increase in 2017, but stabilized in subsequent years.</a:t>
            </a:r>
            <a:endParaRPr lang="en-IN" sz="1400" dirty="0"/>
          </a:p>
        </p:txBody>
      </p:sp>
      <p:sp>
        <p:nvSpPr>
          <p:cNvPr id="10" name="Content Placeholder 9">
            <a:extLst>
              <a:ext uri="{FF2B5EF4-FFF2-40B4-BE49-F238E27FC236}">
                <a16:creationId xmlns:a16="http://schemas.microsoft.com/office/drawing/2014/main" id="{D8C71D16-6DA9-3E79-8C7C-A0FA5715188B}"/>
              </a:ext>
            </a:extLst>
          </p:cNvPr>
          <p:cNvSpPr>
            <a:spLocks noGrp="1"/>
          </p:cNvSpPr>
          <p:nvPr>
            <p:ph sz="quarter" idx="4"/>
          </p:nvPr>
        </p:nvSpPr>
        <p:spPr>
          <a:xfrm>
            <a:off x="6281058" y="2505075"/>
            <a:ext cx="5183188" cy="412296"/>
          </a:xfrm>
        </p:spPr>
        <p:txBody>
          <a:bodyPr vert="horz" lIns="91440" tIns="45720" rIns="91440" bIns="45720" rtlCol="0" anchor="b">
            <a:normAutofit fontScale="75000" lnSpcReduction="20000"/>
          </a:bodyPr>
          <a:lstStyle/>
          <a:p>
            <a:pPr algn="ctr">
              <a:spcBef>
                <a:spcPct val="0"/>
              </a:spcBef>
              <a:buNone/>
            </a:pPr>
            <a:r>
              <a:rPr lang="en-US" sz="3600" dirty="0">
                <a:highlight>
                  <a:srgbClr val="008080"/>
                </a:highlight>
                <a:latin typeface="+mj-lt"/>
                <a:ea typeface="+mj-ea"/>
                <a:cs typeface="+mj-cs"/>
              </a:rPr>
              <a:t>Customers Churn Rates Over Years </a:t>
            </a:r>
            <a:endParaRPr lang="en-IN" sz="3600" dirty="0">
              <a:highlight>
                <a:srgbClr val="008080"/>
              </a:highlight>
              <a:latin typeface="+mj-lt"/>
              <a:ea typeface="+mj-ea"/>
              <a:cs typeface="+mj-cs"/>
            </a:endParaRPr>
          </a:p>
        </p:txBody>
      </p:sp>
      <p:pic>
        <p:nvPicPr>
          <p:cNvPr id="7" name="Picture 6">
            <a:extLst>
              <a:ext uri="{FF2B5EF4-FFF2-40B4-BE49-F238E27FC236}">
                <a16:creationId xmlns:a16="http://schemas.microsoft.com/office/drawing/2014/main" id="{D233737D-564F-3366-8F95-289043A3D881}"/>
              </a:ext>
            </a:extLst>
          </p:cNvPr>
          <p:cNvPicPr>
            <a:picLocks noChangeAspect="1"/>
          </p:cNvPicPr>
          <p:nvPr/>
        </p:nvPicPr>
        <p:blipFill>
          <a:blip r:embed="rId2"/>
          <a:stretch>
            <a:fillRect/>
          </a:stretch>
        </p:blipFill>
        <p:spPr>
          <a:xfrm>
            <a:off x="556305" y="3093024"/>
            <a:ext cx="5292952" cy="3764975"/>
          </a:xfrm>
          <a:prstGeom prst="rect">
            <a:avLst/>
          </a:prstGeom>
        </p:spPr>
      </p:pic>
      <p:pic>
        <p:nvPicPr>
          <p:cNvPr id="14" name="Picture 13">
            <a:extLst>
              <a:ext uri="{FF2B5EF4-FFF2-40B4-BE49-F238E27FC236}">
                <a16:creationId xmlns:a16="http://schemas.microsoft.com/office/drawing/2014/main" id="{24913BED-AF11-B180-06AE-3A56D7ED5317}"/>
              </a:ext>
            </a:extLst>
          </p:cNvPr>
          <p:cNvPicPr>
            <a:picLocks noChangeAspect="1"/>
          </p:cNvPicPr>
          <p:nvPr/>
        </p:nvPicPr>
        <p:blipFill>
          <a:blip r:embed="rId3"/>
          <a:stretch>
            <a:fillRect/>
          </a:stretch>
        </p:blipFill>
        <p:spPr>
          <a:xfrm>
            <a:off x="6194427" y="3093024"/>
            <a:ext cx="5997573" cy="3625863"/>
          </a:xfrm>
          <a:prstGeom prst="rect">
            <a:avLst/>
          </a:prstGeom>
        </p:spPr>
      </p:pic>
    </p:spTree>
    <p:extLst>
      <p:ext uri="{BB962C8B-B14F-4D97-AF65-F5344CB8AC3E}">
        <p14:creationId xmlns:p14="http://schemas.microsoft.com/office/powerpoint/2010/main" val="9421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537B-C2EA-A98B-9434-C8DD0308B7FD}"/>
              </a:ext>
            </a:extLst>
          </p:cNvPr>
          <p:cNvSpPr>
            <a:spLocks noGrp="1"/>
          </p:cNvSpPr>
          <p:nvPr>
            <p:ph type="title"/>
          </p:nvPr>
        </p:nvSpPr>
        <p:spPr>
          <a:xfrm>
            <a:off x="56243" y="357943"/>
            <a:ext cx="3951514" cy="723446"/>
          </a:xfrm>
        </p:spPr>
        <p:txBody>
          <a:bodyPr>
            <a:normAutofit fontScale="90000"/>
          </a:bodyPr>
          <a:lstStyle/>
          <a:p>
            <a:r>
              <a:rPr lang="en-US" dirty="0">
                <a:highlight>
                  <a:srgbClr val="008080"/>
                </a:highlight>
              </a:rPr>
              <a:t>Recommendation:</a:t>
            </a:r>
            <a:br>
              <a:rPr lang="en-US" dirty="0">
                <a:highlight>
                  <a:srgbClr val="008080"/>
                </a:highlight>
              </a:rPr>
            </a:br>
            <a:endParaRPr lang="en-US" dirty="0">
              <a:highlight>
                <a:srgbClr val="008080"/>
              </a:highlight>
            </a:endParaRPr>
          </a:p>
        </p:txBody>
      </p:sp>
      <p:graphicFrame>
        <p:nvGraphicFramePr>
          <p:cNvPr id="8" name="Diagram 7">
            <a:extLst>
              <a:ext uri="{FF2B5EF4-FFF2-40B4-BE49-F238E27FC236}">
                <a16:creationId xmlns:a16="http://schemas.microsoft.com/office/drawing/2014/main" id="{BF084628-2AB2-4D44-2773-C613AFBDE7A0}"/>
              </a:ext>
            </a:extLst>
          </p:cNvPr>
          <p:cNvGraphicFramePr/>
          <p:nvPr>
            <p:extLst>
              <p:ext uri="{D42A27DB-BD31-4B8C-83A1-F6EECF244321}">
                <p14:modId xmlns:p14="http://schemas.microsoft.com/office/powerpoint/2010/main" val="68200313"/>
              </p:ext>
            </p:extLst>
          </p:nvPr>
        </p:nvGraphicFramePr>
        <p:xfrm>
          <a:off x="2286833" y="108139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84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D821-67A1-DD96-CC74-C43E93A81B75}"/>
              </a:ext>
            </a:extLst>
          </p:cNvPr>
          <p:cNvSpPr>
            <a:spLocks noGrp="1"/>
          </p:cNvSpPr>
          <p:nvPr>
            <p:ph type="title"/>
          </p:nvPr>
        </p:nvSpPr>
        <p:spPr>
          <a:xfrm>
            <a:off x="333829" y="12701"/>
            <a:ext cx="12018066" cy="829128"/>
          </a:xfrm>
        </p:spPr>
        <p:txBody>
          <a:bodyPr vert="horz" lIns="91440" tIns="45720" rIns="91440" bIns="45720" rtlCol="0" anchor="ctr">
            <a:normAutofit/>
          </a:bodyPr>
          <a:lstStyle/>
          <a:p>
            <a:r>
              <a:rPr lang="en-US" dirty="0">
                <a:highlight>
                  <a:srgbClr val="008080"/>
                </a:highlight>
              </a:rPr>
              <a:t>Account balance And Number of products used by exited customers.</a:t>
            </a:r>
            <a:endParaRPr lang="en-IN" dirty="0">
              <a:highlight>
                <a:srgbClr val="008080"/>
              </a:highlight>
            </a:endParaRPr>
          </a:p>
        </p:txBody>
      </p:sp>
      <p:pic>
        <p:nvPicPr>
          <p:cNvPr id="6" name="Picture Placeholder 5">
            <a:extLst>
              <a:ext uri="{FF2B5EF4-FFF2-40B4-BE49-F238E27FC236}">
                <a16:creationId xmlns:a16="http://schemas.microsoft.com/office/drawing/2014/main" id="{60D57FEE-4D29-C709-D1F1-32E524195142}"/>
              </a:ext>
            </a:extLst>
          </p:cNvPr>
          <p:cNvPicPr>
            <a:picLocks noGrp="1" noChangeAspect="1"/>
          </p:cNvPicPr>
          <p:nvPr>
            <p:ph type="pic" idx="1"/>
          </p:nvPr>
        </p:nvPicPr>
        <p:blipFill>
          <a:blip r:embed="rId2"/>
          <a:srcRect l="9704" r="9704"/>
          <a:stretch/>
        </p:blipFill>
        <p:spPr>
          <a:prstGeom prst="rect">
            <a:avLst/>
          </a:prstGeom>
        </p:spPr>
      </p:pic>
      <p:sp>
        <p:nvSpPr>
          <p:cNvPr id="4" name="Text Placeholder 3">
            <a:extLst>
              <a:ext uri="{FF2B5EF4-FFF2-40B4-BE49-F238E27FC236}">
                <a16:creationId xmlns:a16="http://schemas.microsoft.com/office/drawing/2014/main" id="{59DAB301-C87C-6727-131C-16A4F80B35CD}"/>
              </a:ext>
            </a:extLst>
          </p:cNvPr>
          <p:cNvSpPr>
            <a:spLocks noGrp="1"/>
          </p:cNvSpPr>
          <p:nvPr>
            <p:ph type="body" sz="half" idx="2"/>
          </p:nvPr>
        </p:nvSpPr>
        <p:spPr>
          <a:xfrm>
            <a:off x="333829" y="841829"/>
            <a:ext cx="3944711" cy="5019221"/>
          </a:xfrm>
        </p:spPr>
        <p:txBody>
          <a:bodyPr>
            <a:normAutofit fontScale="92500" lnSpcReduction="10000"/>
          </a:bodyPr>
          <a:lstStyle/>
          <a:p>
            <a:r>
              <a:rPr lang="en-US" b="1" dirty="0"/>
              <a:t>Key Points:</a:t>
            </a:r>
          </a:p>
          <a:p>
            <a:pPr marL="285750" indent="-285750">
              <a:buFont typeface="Arial" panose="020B0604020202020204" pitchFamily="34" charset="0"/>
              <a:buChar char="•"/>
            </a:pPr>
            <a:r>
              <a:rPr lang="en-US" dirty="0"/>
              <a:t>1049 customers used 1 product with an account balance of 130M</a:t>
            </a:r>
          </a:p>
          <a:p>
            <a:pPr marL="285750" indent="-285750">
              <a:buFont typeface="Arial" panose="020B0604020202020204" pitchFamily="34" charset="0"/>
              <a:buChar char="•"/>
            </a:pPr>
            <a:r>
              <a:rPr lang="en-US" dirty="0"/>
              <a:t>348 customers used 2 products with a balance of 31M</a:t>
            </a:r>
          </a:p>
          <a:p>
            <a:pPr marL="285750" indent="-285750">
              <a:buFont typeface="Arial" panose="020B0604020202020204" pitchFamily="34" charset="0"/>
              <a:buChar char="•"/>
            </a:pPr>
            <a:r>
              <a:rPr lang="en-US" dirty="0"/>
              <a:t>220 customers used 3 products with a balance of 19M</a:t>
            </a:r>
          </a:p>
          <a:p>
            <a:pPr marL="285750" indent="-285750">
              <a:buFont typeface="Arial" panose="020B0604020202020204" pitchFamily="34" charset="0"/>
              <a:buChar char="•"/>
            </a:pPr>
            <a:r>
              <a:rPr lang="en-US" dirty="0"/>
              <a:t>60 customers used 4 products with a balance of 6M</a:t>
            </a:r>
          </a:p>
          <a:p>
            <a:r>
              <a:rPr lang="en-US" b="1" dirty="0"/>
              <a:t>Analysis:</a:t>
            </a:r>
          </a:p>
          <a:p>
            <a:pPr marL="285750" indent="-285750">
              <a:buFont typeface="Arial" panose="020B0604020202020204" pitchFamily="34" charset="0"/>
              <a:buChar char="•"/>
            </a:pPr>
            <a:r>
              <a:rPr lang="en-US" dirty="0"/>
              <a:t>Customers with higher product usage tend to have higher total account balances.</a:t>
            </a:r>
          </a:p>
          <a:p>
            <a:pPr marL="285750" indent="-285750">
              <a:buFont typeface="Arial" panose="020B0604020202020204" pitchFamily="34" charset="0"/>
              <a:buChar char="•"/>
            </a:pPr>
            <a:r>
              <a:rPr lang="en-US" dirty="0"/>
              <a:t>Customers using 1 product contribute significantly to the total account balance.</a:t>
            </a:r>
          </a:p>
          <a:p>
            <a:r>
              <a:rPr lang="en-US" b="1" dirty="0"/>
              <a:t>Recommendation:</a:t>
            </a:r>
          </a:p>
          <a:p>
            <a:pPr marL="285750" indent="-285750">
              <a:buFont typeface="Arial" panose="020B0604020202020204" pitchFamily="34" charset="0"/>
              <a:buChar char="•"/>
            </a:pPr>
            <a:r>
              <a:rPr lang="en-US" dirty="0"/>
              <a:t>Encourage customers to use multiple products to increase overall account balances.</a:t>
            </a:r>
          </a:p>
          <a:p>
            <a:pPr marL="285750" indent="-285750">
              <a:buFont typeface="Arial" panose="020B0604020202020204" pitchFamily="34" charset="0"/>
              <a:buChar char="•"/>
            </a:pPr>
            <a:r>
              <a:rPr lang="en-US" dirty="0"/>
              <a:t>Offer incentives or rewards for customers who adopt additional banking products.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3394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B802-7471-1A69-1EE1-5365B1857C83}"/>
              </a:ext>
            </a:extLst>
          </p:cNvPr>
          <p:cNvSpPr>
            <a:spLocks noGrp="1"/>
          </p:cNvSpPr>
          <p:nvPr>
            <p:ph type="title"/>
          </p:nvPr>
        </p:nvSpPr>
        <p:spPr>
          <a:xfrm>
            <a:off x="1870303" y="0"/>
            <a:ext cx="7781698" cy="610961"/>
          </a:xfrm>
        </p:spPr>
        <p:txBody>
          <a:bodyPr vert="horz" lIns="91440" tIns="45720" rIns="91440" bIns="45720" rtlCol="0" anchor="ctr">
            <a:normAutofit/>
          </a:bodyPr>
          <a:lstStyle/>
          <a:p>
            <a:r>
              <a:rPr lang="en-US" dirty="0">
                <a:highlight>
                  <a:srgbClr val="008080"/>
                </a:highlight>
              </a:rPr>
              <a:t>Credit Score Wise Count Of Customers Exited.</a:t>
            </a:r>
            <a:endParaRPr lang="en-IN" dirty="0">
              <a:highlight>
                <a:srgbClr val="008080"/>
              </a:highlight>
            </a:endParaRPr>
          </a:p>
        </p:txBody>
      </p:sp>
      <p:sp>
        <p:nvSpPr>
          <p:cNvPr id="4" name="Text Placeholder 3">
            <a:extLst>
              <a:ext uri="{FF2B5EF4-FFF2-40B4-BE49-F238E27FC236}">
                <a16:creationId xmlns:a16="http://schemas.microsoft.com/office/drawing/2014/main" id="{106FB874-57BB-7E66-CE44-09941C9F161A}"/>
              </a:ext>
            </a:extLst>
          </p:cNvPr>
          <p:cNvSpPr>
            <a:spLocks noGrp="1"/>
          </p:cNvSpPr>
          <p:nvPr>
            <p:ph type="body" sz="half" idx="2"/>
          </p:nvPr>
        </p:nvSpPr>
        <p:spPr>
          <a:xfrm>
            <a:off x="478972" y="610961"/>
            <a:ext cx="4289878" cy="5403169"/>
          </a:xfrm>
        </p:spPr>
        <p:txBody>
          <a:bodyPr>
            <a:normAutofit/>
          </a:bodyPr>
          <a:lstStyle/>
          <a:p>
            <a:r>
              <a:rPr lang="en-US" b="1" dirty="0"/>
              <a:t>Key Points:</a:t>
            </a:r>
            <a:endParaRPr lang="en-US" dirty="0"/>
          </a:p>
          <a:p>
            <a:r>
              <a:rPr lang="en-US" dirty="0"/>
              <a:t>Credit score group 300-579: 520 customers exited</a:t>
            </a:r>
          </a:p>
          <a:p>
            <a:r>
              <a:rPr lang="en-US" dirty="0"/>
              <a:t>Credit score group 580-669: 685 customers exited</a:t>
            </a:r>
          </a:p>
          <a:p>
            <a:r>
              <a:rPr lang="en-US" dirty="0"/>
              <a:t>Credit score group 670-739: 452 customers exited</a:t>
            </a:r>
          </a:p>
          <a:p>
            <a:r>
              <a:rPr lang="en-US" dirty="0"/>
              <a:t>Credit score group 740-799: 252 customers exited</a:t>
            </a:r>
          </a:p>
          <a:p>
            <a:r>
              <a:rPr lang="en-US" dirty="0"/>
              <a:t>Credit score group 800-850: 128 customers exited</a:t>
            </a:r>
          </a:p>
          <a:p>
            <a:r>
              <a:rPr lang="en-US" b="1" dirty="0"/>
              <a:t>Analysis:</a:t>
            </a:r>
            <a:endParaRPr lang="en-US" dirty="0"/>
          </a:p>
          <a:p>
            <a:r>
              <a:rPr lang="en-US" dirty="0"/>
              <a:t>Customers with higher credit scores tend to have lower churn rates.</a:t>
            </a:r>
          </a:p>
          <a:p>
            <a:r>
              <a:rPr lang="en-US" dirty="0"/>
              <a:t>The highest churn count is observed in the credit score group 580-669, followed by 300-579.</a:t>
            </a:r>
          </a:p>
          <a:p>
            <a:r>
              <a:rPr lang="en-US" b="1" dirty="0"/>
              <a:t>Recommendation:</a:t>
            </a:r>
            <a:endParaRPr lang="en-US" dirty="0"/>
          </a:p>
          <a:p>
            <a:r>
              <a:rPr lang="en-US" dirty="0"/>
              <a:t>Focus retention efforts on customers in the credit score groups 300-669.</a:t>
            </a:r>
          </a:p>
          <a:p>
            <a:r>
              <a:rPr lang="en-US" dirty="0"/>
              <a:t>Provide targeted offers or incentives to encourage loyalty and reduce churn in these segments.</a:t>
            </a:r>
            <a:endParaRPr lang="en-IN" dirty="0"/>
          </a:p>
        </p:txBody>
      </p:sp>
      <p:pic>
        <p:nvPicPr>
          <p:cNvPr id="8" name="Picture 7">
            <a:extLst>
              <a:ext uri="{FF2B5EF4-FFF2-40B4-BE49-F238E27FC236}">
                <a16:creationId xmlns:a16="http://schemas.microsoft.com/office/drawing/2014/main" id="{9414905A-002E-F9AD-15DA-19C9A50ECD0B}"/>
              </a:ext>
            </a:extLst>
          </p:cNvPr>
          <p:cNvPicPr>
            <a:picLocks noChangeAspect="1"/>
          </p:cNvPicPr>
          <p:nvPr/>
        </p:nvPicPr>
        <p:blipFill>
          <a:blip r:embed="rId2"/>
          <a:stretch>
            <a:fillRect/>
          </a:stretch>
        </p:blipFill>
        <p:spPr>
          <a:xfrm>
            <a:off x="5047253" y="1195075"/>
            <a:ext cx="7144747" cy="4467849"/>
          </a:xfrm>
          <a:prstGeom prst="rect">
            <a:avLst/>
          </a:prstGeom>
        </p:spPr>
      </p:pic>
    </p:spTree>
    <p:extLst>
      <p:ext uri="{BB962C8B-B14F-4D97-AF65-F5344CB8AC3E}">
        <p14:creationId xmlns:p14="http://schemas.microsoft.com/office/powerpoint/2010/main" val="371555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AC7A71-4DD5-68AD-AD2B-08503C844F4D}"/>
              </a:ext>
            </a:extLst>
          </p:cNvPr>
          <p:cNvSpPr>
            <a:spLocks noGrp="1"/>
          </p:cNvSpPr>
          <p:nvPr>
            <p:ph type="title"/>
          </p:nvPr>
        </p:nvSpPr>
        <p:spPr>
          <a:xfrm>
            <a:off x="4102553" y="0"/>
            <a:ext cx="3986893" cy="640668"/>
          </a:xfrm>
        </p:spPr>
        <p:txBody>
          <a:bodyPr vert="horz" lIns="91440" tIns="45720" rIns="91440" bIns="45720" rtlCol="0" anchor="ctr">
            <a:normAutofit/>
          </a:bodyPr>
          <a:lstStyle/>
          <a:p>
            <a:r>
              <a:rPr lang="en-US" sz="3200" dirty="0">
                <a:highlight>
                  <a:srgbClr val="008080"/>
                </a:highlight>
              </a:rPr>
              <a:t>Overall Conclusion </a:t>
            </a:r>
            <a:endParaRPr lang="en-IN" sz="3200" dirty="0">
              <a:highlight>
                <a:srgbClr val="008080"/>
              </a:highlight>
            </a:endParaRPr>
          </a:p>
        </p:txBody>
      </p:sp>
      <p:sp>
        <p:nvSpPr>
          <p:cNvPr id="4" name="Text Placeholder 3">
            <a:extLst>
              <a:ext uri="{FF2B5EF4-FFF2-40B4-BE49-F238E27FC236}">
                <a16:creationId xmlns:a16="http://schemas.microsoft.com/office/drawing/2014/main" id="{66E88418-64EB-FDDA-AEF5-CF2AAD147A08}"/>
              </a:ext>
            </a:extLst>
          </p:cNvPr>
          <p:cNvSpPr>
            <a:spLocks noGrp="1"/>
          </p:cNvSpPr>
          <p:nvPr>
            <p:ph type="body" idx="1"/>
          </p:nvPr>
        </p:nvSpPr>
        <p:spPr>
          <a:xfrm>
            <a:off x="624114" y="1059542"/>
            <a:ext cx="10723336" cy="5544457"/>
          </a:xfrm>
        </p:spPr>
        <p:txBody>
          <a:bodyPr>
            <a:normAutofit/>
          </a:bodyPr>
          <a:lstStyle/>
          <a:p>
            <a:r>
              <a:rPr lang="en-US" b="1" dirty="0">
                <a:solidFill>
                  <a:schemeClr val="tx1"/>
                </a:solidFill>
              </a:rPr>
              <a:t>Key Points: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The bank has experienced a consistent churn rate over the years, despite a steady increase in customer acquisition.</a:t>
            </a:r>
          </a:p>
          <a:p>
            <a:pPr marL="342900" indent="-342900">
              <a:buFont typeface="Arial" panose="020B0604020202020204" pitchFamily="34" charset="0"/>
              <a:buChar char="•"/>
            </a:pPr>
            <a:r>
              <a:rPr lang="en-US" dirty="0">
                <a:solidFill>
                  <a:schemeClr val="tx1"/>
                </a:solidFill>
              </a:rPr>
              <a:t>Customers with lower credit scores and those using fewer products are more likely to churn.</a:t>
            </a:r>
          </a:p>
          <a:p>
            <a:pPr marL="342900" indent="-342900">
              <a:buFont typeface="Arial" panose="020B0604020202020204" pitchFamily="34" charset="0"/>
              <a:buChar char="•"/>
            </a:pPr>
            <a:r>
              <a:rPr lang="en-US" dirty="0">
                <a:solidFill>
                  <a:schemeClr val="tx1"/>
                </a:solidFill>
              </a:rPr>
              <a:t>Age groups 48-57 and 58-67 have the highest churn rates, indicating specific retention challenges.</a:t>
            </a:r>
          </a:p>
          <a:p>
            <a:pPr marL="342900" indent="-342900">
              <a:buFont typeface="Arial" panose="020B0604020202020204" pitchFamily="34" charset="0"/>
              <a:buChar char="•"/>
            </a:pPr>
            <a:r>
              <a:rPr lang="en-US" dirty="0">
                <a:solidFill>
                  <a:schemeClr val="tx1"/>
                </a:solidFill>
              </a:rPr>
              <a:t>Improving customer engagement, enhancing customer service, and offering competitive products/services are key strategies to reduce churn.</a:t>
            </a:r>
          </a:p>
          <a:p>
            <a:pPr marL="342900" indent="-342900">
              <a:buFont typeface="Arial" panose="020B0604020202020204" pitchFamily="34" charset="0"/>
              <a:buChar char="•"/>
            </a:pPr>
            <a:r>
              <a:rPr lang="en-US" dirty="0">
                <a:solidFill>
                  <a:schemeClr val="tx1"/>
                </a:solidFill>
              </a:rPr>
              <a:t>Targeted marketing and personalized offers can help retain customers in critical age and credit score groups.</a:t>
            </a:r>
          </a:p>
          <a:p>
            <a:pPr marL="342900" indent="-342900">
              <a:buFont typeface="Arial" panose="020B0604020202020204" pitchFamily="34" charset="0"/>
              <a:buChar char="•"/>
            </a:pPr>
            <a:r>
              <a:rPr lang="en-US" dirty="0">
                <a:solidFill>
                  <a:schemeClr val="tx1"/>
                </a:solidFill>
              </a:rPr>
              <a:t>Overall, by focusing on customer engagement, service enhancement, and targeted strategies for specific customer segments, the bank can reduce churn, improve customer retention, and foster long-term customer loyalty.</a:t>
            </a:r>
            <a:endParaRPr lang="en-IN" dirty="0">
              <a:solidFill>
                <a:schemeClr val="tx1"/>
              </a:solidFill>
            </a:endParaRPr>
          </a:p>
        </p:txBody>
      </p:sp>
    </p:spTree>
    <p:extLst>
      <p:ext uri="{BB962C8B-B14F-4D97-AF65-F5344CB8AC3E}">
        <p14:creationId xmlns:p14="http://schemas.microsoft.com/office/powerpoint/2010/main" val="271216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94DF9B-0A3D-F065-DBA5-3573CE4996A4}"/>
              </a:ext>
            </a:extLst>
          </p:cNvPr>
          <p:cNvSpPr>
            <a:spLocks noGrp="1"/>
          </p:cNvSpPr>
          <p:nvPr>
            <p:ph type="title"/>
          </p:nvPr>
        </p:nvSpPr>
        <p:spPr>
          <a:xfrm>
            <a:off x="838200" y="2296826"/>
            <a:ext cx="10515600" cy="2080302"/>
          </a:xfrm>
        </p:spPr>
        <p:txBody>
          <a:bodyPr vert="horz" lIns="91440" tIns="45720" rIns="91440" bIns="45720" rtlCol="0" anchor="ctr">
            <a:normAutofit/>
          </a:bodyPr>
          <a:lstStyle/>
          <a:p>
            <a:r>
              <a:rPr lang="en-US" sz="8000" b="1" dirty="0">
                <a:ln w="9525">
                  <a:solidFill>
                    <a:schemeClr val="bg1"/>
                  </a:solidFill>
                  <a:prstDash val="solid"/>
                </a:ln>
                <a:effectLst>
                  <a:outerShdw blurRad="12700" dist="38100" dir="2700000" algn="tl" rotWithShape="0">
                    <a:schemeClr val="bg1">
                      <a:lumMod val="50000"/>
                    </a:schemeClr>
                  </a:outerShdw>
                </a:effectLst>
                <a:highlight>
                  <a:srgbClr val="008080"/>
                </a:highlight>
              </a:rPr>
              <a:t>Appendix</a:t>
            </a:r>
            <a:endParaRPr lang="en-IN" sz="8000" dirty="0">
              <a:highlight>
                <a:srgbClr val="008080"/>
              </a:highlight>
            </a:endParaRPr>
          </a:p>
        </p:txBody>
      </p:sp>
    </p:spTree>
    <p:extLst>
      <p:ext uri="{BB962C8B-B14F-4D97-AF65-F5344CB8AC3E}">
        <p14:creationId xmlns:p14="http://schemas.microsoft.com/office/powerpoint/2010/main" val="292511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2505FA-A9D5-6471-49A0-08E384D77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514" y="0"/>
            <a:ext cx="4833257" cy="6858000"/>
          </a:xfrm>
          <a:prstGeom prst="rect">
            <a:avLst/>
          </a:prstGeom>
        </p:spPr>
      </p:pic>
    </p:spTree>
    <p:extLst>
      <p:ext uri="{BB962C8B-B14F-4D97-AF65-F5344CB8AC3E}">
        <p14:creationId xmlns:p14="http://schemas.microsoft.com/office/powerpoint/2010/main" val="420572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B23FD3-2BFD-D53B-27CA-0F85AA29CFA4}"/>
              </a:ext>
            </a:extLst>
          </p:cNvPr>
          <p:cNvSpPr>
            <a:spLocks noGrp="1"/>
          </p:cNvSpPr>
          <p:nvPr>
            <p:ph type="title"/>
          </p:nvPr>
        </p:nvSpPr>
        <p:spPr>
          <a:xfrm>
            <a:off x="3822269" y="0"/>
            <a:ext cx="3732773" cy="888319"/>
          </a:xfrm>
        </p:spPr>
        <p:txBody>
          <a:bodyPr vert="horz" lIns="91440" tIns="45720" rIns="91440" bIns="45720" rtlCol="0" anchor="ctr">
            <a:normAutofit/>
          </a:bodyPr>
          <a:lstStyle/>
          <a:p>
            <a:r>
              <a:rPr lang="en-US" sz="4000" b="1" dirty="0">
                <a:ln w="9525">
                  <a:solidFill>
                    <a:schemeClr val="bg1"/>
                  </a:solidFill>
                  <a:prstDash val="solid"/>
                </a:ln>
                <a:effectLst>
                  <a:outerShdw blurRad="12700" dist="38100" dir="2700000" algn="tl" rotWithShape="0">
                    <a:schemeClr val="bg1">
                      <a:lumMod val="50000"/>
                    </a:schemeClr>
                  </a:outerShdw>
                </a:effectLst>
                <a:highlight>
                  <a:srgbClr val="008080"/>
                </a:highlight>
              </a:rPr>
              <a:t>Data Description</a:t>
            </a:r>
            <a:endParaRPr lang="en-IN" sz="4000" b="1" dirty="0">
              <a:ln w="9525">
                <a:solidFill>
                  <a:schemeClr val="bg1"/>
                </a:solidFill>
                <a:prstDash val="solid"/>
              </a:ln>
              <a:effectLst>
                <a:outerShdw blurRad="12700" dist="38100" dir="2700000" algn="tl" rotWithShape="0">
                  <a:schemeClr val="bg1">
                    <a:lumMod val="50000"/>
                  </a:schemeClr>
                </a:outerShdw>
              </a:effectLst>
              <a:highlight>
                <a:srgbClr val="008080"/>
              </a:highlight>
            </a:endParaRPr>
          </a:p>
        </p:txBody>
      </p:sp>
      <p:sp>
        <p:nvSpPr>
          <p:cNvPr id="5" name="Text Placeholder 4">
            <a:extLst>
              <a:ext uri="{FF2B5EF4-FFF2-40B4-BE49-F238E27FC236}">
                <a16:creationId xmlns:a16="http://schemas.microsoft.com/office/drawing/2014/main" id="{BC4793BC-EAFE-8426-9F25-F7B8A8CB4D19}"/>
              </a:ext>
            </a:extLst>
          </p:cNvPr>
          <p:cNvSpPr>
            <a:spLocks noGrp="1"/>
          </p:cNvSpPr>
          <p:nvPr>
            <p:ph type="body" idx="1"/>
          </p:nvPr>
        </p:nvSpPr>
        <p:spPr>
          <a:xfrm>
            <a:off x="930275" y="1023184"/>
            <a:ext cx="10331450" cy="5321300"/>
          </a:xfrm>
        </p:spPr>
        <p:txBody>
          <a:bodyPr/>
          <a:lstStyle/>
          <a:p>
            <a:pPr marL="457200" marR="0" lvl="0" indent="-323850" algn="l" rtl="0">
              <a:lnSpc>
                <a:spcPct val="115000"/>
              </a:lnSpc>
              <a:spcBef>
                <a:spcPts val="0"/>
              </a:spcBef>
              <a:spcAft>
                <a:spcPts val="0"/>
              </a:spcAft>
              <a:buClr>
                <a:schemeClr val="dk1"/>
              </a:buClr>
              <a:buSzPts val="1500"/>
              <a:buFont typeface="Lato"/>
              <a:buChar char="➔"/>
            </a:pPr>
            <a:r>
              <a:rPr lang="en-US" sz="2000" b="1" i="0" u="none" strike="noStrike" cap="none" dirty="0" err="1">
                <a:solidFill>
                  <a:schemeClr val="dk1"/>
                </a:solidFill>
                <a:latin typeface="Lato"/>
                <a:ea typeface="Lato"/>
                <a:cs typeface="Lato"/>
                <a:sym typeface="Lato"/>
              </a:rPr>
              <a:t>RowNumber</a:t>
            </a:r>
            <a:r>
              <a:rPr lang="en-US" sz="2000" b="1" i="0" u="none" strike="noStrike" cap="none" dirty="0">
                <a:solidFill>
                  <a:schemeClr val="dk1"/>
                </a:solidFill>
                <a:latin typeface="Lato"/>
                <a:ea typeface="Lato"/>
                <a:cs typeface="Lato"/>
                <a:sym typeface="Lato"/>
              </a:rPr>
              <a:t>:</a:t>
            </a:r>
            <a:r>
              <a:rPr lang="en-US" sz="2000" b="0" i="0" u="none" strike="noStrike" cap="none" dirty="0">
                <a:solidFill>
                  <a:schemeClr val="dk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dk1"/>
                </a:solidFill>
                <a:latin typeface="Lato"/>
                <a:ea typeface="Lato"/>
                <a:cs typeface="Lato"/>
                <a:sym typeface="Lato"/>
              </a:rPr>
              <a:t>CustomerId</a:t>
            </a:r>
            <a:r>
              <a:rPr lang="en-US" sz="2000" b="1" i="0" u="none" strike="noStrike" cap="none" dirty="0">
                <a:solidFill>
                  <a:schemeClr val="dk1"/>
                </a:solidFill>
                <a:latin typeface="Lato"/>
                <a:ea typeface="Lato"/>
                <a:cs typeface="Lato"/>
                <a:sym typeface="Lato"/>
              </a:rPr>
              <a:t>:</a:t>
            </a:r>
            <a:r>
              <a:rPr lang="en-US" sz="2000" b="0" i="0" u="none" strike="noStrike" cap="none" dirty="0">
                <a:solidFill>
                  <a:schemeClr val="dk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Lato"/>
              <a:buChar char="➔"/>
            </a:pPr>
            <a:r>
              <a:rPr lang="en-US" sz="2000" b="1" i="0" u="none" strike="noStrike" cap="none" dirty="0" err="1">
                <a:solidFill>
                  <a:schemeClr val="dk1"/>
                </a:solidFill>
                <a:latin typeface="Lato"/>
                <a:ea typeface="Lato"/>
                <a:cs typeface="Lato"/>
                <a:sym typeface="Lato"/>
              </a:rPr>
              <a:t>CreditScore</a:t>
            </a:r>
            <a:r>
              <a:rPr lang="en-US" sz="2000" b="1" i="0" u="none" strike="noStrike" cap="none" dirty="0">
                <a:solidFill>
                  <a:schemeClr val="dk1"/>
                </a:solidFill>
                <a:latin typeface="Lato"/>
                <a:ea typeface="Lato"/>
                <a:cs typeface="Lato"/>
                <a:sym typeface="Lato"/>
              </a:rPr>
              <a:t>: </a:t>
            </a:r>
            <a:r>
              <a:rPr lang="en-US" sz="2000" b="0" i="0" u="none" strike="noStrike" cap="none" dirty="0">
                <a:solidFill>
                  <a:schemeClr val="dk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Lato"/>
              <a:buChar char="◆"/>
            </a:pPr>
            <a:r>
              <a:rPr lang="en-US" b="1" i="0" u="none" strike="noStrike" cap="none" dirty="0">
                <a:solidFill>
                  <a:schemeClr val="dk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dk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dk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dk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dk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dk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dk1"/>
                </a:solidFill>
                <a:latin typeface="Lato"/>
                <a:ea typeface="Lato"/>
                <a:cs typeface="Lato"/>
                <a:sym typeface="Lato"/>
              </a:rPr>
              <a:t>GeographyID</a:t>
            </a:r>
            <a:r>
              <a:rPr lang="en-US" sz="2000" b="1" i="0" u="none" strike="noStrike" cap="none" dirty="0">
                <a:solidFill>
                  <a:schemeClr val="dk1"/>
                </a:solidFill>
                <a:latin typeface="Lato"/>
                <a:ea typeface="Lato"/>
                <a:cs typeface="Lato"/>
                <a:sym typeface="Lato"/>
              </a:rPr>
              <a:t>:</a:t>
            </a:r>
            <a:r>
              <a:rPr lang="en-US" sz="2000" b="0" i="0" u="none" strike="noStrike" cap="none" dirty="0">
                <a:solidFill>
                  <a:schemeClr val="dk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Lato"/>
              <a:buChar char="➔"/>
            </a:pPr>
            <a:r>
              <a:rPr lang="en-US" sz="2000" b="1" i="0" u="none" strike="noStrike" cap="none" dirty="0" err="1">
                <a:solidFill>
                  <a:schemeClr val="dk1"/>
                </a:solidFill>
                <a:latin typeface="Lato"/>
                <a:ea typeface="Lato"/>
                <a:cs typeface="Lato"/>
                <a:sym typeface="Lato"/>
              </a:rPr>
              <a:t>GenderID</a:t>
            </a:r>
            <a:r>
              <a:rPr lang="en-US" sz="2000" b="1" i="0" u="none" strike="noStrike" cap="none" dirty="0">
                <a:solidFill>
                  <a:schemeClr val="dk1"/>
                </a:solidFill>
                <a:latin typeface="Lato"/>
                <a:ea typeface="Lato"/>
                <a:cs typeface="Lato"/>
                <a:sym typeface="Lato"/>
              </a:rPr>
              <a:t>:</a:t>
            </a:r>
            <a:r>
              <a:rPr lang="en-US" sz="2000" b="0" i="0" u="none" strike="noStrike" cap="none" dirty="0">
                <a:solidFill>
                  <a:schemeClr val="dk1"/>
                </a:solidFill>
                <a:latin typeface="Lato"/>
                <a:ea typeface="Lato"/>
                <a:cs typeface="Lato"/>
                <a:sym typeface="Lato"/>
              </a:rPr>
              <a:t> A numerical identifier for the customer's gender, where for example, '1' could represent male and '2' could represent female.</a:t>
            </a:r>
          </a:p>
          <a:p>
            <a:endParaRPr lang="en-IN" dirty="0"/>
          </a:p>
        </p:txBody>
      </p:sp>
    </p:spTree>
    <p:extLst>
      <p:ext uri="{BB962C8B-B14F-4D97-AF65-F5344CB8AC3E}">
        <p14:creationId xmlns:p14="http://schemas.microsoft.com/office/powerpoint/2010/main" val="187445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EA57-8B99-16C1-8C57-8848E4CAFFFA}"/>
              </a:ext>
            </a:extLst>
          </p:cNvPr>
          <p:cNvSpPr>
            <a:spLocks noGrp="1"/>
          </p:cNvSpPr>
          <p:nvPr>
            <p:ph type="title"/>
          </p:nvPr>
        </p:nvSpPr>
        <p:spPr>
          <a:xfrm>
            <a:off x="838200" y="374754"/>
            <a:ext cx="10515600" cy="809469"/>
          </a:xfrm>
        </p:spPr>
        <p:txBody>
          <a:bodyPr vert="horz" lIns="91440" tIns="45720" rIns="91440" bIns="45720" rtlCol="0" anchor="b">
            <a:normAutofit fontScale="90000"/>
          </a:bodyPr>
          <a:lstStyle/>
          <a:p>
            <a:pPr algn="ctr"/>
            <a:r>
              <a:rPr lang="en-US" sz="2400" dirty="0">
                <a:highlight>
                  <a:srgbClr val="008080"/>
                </a:highlight>
              </a:rPr>
              <a:t>Introduction to the topic of customer churn and its impact on businesses.</a:t>
            </a:r>
            <a:br>
              <a:rPr lang="en-US" sz="2400" dirty="0">
                <a:highlight>
                  <a:srgbClr val="008080"/>
                </a:highlight>
              </a:rPr>
            </a:br>
            <a:br>
              <a:rPr lang="en-US" sz="2400" dirty="0">
                <a:highlight>
                  <a:srgbClr val="008080"/>
                </a:highlight>
              </a:rPr>
            </a:br>
            <a:endParaRPr lang="en-IN" sz="2400" dirty="0">
              <a:highlight>
                <a:srgbClr val="008080"/>
              </a:highlight>
            </a:endParaRPr>
          </a:p>
        </p:txBody>
      </p:sp>
      <p:sp>
        <p:nvSpPr>
          <p:cNvPr id="3" name="TextBox 2">
            <a:extLst>
              <a:ext uri="{FF2B5EF4-FFF2-40B4-BE49-F238E27FC236}">
                <a16:creationId xmlns:a16="http://schemas.microsoft.com/office/drawing/2014/main" id="{8F5D4AFF-D655-5C15-2B65-59F9BB9CFA29}"/>
              </a:ext>
            </a:extLst>
          </p:cNvPr>
          <p:cNvSpPr txBox="1"/>
          <p:nvPr/>
        </p:nvSpPr>
        <p:spPr>
          <a:xfrm>
            <a:off x="2706973" y="1349115"/>
            <a:ext cx="6778053" cy="3785652"/>
          </a:xfrm>
          <a:prstGeom prst="rect">
            <a:avLst/>
          </a:prstGeom>
          <a:noFill/>
        </p:spPr>
        <p:txBody>
          <a:bodyPr wrap="square" rtlCol="0">
            <a:spAutoFit/>
          </a:bodyPr>
          <a:lstStyle/>
          <a:p>
            <a:r>
              <a:rPr lang="en-US" sz="2400" b="0" i="0" dirty="0">
                <a:effectLst/>
                <a:latin typeface="Söhne"/>
              </a:rPr>
              <a:t>Customer churn, the rate at which customers stop using a company's products or services, is a crucial metric for banks. It directly impacts revenue and profitability. In this presentation, we will analyze our bank's customer churn rates, focusing on gender, recent years, customers with credit cards, number of products used, credit score-wise churn count, and geography-wise churn count. Our goal is to identify factors contributing to churn and propose strategies to improve customer retention and satisfaction.</a:t>
            </a:r>
            <a:endParaRPr lang="en-IN" sz="2400" dirty="0"/>
          </a:p>
        </p:txBody>
      </p:sp>
    </p:spTree>
    <p:extLst>
      <p:ext uri="{BB962C8B-B14F-4D97-AF65-F5344CB8AC3E}">
        <p14:creationId xmlns:p14="http://schemas.microsoft.com/office/powerpoint/2010/main" val="4200120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57D43B-2AFD-48D5-B4F8-8B08F5BDBD15}"/>
              </a:ext>
            </a:extLst>
          </p:cNvPr>
          <p:cNvSpPr>
            <a:spLocks noGrp="1"/>
          </p:cNvSpPr>
          <p:nvPr>
            <p:ph type="body" idx="1"/>
          </p:nvPr>
        </p:nvSpPr>
        <p:spPr>
          <a:xfrm>
            <a:off x="1001486" y="275771"/>
            <a:ext cx="10377714" cy="6582229"/>
          </a:xfrm>
        </p:spPr>
        <p:txBody>
          <a:bodyPr>
            <a:normAutofit fontScale="85000" lnSpcReduction="10000"/>
          </a:bodyPr>
          <a:lstStyle/>
          <a:p>
            <a:pPr marL="457200" marR="0" lvl="0" indent="-323850" algn="l" rtl="0">
              <a:lnSpc>
                <a:spcPct val="115000"/>
              </a:lnSpc>
              <a:spcBef>
                <a:spcPts val="0"/>
              </a:spcBef>
              <a:spcAft>
                <a:spcPts val="0"/>
              </a:spcAft>
              <a:buClr>
                <a:srgbClr val="000000"/>
              </a:buClr>
              <a:buSzPts val="1500"/>
              <a:buFont typeface="Arial"/>
              <a:buChar char="➔"/>
            </a:pPr>
            <a:r>
              <a:rPr lang="en-US" sz="1900" b="1" i="0" u="none" strike="noStrike" cap="none" dirty="0">
                <a:solidFill>
                  <a:schemeClr val="dk1"/>
                </a:solidFill>
                <a:latin typeface="Lato"/>
                <a:ea typeface="Lato"/>
                <a:cs typeface="Lato"/>
                <a:sym typeface="Lato"/>
              </a:rPr>
              <a:t>Age:</a:t>
            </a:r>
            <a:r>
              <a:rPr lang="en-US" sz="1900" b="0" i="0" u="none" strike="noStrike" cap="none" dirty="0">
                <a:solidFill>
                  <a:schemeClr val="dk1"/>
                </a:solidFill>
                <a:latin typeface="Lato"/>
                <a:ea typeface="Lato"/>
                <a:cs typeface="Lato"/>
                <a:sym typeface="Lato"/>
              </a:rPr>
              <a:t> The age of the customer.</a:t>
            </a:r>
            <a:endParaRPr lang="en-US" sz="1900" b="1" i="0" u="none" strike="noStrike" cap="none" dirty="0">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US" sz="1900" b="1" i="0" u="none" strike="noStrike" cap="none" dirty="0">
                <a:solidFill>
                  <a:srgbClr val="000000"/>
                </a:solidFill>
                <a:latin typeface="Lato"/>
                <a:ea typeface="Lato"/>
                <a:cs typeface="Lato"/>
                <a:sym typeface="Lato"/>
              </a:rPr>
              <a:t>Tenure: </a:t>
            </a:r>
            <a:r>
              <a:rPr lang="en-US" sz="1900" b="0" i="0" u="none" strike="noStrike" cap="none" dirty="0">
                <a:solidFill>
                  <a:srgbClr val="000000"/>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Arial"/>
              <a:buChar char="➔"/>
            </a:pPr>
            <a:r>
              <a:rPr lang="en-US" sz="1900" b="1" i="0" u="none" strike="noStrike" cap="none" dirty="0">
                <a:solidFill>
                  <a:srgbClr val="000000"/>
                </a:solidFill>
                <a:latin typeface="Lato"/>
                <a:ea typeface="Lato"/>
                <a:cs typeface="Lato"/>
                <a:sym typeface="Lato"/>
              </a:rPr>
              <a:t>Balance: </a:t>
            </a:r>
            <a:r>
              <a:rPr lang="en-US" sz="1900" b="0" i="0" u="none" strike="noStrike" cap="none" dirty="0">
                <a:solidFill>
                  <a:srgbClr val="000000"/>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Arial"/>
              <a:buChar char="➔"/>
            </a:pPr>
            <a:r>
              <a:rPr lang="en-US" sz="1900" b="1" i="0" u="none" strike="noStrike" cap="none" dirty="0" err="1">
                <a:solidFill>
                  <a:srgbClr val="000000"/>
                </a:solidFill>
                <a:latin typeface="Lato"/>
                <a:ea typeface="Lato"/>
                <a:cs typeface="Lato"/>
                <a:sym typeface="Lato"/>
              </a:rPr>
              <a:t>NumOfProducts</a:t>
            </a:r>
            <a:r>
              <a:rPr lang="en-US" sz="1900" b="0" i="0" u="none" strike="noStrike" cap="none" dirty="0">
                <a:solidFill>
                  <a:srgbClr val="000000"/>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Arial"/>
              <a:buChar char="➔"/>
            </a:pPr>
            <a:r>
              <a:rPr lang="en-US" sz="1900" b="1" i="0" u="none" strike="noStrike" cap="none" dirty="0" err="1">
                <a:solidFill>
                  <a:srgbClr val="000000"/>
                </a:solidFill>
                <a:latin typeface="Lato"/>
                <a:ea typeface="Lato"/>
                <a:cs typeface="Lato"/>
                <a:sym typeface="Lato"/>
              </a:rPr>
              <a:t>HasCrCard</a:t>
            </a:r>
            <a:r>
              <a:rPr lang="en-US" sz="1900" b="0" i="0" u="none" strike="noStrike" cap="none" dirty="0">
                <a:solidFill>
                  <a:srgbClr val="000000"/>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Arial"/>
              <a:buChar char="●"/>
            </a:pPr>
            <a:r>
              <a:rPr lang="en-US" sz="1900" b="0" i="0" u="none" strike="noStrike" cap="none" dirty="0">
                <a:solidFill>
                  <a:srgbClr val="000000"/>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Arial"/>
              <a:buChar char="●"/>
            </a:pPr>
            <a:r>
              <a:rPr lang="en-US" sz="1900" b="0" i="0" u="none" strike="noStrike" cap="none" dirty="0">
                <a:solidFill>
                  <a:srgbClr val="000000"/>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Arial"/>
              <a:buChar char="➔"/>
            </a:pPr>
            <a:r>
              <a:rPr lang="en-US" sz="1900" b="1" i="0" u="none" strike="noStrike" cap="none" dirty="0" err="1">
                <a:solidFill>
                  <a:schemeClr val="dk1"/>
                </a:solidFill>
                <a:latin typeface="Lato"/>
                <a:ea typeface="Lato"/>
                <a:cs typeface="Lato"/>
                <a:sym typeface="Lato"/>
              </a:rPr>
              <a:t>IsActiveMember</a:t>
            </a:r>
            <a:r>
              <a:rPr lang="en-US" sz="1900" b="1" i="0" u="none" strike="noStrike" cap="none" dirty="0">
                <a:solidFill>
                  <a:schemeClr val="dk1"/>
                </a:solidFill>
                <a:latin typeface="Lato"/>
                <a:ea typeface="Lato"/>
                <a:cs typeface="Lato"/>
                <a:sym typeface="Lato"/>
              </a:rPr>
              <a:t>:</a:t>
            </a:r>
            <a:r>
              <a:rPr lang="en-US" sz="1900" b="0" i="0" u="none" strike="noStrike" cap="none" dirty="0">
                <a:solidFill>
                  <a:schemeClr val="dk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Arial"/>
              <a:buChar char="●"/>
            </a:pPr>
            <a:r>
              <a:rPr lang="en-US" sz="1900" b="0" i="0" u="none" strike="noStrike" cap="none" dirty="0">
                <a:solidFill>
                  <a:schemeClr val="dk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Arial"/>
              <a:buChar char="●"/>
            </a:pPr>
            <a:r>
              <a:rPr lang="en-US" sz="1900" b="0" i="0" u="none" strike="noStrike" cap="none" dirty="0">
                <a:solidFill>
                  <a:schemeClr val="dk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Arial"/>
              <a:buChar char="➔"/>
            </a:pPr>
            <a:r>
              <a:rPr lang="en-US" sz="1900" b="1" i="0" u="none" strike="noStrike" cap="none" dirty="0">
                <a:solidFill>
                  <a:schemeClr val="dk1"/>
                </a:solidFill>
                <a:latin typeface="Lato"/>
                <a:ea typeface="Lato"/>
                <a:cs typeface="Lato"/>
                <a:sym typeface="Lato"/>
              </a:rPr>
              <a:t>Estimated Salary: </a:t>
            </a:r>
            <a:r>
              <a:rPr lang="en-US" sz="1900" b="0" i="0" u="none" strike="noStrike" cap="none" dirty="0">
                <a:solidFill>
                  <a:schemeClr val="dk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Arial"/>
              <a:buChar char="➔"/>
            </a:pPr>
            <a:r>
              <a:rPr lang="en-US" sz="1900" b="1" i="0" u="none" strike="noStrike" cap="none" dirty="0">
                <a:solidFill>
                  <a:schemeClr val="dk1"/>
                </a:solidFill>
                <a:latin typeface="Lato"/>
                <a:ea typeface="Lato"/>
                <a:cs typeface="Lato"/>
                <a:sym typeface="Lato"/>
              </a:rPr>
              <a:t>Exited:</a:t>
            </a:r>
            <a:r>
              <a:rPr lang="en-US" sz="1900" b="0" i="0" u="none" strike="noStrike" cap="none" dirty="0">
                <a:solidFill>
                  <a:schemeClr val="dk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Arial"/>
              <a:buChar char="●"/>
            </a:pPr>
            <a:r>
              <a:rPr lang="en-US" sz="1900" b="0" i="0" u="none" strike="noStrike" cap="none" dirty="0">
                <a:solidFill>
                  <a:schemeClr val="dk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Arial"/>
              <a:buChar char="●"/>
            </a:pPr>
            <a:r>
              <a:rPr lang="en-US" sz="1900" b="0" i="0" u="none" strike="noStrike" cap="none" dirty="0">
                <a:solidFill>
                  <a:schemeClr val="dk1"/>
                </a:solidFill>
                <a:latin typeface="Lato"/>
                <a:ea typeface="Lato"/>
                <a:cs typeface="Lato"/>
                <a:sym typeface="Lato"/>
              </a:rPr>
              <a:t>1 represents Exit</a:t>
            </a:r>
          </a:p>
          <a:p>
            <a:pPr marL="457200" marR="0" lvl="0" indent="-330200" algn="l" rtl="0">
              <a:lnSpc>
                <a:spcPct val="125000"/>
              </a:lnSpc>
              <a:spcBef>
                <a:spcPts val="1000"/>
              </a:spcBef>
              <a:spcAft>
                <a:spcPts val="1000"/>
              </a:spcAft>
              <a:buClr>
                <a:schemeClr val="dk1"/>
              </a:buClr>
              <a:buSzPts val="1600"/>
              <a:buFont typeface="Arial"/>
              <a:buChar char="➔"/>
            </a:pPr>
            <a:r>
              <a:rPr lang="en-US" sz="1900" b="1" i="0" u="none" strike="noStrike" cap="none" dirty="0">
                <a:solidFill>
                  <a:schemeClr val="dk1"/>
                </a:solidFill>
                <a:latin typeface="Lato"/>
                <a:ea typeface="Lato"/>
                <a:cs typeface="Lato"/>
                <a:sym typeface="Lato"/>
              </a:rPr>
              <a:t>Bank DOJ:</a:t>
            </a:r>
            <a:r>
              <a:rPr lang="en-US" sz="1900" b="0" i="0" u="none" strike="noStrike" cap="none" dirty="0">
                <a:solidFill>
                  <a:schemeClr val="dk1"/>
                </a:solidFill>
                <a:latin typeface="Lato"/>
                <a:ea typeface="Lato"/>
                <a:cs typeface="Lato"/>
                <a:sym typeface="Lato"/>
              </a:rPr>
              <a:t> date when the Customer associated/joined  with the bank</a:t>
            </a:r>
            <a:r>
              <a:rPr lang="en-US" sz="1600" b="0" i="0" u="none" strike="noStrike" cap="none" dirty="0">
                <a:solidFill>
                  <a:schemeClr val="dk1"/>
                </a:solidFill>
                <a:latin typeface="Lato"/>
                <a:ea typeface="Lato"/>
                <a:cs typeface="Lato"/>
                <a:sym typeface="Lato"/>
              </a:rPr>
              <a:t>.</a:t>
            </a:r>
          </a:p>
          <a:p>
            <a:pPr marL="1047750" marR="0" lvl="2" algn="l" rtl="0">
              <a:lnSpc>
                <a:spcPct val="125000"/>
              </a:lnSpc>
              <a:spcBef>
                <a:spcPts val="1000"/>
              </a:spcBef>
              <a:spcAft>
                <a:spcPts val="1000"/>
              </a:spcAft>
              <a:buClr>
                <a:srgbClr val="000000"/>
              </a:buClr>
              <a:buSzPts val="1500"/>
            </a:pPr>
            <a:endParaRPr lang="en-US" sz="15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28863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7818A-CFF3-3ECC-4CE4-8F26BCFEF2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1999" y="2022348"/>
            <a:ext cx="3802743" cy="3509932"/>
          </a:xfrm>
          <a:prstGeom prst="rect">
            <a:avLst/>
          </a:prstGeom>
        </p:spPr>
      </p:pic>
    </p:spTree>
    <p:extLst>
      <p:ext uri="{BB962C8B-B14F-4D97-AF65-F5344CB8AC3E}">
        <p14:creationId xmlns:p14="http://schemas.microsoft.com/office/powerpoint/2010/main" val="84172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AD2E-5C1F-D621-0553-31D7BF0BF657}"/>
              </a:ext>
            </a:extLst>
          </p:cNvPr>
          <p:cNvSpPr>
            <a:spLocks noGrp="1"/>
          </p:cNvSpPr>
          <p:nvPr>
            <p:ph type="title"/>
          </p:nvPr>
        </p:nvSpPr>
        <p:spPr>
          <a:xfrm>
            <a:off x="839788" y="156579"/>
            <a:ext cx="3492370" cy="619879"/>
          </a:xfrm>
        </p:spPr>
        <p:txBody>
          <a:bodyPr vert="horz" lIns="91440" tIns="45720" rIns="91440" bIns="45720" rtlCol="0" anchor="b">
            <a:normAutofit/>
          </a:bodyPr>
          <a:lstStyle/>
          <a:p>
            <a:pPr algn="ctr"/>
            <a:r>
              <a:rPr lang="en-IN" sz="2400" dirty="0">
                <a:highlight>
                  <a:srgbClr val="008080"/>
                </a:highlight>
              </a:rPr>
              <a:t>Churn Rate Trends</a:t>
            </a:r>
          </a:p>
        </p:txBody>
      </p:sp>
      <p:sp>
        <p:nvSpPr>
          <p:cNvPr id="4" name="Text Placeholder 3">
            <a:extLst>
              <a:ext uri="{FF2B5EF4-FFF2-40B4-BE49-F238E27FC236}">
                <a16:creationId xmlns:a16="http://schemas.microsoft.com/office/drawing/2014/main" id="{C7B4D4B4-25C5-A530-880E-A4991EB27EA2}"/>
              </a:ext>
            </a:extLst>
          </p:cNvPr>
          <p:cNvSpPr>
            <a:spLocks noGrp="1"/>
          </p:cNvSpPr>
          <p:nvPr>
            <p:ph type="body" sz="half" idx="2"/>
          </p:nvPr>
        </p:nvSpPr>
        <p:spPr>
          <a:xfrm>
            <a:off x="394741" y="1104028"/>
            <a:ext cx="5046688" cy="5579372"/>
          </a:xfrm>
        </p:spPr>
        <p:txBody>
          <a:bodyPr>
            <a:normAutofit/>
          </a:bodyPr>
          <a:lstStyle/>
          <a:p>
            <a:pPr algn="l"/>
            <a:r>
              <a:rPr lang="en-US" b="1" i="0" dirty="0">
                <a:effectLst/>
                <a:latin typeface="Söhne"/>
              </a:rPr>
              <a:t>Churn Rate Trends (2016-2019)</a:t>
            </a:r>
          </a:p>
          <a:p>
            <a:pPr algn="l"/>
            <a:r>
              <a:rPr lang="en-US" b="1" i="0" dirty="0">
                <a:effectLst/>
                <a:latin typeface="Söhne"/>
              </a:rPr>
              <a:t>2016: 19%</a:t>
            </a:r>
          </a:p>
          <a:p>
            <a:pPr algn="l"/>
            <a:r>
              <a:rPr lang="en-US" b="1" i="0" dirty="0">
                <a:effectLst/>
                <a:latin typeface="Söhne"/>
              </a:rPr>
              <a:t>2017: 22%</a:t>
            </a:r>
          </a:p>
          <a:p>
            <a:pPr algn="l"/>
            <a:r>
              <a:rPr lang="en-US" b="1" i="0" dirty="0">
                <a:effectLst/>
                <a:latin typeface="Söhne"/>
              </a:rPr>
              <a:t>2018: 20%</a:t>
            </a:r>
          </a:p>
          <a:p>
            <a:pPr algn="l"/>
            <a:r>
              <a:rPr lang="en-US" b="1" i="0" dirty="0">
                <a:effectLst/>
                <a:latin typeface="Söhne"/>
              </a:rPr>
              <a:t>2019: 20%</a:t>
            </a:r>
          </a:p>
          <a:p>
            <a:pPr algn="l"/>
            <a:endParaRPr lang="en-US" b="1" i="0" dirty="0">
              <a:effectLst/>
              <a:latin typeface="Söhne"/>
            </a:endParaRPr>
          </a:p>
          <a:p>
            <a:pPr algn="l"/>
            <a:r>
              <a:rPr lang="en-US" b="1" i="0" dirty="0">
                <a:effectLst/>
                <a:latin typeface="Söhne"/>
              </a:rPr>
              <a:t>Analysis:</a:t>
            </a:r>
          </a:p>
          <a:p>
            <a:pPr algn="l"/>
            <a:r>
              <a:rPr lang="en-US" b="1" i="0" dirty="0">
                <a:effectLst/>
                <a:latin typeface="Söhne"/>
              </a:rPr>
              <a:t>Significant increase in 2017 (22%).</a:t>
            </a:r>
          </a:p>
          <a:p>
            <a:pPr algn="l"/>
            <a:r>
              <a:rPr lang="en-US" b="1" i="0" dirty="0">
                <a:effectLst/>
                <a:latin typeface="Söhne"/>
              </a:rPr>
              <a:t>Stabilized in 2018 and 2019 (20% each).</a:t>
            </a:r>
          </a:p>
          <a:p>
            <a:pPr algn="l"/>
            <a:endParaRPr lang="en-US" b="1" i="0" dirty="0">
              <a:effectLst/>
              <a:latin typeface="Söhne"/>
            </a:endParaRPr>
          </a:p>
          <a:p>
            <a:pPr algn="l"/>
            <a:r>
              <a:rPr lang="en-US" b="1" i="0" dirty="0">
                <a:effectLst/>
                <a:latin typeface="Söhne"/>
              </a:rPr>
              <a:t>Recommendation:</a:t>
            </a:r>
          </a:p>
          <a:p>
            <a:pPr algn="l"/>
            <a:r>
              <a:rPr lang="en-US" b="1" i="0" dirty="0">
                <a:effectLst/>
                <a:latin typeface="Söhne"/>
              </a:rPr>
              <a:t>Monitor closely for emerging trends.</a:t>
            </a:r>
          </a:p>
          <a:p>
            <a:pPr algn="l"/>
            <a:r>
              <a:rPr lang="en-US" b="1" i="0" dirty="0">
                <a:effectLst/>
                <a:latin typeface="Söhne"/>
              </a:rPr>
              <a:t>Implement targeted strategies for stability.</a:t>
            </a:r>
            <a:endParaRPr lang="en-US" i="0" dirty="0">
              <a:effectLst/>
              <a:latin typeface="Söhne"/>
            </a:endParaRPr>
          </a:p>
          <a:p>
            <a:br>
              <a:rPr lang="en-IN" b="0" i="0" dirty="0">
                <a:effectLst/>
                <a:latin typeface="Söhne"/>
              </a:rPr>
            </a:br>
            <a:endParaRPr lang="en-IN" dirty="0"/>
          </a:p>
        </p:txBody>
      </p:sp>
      <p:pic>
        <p:nvPicPr>
          <p:cNvPr id="18" name="Picture 17">
            <a:extLst>
              <a:ext uri="{FF2B5EF4-FFF2-40B4-BE49-F238E27FC236}">
                <a16:creationId xmlns:a16="http://schemas.microsoft.com/office/drawing/2014/main" id="{403CF172-EA1D-4FEA-A359-15CB113D1FF4}"/>
              </a:ext>
            </a:extLst>
          </p:cNvPr>
          <p:cNvPicPr>
            <a:picLocks noChangeAspect="1"/>
          </p:cNvPicPr>
          <p:nvPr/>
        </p:nvPicPr>
        <p:blipFill>
          <a:blip r:embed="rId2"/>
          <a:stretch>
            <a:fillRect/>
          </a:stretch>
        </p:blipFill>
        <p:spPr>
          <a:xfrm>
            <a:off x="5246557" y="2156446"/>
            <a:ext cx="6472585" cy="3599777"/>
          </a:xfrm>
          <a:prstGeom prst="rect">
            <a:avLst/>
          </a:prstGeom>
        </p:spPr>
      </p:pic>
      <p:sp>
        <p:nvSpPr>
          <p:cNvPr id="19" name="TextBox 18">
            <a:extLst>
              <a:ext uri="{FF2B5EF4-FFF2-40B4-BE49-F238E27FC236}">
                <a16:creationId xmlns:a16="http://schemas.microsoft.com/office/drawing/2014/main" id="{F7F31C7D-86F3-96E1-E534-4DCAD95B905C}"/>
              </a:ext>
            </a:extLst>
          </p:cNvPr>
          <p:cNvSpPr txBox="1"/>
          <p:nvPr/>
        </p:nvSpPr>
        <p:spPr>
          <a:xfrm>
            <a:off x="5859130" y="734518"/>
            <a:ext cx="5938129" cy="923330"/>
          </a:xfrm>
          <a:prstGeom prst="rect">
            <a:avLst/>
          </a:prstGeom>
        </p:spPr>
        <p:txBody>
          <a:bodyPr vert="horz" lIns="91440" tIns="45720" rIns="91440" bIns="45720" rtlCol="0" anchor="b">
            <a:normAutofit/>
          </a:bodyPr>
          <a:lstStyle>
            <a:lvl1pPr algn="ctr">
              <a:lnSpc>
                <a:spcPct val="90000"/>
              </a:lnSpc>
              <a:spcBef>
                <a:spcPct val="0"/>
              </a:spcBef>
              <a:buNone/>
              <a:defRPr sz="2400">
                <a:highlight>
                  <a:srgbClr val="008080"/>
                </a:highlight>
                <a:latin typeface="+mj-lt"/>
                <a:ea typeface="+mj-ea"/>
                <a:cs typeface="+mj-cs"/>
              </a:defRPr>
            </a:lvl1pPr>
          </a:lstStyle>
          <a:p>
            <a:r>
              <a:rPr lang="en-US" dirty="0"/>
              <a:t>Line chart showing churn rates over the years (2016-2019)</a:t>
            </a:r>
          </a:p>
          <a:p>
            <a:br>
              <a:rPr lang="en-US" dirty="0"/>
            </a:br>
            <a:endParaRPr lang="en-IN" dirty="0"/>
          </a:p>
        </p:txBody>
      </p:sp>
    </p:spTree>
    <p:extLst>
      <p:ext uri="{BB962C8B-B14F-4D97-AF65-F5344CB8AC3E}">
        <p14:creationId xmlns:p14="http://schemas.microsoft.com/office/powerpoint/2010/main" val="210063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D078-535F-0EAA-1FBA-2BD9A7C2EA63}"/>
              </a:ext>
            </a:extLst>
          </p:cNvPr>
          <p:cNvSpPr>
            <a:spLocks noGrp="1"/>
          </p:cNvSpPr>
          <p:nvPr>
            <p:ph type="title"/>
          </p:nvPr>
        </p:nvSpPr>
        <p:spPr>
          <a:xfrm>
            <a:off x="-386829" y="73059"/>
            <a:ext cx="5036356" cy="530225"/>
          </a:xfrm>
        </p:spPr>
        <p:txBody>
          <a:bodyPr vert="horz" lIns="91440" tIns="45720" rIns="91440" bIns="45720" rtlCol="0" anchor="b">
            <a:normAutofit/>
          </a:bodyPr>
          <a:lstStyle/>
          <a:p>
            <a:pPr algn="ctr"/>
            <a:r>
              <a:rPr lang="en-US" sz="2400" dirty="0">
                <a:highlight>
                  <a:srgbClr val="008080"/>
                </a:highlight>
              </a:rPr>
              <a:t>Churn Analysis by Age Group</a:t>
            </a:r>
            <a:endParaRPr lang="en-IN" sz="2400" dirty="0">
              <a:highlight>
                <a:srgbClr val="008080"/>
              </a:highlight>
            </a:endParaRPr>
          </a:p>
        </p:txBody>
      </p:sp>
      <p:sp>
        <p:nvSpPr>
          <p:cNvPr id="4" name="Text Placeholder 3">
            <a:extLst>
              <a:ext uri="{FF2B5EF4-FFF2-40B4-BE49-F238E27FC236}">
                <a16:creationId xmlns:a16="http://schemas.microsoft.com/office/drawing/2014/main" id="{DB163639-4715-4F71-749A-8B3E18BCCE6F}"/>
              </a:ext>
            </a:extLst>
          </p:cNvPr>
          <p:cNvSpPr>
            <a:spLocks noGrp="1"/>
          </p:cNvSpPr>
          <p:nvPr>
            <p:ph type="body" sz="half" idx="2"/>
          </p:nvPr>
        </p:nvSpPr>
        <p:spPr>
          <a:xfrm>
            <a:off x="287727" y="945313"/>
            <a:ext cx="4149362" cy="5912687"/>
          </a:xfrm>
        </p:spPr>
        <p:txBody>
          <a:bodyPr>
            <a:normAutofit/>
          </a:bodyPr>
          <a:lstStyle/>
          <a:p>
            <a:pPr algn="l"/>
            <a:r>
              <a:rPr lang="en-US" sz="1400" b="1" i="0" dirty="0">
                <a:effectLst/>
                <a:latin typeface="Söhne"/>
              </a:rPr>
              <a:t>Key Points:</a:t>
            </a:r>
          </a:p>
          <a:p>
            <a:pPr algn="l">
              <a:buFont typeface="Arial" panose="020B0604020202020204" pitchFamily="34" charset="0"/>
              <a:buChar char="•"/>
            </a:pPr>
            <a:r>
              <a:rPr lang="en-US" sz="1400" b="0" i="0" dirty="0">
                <a:effectLst/>
                <a:latin typeface="Söhne"/>
              </a:rPr>
              <a:t>Highest churn rate in age group 48-57 (55%)</a:t>
            </a:r>
          </a:p>
          <a:p>
            <a:pPr algn="l">
              <a:buFont typeface="Arial" panose="020B0604020202020204" pitchFamily="34" charset="0"/>
              <a:buChar char="•"/>
            </a:pPr>
            <a:r>
              <a:rPr lang="en-US" sz="1400" b="0" i="0" dirty="0">
                <a:effectLst/>
                <a:latin typeface="Söhne"/>
              </a:rPr>
              <a:t>Second highest in age group 58-67 (40%)</a:t>
            </a:r>
          </a:p>
          <a:p>
            <a:pPr algn="l">
              <a:buFont typeface="Arial" panose="020B0604020202020204" pitchFamily="34" charset="0"/>
              <a:buChar char="•"/>
            </a:pPr>
            <a:r>
              <a:rPr lang="en-US" sz="1400" b="0" i="0" dirty="0">
                <a:effectLst/>
                <a:latin typeface="Söhne"/>
              </a:rPr>
              <a:t> Recommend targeted strategies for these age groups</a:t>
            </a:r>
          </a:p>
          <a:p>
            <a:pPr algn="l"/>
            <a:r>
              <a:rPr lang="en-US" sz="1400" b="1" i="0" dirty="0">
                <a:effectLst/>
                <a:latin typeface="Söhne"/>
              </a:rPr>
              <a:t>Analysis:</a:t>
            </a:r>
          </a:p>
          <a:p>
            <a:pPr algn="l">
              <a:buFont typeface="Arial" panose="020B0604020202020204" pitchFamily="34" charset="0"/>
              <a:buChar char="•"/>
            </a:pPr>
            <a:r>
              <a:rPr lang="en-US" sz="1400" b="1" i="0" dirty="0">
                <a:effectLst/>
                <a:latin typeface="Söhne"/>
              </a:rPr>
              <a:t>Age Group 48-57 (55% Churn Rate):</a:t>
            </a:r>
          </a:p>
          <a:p>
            <a:pPr algn="l">
              <a:buFont typeface="Arial" panose="020B0604020202020204" pitchFamily="34" charset="0"/>
              <a:buChar char="•"/>
            </a:pPr>
            <a:r>
              <a:rPr lang="en-US" sz="1400" b="0" i="0" dirty="0">
                <a:effectLst/>
                <a:latin typeface="Söhne"/>
              </a:rPr>
              <a:t>High churn rate suggests potential dissatisfaction or unmet needs.</a:t>
            </a:r>
          </a:p>
          <a:p>
            <a:pPr algn="l">
              <a:buFont typeface="Arial" panose="020B0604020202020204" pitchFamily="34" charset="0"/>
              <a:buChar char="•"/>
            </a:pPr>
            <a:r>
              <a:rPr lang="en-US" sz="1400" b="0" i="0" dirty="0">
                <a:effectLst/>
                <a:latin typeface="Söhne"/>
              </a:rPr>
              <a:t>Reasons could include lack of personalized services or better offers from competitors.</a:t>
            </a:r>
          </a:p>
          <a:p>
            <a:pPr algn="l">
              <a:buFont typeface="Arial" panose="020B0604020202020204" pitchFamily="34" charset="0"/>
              <a:buChar char="•"/>
            </a:pPr>
            <a:r>
              <a:rPr lang="en-US" sz="1400" b="0" i="0" dirty="0">
                <a:effectLst/>
                <a:latin typeface="Söhne"/>
              </a:rPr>
              <a:t>Recommend further investigation into specific pain points or service gaps.</a:t>
            </a:r>
          </a:p>
          <a:p>
            <a:pPr algn="l">
              <a:buFont typeface="Arial" panose="020B0604020202020204" pitchFamily="34" charset="0"/>
              <a:buChar char="•"/>
            </a:pPr>
            <a:r>
              <a:rPr lang="en-US" sz="1400" b="1" i="0" dirty="0">
                <a:effectLst/>
                <a:latin typeface="Söhne"/>
              </a:rPr>
              <a:t>Age Group 58-67 (40% Churn Rate):</a:t>
            </a:r>
          </a:p>
          <a:p>
            <a:pPr algn="l">
              <a:buFont typeface="Arial" panose="020B0604020202020204" pitchFamily="34" charset="0"/>
              <a:buChar char="•"/>
            </a:pPr>
            <a:r>
              <a:rPr lang="en-US" sz="1400" b="0" i="0" dirty="0">
                <a:effectLst/>
                <a:latin typeface="Söhne"/>
              </a:rPr>
              <a:t>Significant churn rate indicating possible issues.</a:t>
            </a:r>
          </a:p>
          <a:p>
            <a:pPr algn="l">
              <a:buFont typeface="Arial" panose="020B0604020202020204" pitchFamily="34" charset="0"/>
              <a:buChar char="•"/>
            </a:pPr>
            <a:r>
              <a:rPr lang="en-US" sz="1400" b="0" i="0" dirty="0">
                <a:effectLst/>
                <a:latin typeface="Söhne"/>
              </a:rPr>
              <a:t>Factors may include retirement planning or changing financial priorities.</a:t>
            </a:r>
          </a:p>
          <a:p>
            <a:pPr algn="l">
              <a:buFont typeface="Arial" panose="020B0604020202020204" pitchFamily="34" charset="0"/>
              <a:buChar char="•"/>
            </a:pPr>
            <a:r>
              <a:rPr lang="en-US" sz="1400" b="0" i="0" dirty="0">
                <a:effectLst/>
                <a:latin typeface="Söhne"/>
              </a:rPr>
              <a:t>Tailor retention strategies based on understanding their financial needs and concerns.</a:t>
            </a:r>
          </a:p>
          <a:p>
            <a:pPr algn="l">
              <a:buFont typeface="Arial" panose="020B0604020202020204" pitchFamily="34" charset="0"/>
              <a:buChar char="•"/>
            </a:pPr>
            <a:endParaRPr lang="en-US" sz="1400" b="0" i="0" dirty="0">
              <a:effectLst/>
              <a:latin typeface="Söhne"/>
            </a:endParaRPr>
          </a:p>
          <a:p>
            <a:pPr algn="l">
              <a:buFont typeface="Arial" panose="020B0604020202020204" pitchFamily="34" charset="0"/>
              <a:buChar char="•"/>
            </a:pPr>
            <a:endParaRPr lang="en-US" sz="1100" b="0" i="0" dirty="0">
              <a:effectLst/>
              <a:latin typeface="Söhne"/>
            </a:endParaRPr>
          </a:p>
          <a:p>
            <a:pPr algn="l">
              <a:buFont typeface="Arial" panose="020B0604020202020204" pitchFamily="34" charset="0"/>
              <a:buChar char="•"/>
            </a:pPr>
            <a:endParaRPr lang="en-US" sz="1100" b="0" i="0" dirty="0">
              <a:effectLst/>
              <a:latin typeface="Söhne"/>
            </a:endParaRPr>
          </a:p>
          <a:p>
            <a:pPr algn="l">
              <a:buFont typeface="Arial" panose="020B0604020202020204" pitchFamily="34" charset="0"/>
              <a:buChar char="•"/>
            </a:pPr>
            <a:endParaRPr lang="en-US" sz="1100" b="0" i="0" dirty="0">
              <a:effectLst/>
              <a:latin typeface="Söhne"/>
            </a:endParaRPr>
          </a:p>
          <a:p>
            <a:pPr algn="l">
              <a:buFont typeface="Arial" panose="020B0604020202020204" pitchFamily="34" charset="0"/>
              <a:buChar char="•"/>
            </a:pPr>
            <a:endParaRPr lang="en-US" sz="1100" b="0" i="0" dirty="0">
              <a:effectLst/>
              <a:latin typeface="Söhne"/>
            </a:endParaRPr>
          </a:p>
          <a:p>
            <a:endParaRPr lang="en-IN" dirty="0"/>
          </a:p>
        </p:txBody>
      </p:sp>
      <p:pic>
        <p:nvPicPr>
          <p:cNvPr id="8" name="Picture 7">
            <a:extLst>
              <a:ext uri="{FF2B5EF4-FFF2-40B4-BE49-F238E27FC236}">
                <a16:creationId xmlns:a16="http://schemas.microsoft.com/office/drawing/2014/main" id="{F22B5FAC-FBA2-CF48-8410-622F54D1055F}"/>
              </a:ext>
            </a:extLst>
          </p:cNvPr>
          <p:cNvPicPr>
            <a:picLocks noChangeAspect="1"/>
          </p:cNvPicPr>
          <p:nvPr/>
        </p:nvPicPr>
        <p:blipFill>
          <a:blip r:embed="rId2"/>
          <a:stretch>
            <a:fillRect/>
          </a:stretch>
        </p:blipFill>
        <p:spPr>
          <a:xfrm>
            <a:off x="4437089" y="1589970"/>
            <a:ext cx="7754911" cy="3866449"/>
          </a:xfrm>
          <a:prstGeom prst="rect">
            <a:avLst/>
          </a:prstGeom>
        </p:spPr>
      </p:pic>
      <p:sp>
        <p:nvSpPr>
          <p:cNvPr id="9" name="TextBox 8">
            <a:extLst>
              <a:ext uri="{FF2B5EF4-FFF2-40B4-BE49-F238E27FC236}">
                <a16:creationId xmlns:a16="http://schemas.microsoft.com/office/drawing/2014/main" id="{152939CB-5A86-504B-703F-04093A73A0F0}"/>
              </a:ext>
            </a:extLst>
          </p:cNvPr>
          <p:cNvSpPr txBox="1"/>
          <p:nvPr/>
        </p:nvSpPr>
        <p:spPr>
          <a:xfrm>
            <a:off x="5685931" y="988358"/>
            <a:ext cx="6218342" cy="424732"/>
          </a:xfrm>
          <a:prstGeom prst="rect">
            <a:avLst/>
          </a:prstGeom>
        </p:spPr>
        <p:txBody>
          <a:bodyPr vert="horz" lIns="91440" tIns="45720" rIns="91440" bIns="45720" rtlCol="0" anchor="b">
            <a:normAutofit/>
          </a:bodyPr>
          <a:lstStyle>
            <a:lvl1pPr algn="ctr">
              <a:lnSpc>
                <a:spcPct val="90000"/>
              </a:lnSpc>
              <a:spcBef>
                <a:spcPct val="0"/>
              </a:spcBef>
              <a:buNone/>
              <a:defRPr sz="2400">
                <a:highlight>
                  <a:srgbClr val="008080"/>
                </a:highlight>
                <a:latin typeface="+mj-lt"/>
                <a:ea typeface="+mj-ea"/>
                <a:cs typeface="+mj-cs"/>
              </a:defRPr>
            </a:lvl1pPr>
          </a:lstStyle>
          <a:p>
            <a:r>
              <a:rPr lang="en-US" dirty="0"/>
              <a:t>Bar chart showing churn rates by age group</a:t>
            </a:r>
            <a:endParaRPr lang="en-IN" dirty="0"/>
          </a:p>
        </p:txBody>
      </p:sp>
    </p:spTree>
    <p:extLst>
      <p:ext uri="{BB962C8B-B14F-4D97-AF65-F5344CB8AC3E}">
        <p14:creationId xmlns:p14="http://schemas.microsoft.com/office/powerpoint/2010/main" val="111204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36FD8-4E15-8457-4EDE-771EA2234E0A}"/>
              </a:ext>
            </a:extLst>
          </p:cNvPr>
          <p:cNvSpPr txBox="1"/>
          <p:nvPr/>
        </p:nvSpPr>
        <p:spPr>
          <a:xfrm>
            <a:off x="4606978" y="173508"/>
            <a:ext cx="2633271" cy="1092311"/>
          </a:xfrm>
          <a:prstGeom prst="rect">
            <a:avLst/>
          </a:prstGeom>
        </p:spPr>
        <p:txBody>
          <a:bodyPr vert="horz" lIns="91440" tIns="45720" rIns="91440" bIns="45720" rtlCol="0" anchor="b">
            <a:normAutofit/>
          </a:bodyPr>
          <a:lstStyle>
            <a:lvl1pPr algn="ctr">
              <a:lnSpc>
                <a:spcPct val="90000"/>
              </a:lnSpc>
              <a:spcBef>
                <a:spcPct val="0"/>
              </a:spcBef>
              <a:buNone/>
              <a:defRPr sz="2400">
                <a:highlight>
                  <a:srgbClr val="008080"/>
                </a:highlight>
                <a:latin typeface="+mj-lt"/>
                <a:ea typeface="+mj-ea"/>
                <a:cs typeface="+mj-cs"/>
              </a:defRPr>
            </a:lvl1pPr>
          </a:lstStyle>
          <a:p>
            <a:r>
              <a:rPr lang="en-IN" dirty="0"/>
              <a:t>Recommendations:</a:t>
            </a:r>
            <a:br>
              <a:rPr lang="en-IN" dirty="0"/>
            </a:br>
            <a:br>
              <a:rPr lang="en-IN" dirty="0"/>
            </a:br>
            <a:endParaRPr lang="en-IN" dirty="0"/>
          </a:p>
        </p:txBody>
      </p:sp>
      <p:sp>
        <p:nvSpPr>
          <p:cNvPr id="5" name="Rectangle: Rounded Corners 4">
            <a:extLst>
              <a:ext uri="{FF2B5EF4-FFF2-40B4-BE49-F238E27FC236}">
                <a16:creationId xmlns:a16="http://schemas.microsoft.com/office/drawing/2014/main" id="{EC799424-5BC3-10F2-AB52-81D02745B373}"/>
              </a:ext>
            </a:extLst>
          </p:cNvPr>
          <p:cNvSpPr/>
          <p:nvPr/>
        </p:nvSpPr>
        <p:spPr>
          <a:xfrm>
            <a:off x="199873" y="925778"/>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u="sng" dirty="0"/>
              <a:t>Targeted Marketing and Communication</a:t>
            </a:r>
            <a:r>
              <a:rPr lang="en-IN" b="1" dirty="0"/>
              <a:t>:</a:t>
            </a:r>
          </a:p>
          <a:p>
            <a:pPr marL="285750" indent="-285750" algn="ctr">
              <a:buFont typeface="Arial" panose="020B0604020202020204" pitchFamily="34" charset="0"/>
              <a:buChar char="•"/>
            </a:pPr>
            <a:r>
              <a:rPr lang="en-US" dirty="0"/>
              <a:t>Develop campaigns focused on their financial goals.</a:t>
            </a:r>
          </a:p>
          <a:p>
            <a:pPr marL="285750" indent="-285750" algn="ctr">
              <a:buFont typeface="Arial" panose="020B0604020202020204" pitchFamily="34" charset="0"/>
              <a:buChar char="•"/>
            </a:pPr>
            <a:r>
              <a:rPr lang="en-US" dirty="0"/>
              <a:t>Highlight services like retirement planning and investment options.</a:t>
            </a:r>
          </a:p>
          <a:p>
            <a:pPr algn="ctr"/>
            <a:endParaRPr lang="en-IN" dirty="0"/>
          </a:p>
          <a:p>
            <a:pPr algn="ctr"/>
            <a:endParaRPr lang="en-IN" dirty="0"/>
          </a:p>
        </p:txBody>
      </p:sp>
      <p:sp>
        <p:nvSpPr>
          <p:cNvPr id="6" name="Rectangle: Rounded Corners 5">
            <a:extLst>
              <a:ext uri="{FF2B5EF4-FFF2-40B4-BE49-F238E27FC236}">
                <a16:creationId xmlns:a16="http://schemas.microsoft.com/office/drawing/2014/main" id="{D0AC83D4-3115-84A9-EC44-30244332F2A0}"/>
              </a:ext>
            </a:extLst>
          </p:cNvPr>
          <p:cNvSpPr/>
          <p:nvPr/>
        </p:nvSpPr>
        <p:spPr>
          <a:xfrm>
            <a:off x="8037225" y="719664"/>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Personalized Offers and Services:</a:t>
            </a:r>
          </a:p>
          <a:p>
            <a:pPr algn="ctr"/>
            <a:endParaRPr lang="en-US" dirty="0"/>
          </a:p>
          <a:p>
            <a:pPr algn="ctr"/>
            <a:r>
              <a:rPr lang="en-US" dirty="0"/>
              <a:t>Offer tailored product bundles and exclusive discounts.</a:t>
            </a:r>
            <a:endParaRPr lang="en-IN" dirty="0"/>
          </a:p>
        </p:txBody>
      </p:sp>
      <p:sp>
        <p:nvSpPr>
          <p:cNvPr id="7" name="Rectangle: Rounded Corners 6">
            <a:extLst>
              <a:ext uri="{FF2B5EF4-FFF2-40B4-BE49-F238E27FC236}">
                <a16:creationId xmlns:a16="http://schemas.microsoft.com/office/drawing/2014/main" id="{B852D3FC-E39A-AF65-D9D2-CEA2BAA3497F}"/>
              </a:ext>
            </a:extLst>
          </p:cNvPr>
          <p:cNvSpPr/>
          <p:nvPr/>
        </p:nvSpPr>
        <p:spPr>
          <a:xfrm>
            <a:off x="199873" y="3782886"/>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Improved Customer Service:</a:t>
            </a:r>
          </a:p>
          <a:p>
            <a:pPr algn="ctr"/>
            <a:endParaRPr lang="en-US" b="1" dirty="0"/>
          </a:p>
          <a:p>
            <a:pPr marL="285750" indent="-285750" algn="ctr">
              <a:buFont typeface="Arial" panose="020B0604020202020204" pitchFamily="34" charset="0"/>
              <a:buChar char="•"/>
            </a:pPr>
            <a:r>
              <a:rPr lang="en-US" dirty="0"/>
              <a:t>Enhance support for older customers.</a:t>
            </a:r>
          </a:p>
          <a:p>
            <a:pPr marL="285750" indent="-285750" algn="ctr">
              <a:buFont typeface="Arial" panose="020B0604020202020204" pitchFamily="34" charset="0"/>
              <a:buChar char="•"/>
            </a:pPr>
            <a:r>
              <a:rPr lang="en-US" dirty="0"/>
              <a:t>Train reps to address their unique concerns.</a:t>
            </a:r>
            <a:endParaRPr lang="en-IN" dirty="0"/>
          </a:p>
        </p:txBody>
      </p:sp>
      <p:sp>
        <p:nvSpPr>
          <p:cNvPr id="8" name="Rectangle: Rounded Corners 7">
            <a:extLst>
              <a:ext uri="{FF2B5EF4-FFF2-40B4-BE49-F238E27FC236}">
                <a16:creationId xmlns:a16="http://schemas.microsoft.com/office/drawing/2014/main" id="{B6D36118-94E5-AC1C-FAF6-C3B58305E72F}"/>
              </a:ext>
            </a:extLst>
          </p:cNvPr>
          <p:cNvSpPr/>
          <p:nvPr/>
        </p:nvSpPr>
        <p:spPr>
          <a:xfrm>
            <a:off x="8037225" y="3709929"/>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Product Bundling and Cross-Selling:</a:t>
            </a:r>
          </a:p>
          <a:p>
            <a:pPr algn="ctr"/>
            <a:endParaRPr lang="en-US" b="1" u="sng" dirty="0"/>
          </a:p>
          <a:p>
            <a:pPr algn="ctr"/>
            <a:r>
              <a:rPr lang="en-US" dirty="0"/>
              <a:t>Create bundled offerings to encourage multiple product usage.</a:t>
            </a:r>
            <a:endParaRPr lang="en-IN" dirty="0"/>
          </a:p>
        </p:txBody>
      </p:sp>
      <p:sp>
        <p:nvSpPr>
          <p:cNvPr id="9" name="Rectangle: Rounded Corners 8">
            <a:extLst>
              <a:ext uri="{FF2B5EF4-FFF2-40B4-BE49-F238E27FC236}">
                <a16:creationId xmlns:a16="http://schemas.microsoft.com/office/drawing/2014/main" id="{3A04CCDE-807A-871E-EEBB-AFF49370C161}"/>
              </a:ext>
            </a:extLst>
          </p:cNvPr>
          <p:cNvSpPr/>
          <p:nvPr/>
        </p:nvSpPr>
        <p:spPr>
          <a:xfrm>
            <a:off x="4283439" y="2414145"/>
            <a:ext cx="3625121" cy="21344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Customer Loyalty Programs:</a:t>
            </a:r>
          </a:p>
          <a:p>
            <a:pPr algn="ctr"/>
            <a:endParaRPr lang="en-US" b="1" u="sng" dirty="0"/>
          </a:p>
          <a:p>
            <a:pPr algn="ctr"/>
            <a:r>
              <a:rPr lang="en-US" dirty="0"/>
              <a:t>Implement programs rewarding long-term customers.</a:t>
            </a:r>
            <a:endParaRPr lang="en-IN" dirty="0"/>
          </a:p>
        </p:txBody>
      </p:sp>
    </p:spTree>
    <p:extLst>
      <p:ext uri="{BB962C8B-B14F-4D97-AF65-F5344CB8AC3E}">
        <p14:creationId xmlns:p14="http://schemas.microsoft.com/office/powerpoint/2010/main" val="343176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B089-C921-0187-08DE-7E89800F6BBB}"/>
              </a:ext>
            </a:extLst>
          </p:cNvPr>
          <p:cNvSpPr>
            <a:spLocks noGrp="1"/>
          </p:cNvSpPr>
          <p:nvPr>
            <p:ph type="title"/>
          </p:nvPr>
        </p:nvSpPr>
        <p:spPr>
          <a:xfrm>
            <a:off x="-1099754" y="15554"/>
            <a:ext cx="7945738" cy="607458"/>
          </a:xfrm>
        </p:spPr>
        <p:txBody>
          <a:bodyPr vert="horz" lIns="91440" tIns="45720" rIns="91440" bIns="45720" rtlCol="0" anchor="b">
            <a:normAutofit/>
          </a:bodyPr>
          <a:lstStyle/>
          <a:p>
            <a:pPr algn="ctr"/>
            <a:r>
              <a:rPr lang="en-US" sz="2400" dirty="0">
                <a:highlight>
                  <a:srgbClr val="008080"/>
                </a:highlight>
              </a:rPr>
              <a:t>Churn Analysis by Number of Products Used</a:t>
            </a:r>
            <a:endParaRPr lang="en-IN" sz="2400" dirty="0">
              <a:highlight>
                <a:srgbClr val="008080"/>
              </a:highlight>
            </a:endParaRPr>
          </a:p>
        </p:txBody>
      </p:sp>
      <p:sp>
        <p:nvSpPr>
          <p:cNvPr id="4" name="Text Placeholder 3">
            <a:extLst>
              <a:ext uri="{FF2B5EF4-FFF2-40B4-BE49-F238E27FC236}">
                <a16:creationId xmlns:a16="http://schemas.microsoft.com/office/drawing/2014/main" id="{80449AAA-6397-122A-D88B-B6CCE8FFBBFB}"/>
              </a:ext>
            </a:extLst>
          </p:cNvPr>
          <p:cNvSpPr>
            <a:spLocks noGrp="1"/>
          </p:cNvSpPr>
          <p:nvPr>
            <p:ph type="body" sz="half" idx="2"/>
          </p:nvPr>
        </p:nvSpPr>
        <p:spPr>
          <a:xfrm>
            <a:off x="129963" y="1304145"/>
            <a:ext cx="4606929" cy="5553856"/>
          </a:xfrm>
        </p:spPr>
        <p:txBody>
          <a:bodyPr>
            <a:normAutofit lnSpcReduction="10000"/>
          </a:bodyPr>
          <a:lstStyle/>
          <a:p>
            <a:pPr algn="l"/>
            <a:r>
              <a:rPr lang="en-US" sz="2400" b="1" i="0" dirty="0">
                <a:effectLst/>
                <a:latin typeface="Söhne"/>
              </a:rPr>
              <a:t>Key Points:</a:t>
            </a:r>
          </a:p>
          <a:p>
            <a:pPr algn="l">
              <a:buFont typeface="Arial" panose="020B0604020202020204" pitchFamily="34" charset="0"/>
              <a:buChar char="•"/>
            </a:pPr>
            <a:r>
              <a:rPr lang="en-US" sz="2400" b="0" i="0" dirty="0">
                <a:effectLst/>
                <a:latin typeface="Söhne"/>
              </a:rPr>
              <a:t>Customers using 1 product have highest churn count (1409).</a:t>
            </a:r>
          </a:p>
          <a:p>
            <a:pPr algn="l">
              <a:buFont typeface="Arial" panose="020B0604020202020204" pitchFamily="34" charset="0"/>
              <a:buChar char="•"/>
            </a:pPr>
            <a:r>
              <a:rPr lang="en-US" sz="2400" b="0" i="0" dirty="0">
                <a:effectLst/>
                <a:latin typeface="Söhne"/>
              </a:rPr>
              <a:t>Churn count decreases as the number of products used increases. Suggest product bundling to incentivize multiple product usage</a:t>
            </a:r>
          </a:p>
          <a:p>
            <a:pPr algn="l"/>
            <a:r>
              <a:rPr lang="en-US" sz="2400" b="1" i="0" dirty="0">
                <a:effectLst/>
                <a:latin typeface="Söhne"/>
              </a:rPr>
              <a:t>Analysis:</a:t>
            </a:r>
          </a:p>
          <a:p>
            <a:pPr marL="342900" indent="-342900" algn="l">
              <a:buFont typeface="Arial" panose="020B0604020202020204" pitchFamily="34" charset="0"/>
              <a:buChar char="•"/>
            </a:pPr>
            <a:r>
              <a:rPr lang="en-US" sz="2400" i="0" dirty="0">
                <a:effectLst/>
                <a:latin typeface="Söhne"/>
              </a:rPr>
              <a:t>Single-product customers may churn due to limited banking needs or perceived value.</a:t>
            </a:r>
          </a:p>
          <a:p>
            <a:pPr marL="342900" indent="-342900" algn="l">
              <a:buFont typeface="Arial" panose="020B0604020202020204" pitchFamily="34" charset="0"/>
              <a:buChar char="•"/>
            </a:pPr>
            <a:r>
              <a:rPr lang="en-US" sz="2400" i="0" dirty="0">
                <a:effectLst/>
                <a:latin typeface="Söhne"/>
              </a:rPr>
              <a:t>Multiple-product users are more loyal, indicating a need to encourage product diversification.</a:t>
            </a:r>
            <a:endParaRPr lang="en-IN" dirty="0"/>
          </a:p>
        </p:txBody>
      </p:sp>
      <p:pic>
        <p:nvPicPr>
          <p:cNvPr id="6" name="Picture 5">
            <a:extLst>
              <a:ext uri="{FF2B5EF4-FFF2-40B4-BE49-F238E27FC236}">
                <a16:creationId xmlns:a16="http://schemas.microsoft.com/office/drawing/2014/main" id="{D7425CEB-1E33-386C-34F4-165CE96010B8}"/>
              </a:ext>
            </a:extLst>
          </p:cNvPr>
          <p:cNvPicPr>
            <a:picLocks noChangeAspect="1"/>
          </p:cNvPicPr>
          <p:nvPr/>
        </p:nvPicPr>
        <p:blipFill>
          <a:blip r:embed="rId2"/>
          <a:stretch>
            <a:fillRect/>
          </a:stretch>
        </p:blipFill>
        <p:spPr>
          <a:xfrm>
            <a:off x="4926816" y="2084009"/>
            <a:ext cx="7135221" cy="4391638"/>
          </a:xfrm>
          <a:prstGeom prst="rect">
            <a:avLst/>
          </a:prstGeom>
        </p:spPr>
      </p:pic>
      <p:sp>
        <p:nvSpPr>
          <p:cNvPr id="7" name="TextBox 6">
            <a:extLst>
              <a:ext uri="{FF2B5EF4-FFF2-40B4-BE49-F238E27FC236}">
                <a16:creationId xmlns:a16="http://schemas.microsoft.com/office/drawing/2014/main" id="{497EC077-B09A-19A2-3B52-729BA103474B}"/>
              </a:ext>
            </a:extLst>
          </p:cNvPr>
          <p:cNvSpPr txBox="1"/>
          <p:nvPr/>
        </p:nvSpPr>
        <p:spPr>
          <a:xfrm>
            <a:off x="4926816" y="1304145"/>
            <a:ext cx="6785160" cy="757130"/>
          </a:xfrm>
          <a:prstGeom prst="rect">
            <a:avLst/>
          </a:prstGeom>
        </p:spPr>
        <p:txBody>
          <a:bodyPr vert="horz" lIns="91440" tIns="45720" rIns="91440" bIns="45720" rtlCol="0" anchor="b">
            <a:normAutofit/>
          </a:bodyPr>
          <a:lstStyle>
            <a:lvl1pPr algn="ctr">
              <a:lnSpc>
                <a:spcPct val="90000"/>
              </a:lnSpc>
              <a:spcBef>
                <a:spcPct val="0"/>
              </a:spcBef>
              <a:buNone/>
              <a:defRPr sz="2400">
                <a:highlight>
                  <a:srgbClr val="008080"/>
                </a:highlight>
                <a:latin typeface="+mj-lt"/>
                <a:ea typeface="+mj-ea"/>
                <a:cs typeface="+mj-cs"/>
              </a:defRPr>
            </a:lvl1pPr>
          </a:lstStyle>
          <a:p>
            <a:r>
              <a:rPr lang="en-US" dirty="0"/>
              <a:t>Bar chart showing churn rates based on the number of products used</a:t>
            </a:r>
            <a:endParaRPr lang="en-IN" dirty="0"/>
          </a:p>
        </p:txBody>
      </p:sp>
    </p:spTree>
    <p:extLst>
      <p:ext uri="{BB962C8B-B14F-4D97-AF65-F5344CB8AC3E}">
        <p14:creationId xmlns:p14="http://schemas.microsoft.com/office/powerpoint/2010/main" val="246304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61A6-1AB2-F580-1C98-45B6E5E3C354}"/>
              </a:ext>
            </a:extLst>
          </p:cNvPr>
          <p:cNvSpPr>
            <a:spLocks noGrp="1"/>
          </p:cNvSpPr>
          <p:nvPr>
            <p:ph type="title" idx="4294967295"/>
          </p:nvPr>
        </p:nvSpPr>
        <p:spPr>
          <a:xfrm>
            <a:off x="4222231" y="757173"/>
            <a:ext cx="3657601" cy="403716"/>
          </a:xfrm>
        </p:spPr>
        <p:txBody>
          <a:bodyPr vert="horz" lIns="91440" tIns="45720" rIns="91440" bIns="45720" rtlCol="0" anchor="b">
            <a:normAutofit fontScale="90000"/>
          </a:bodyPr>
          <a:lstStyle/>
          <a:p>
            <a:pPr algn="ctr"/>
            <a:r>
              <a:rPr lang="en-IN" sz="2400" dirty="0">
                <a:highlight>
                  <a:srgbClr val="008080"/>
                </a:highlight>
              </a:rPr>
              <a:t>Recommendations:</a:t>
            </a:r>
            <a:br>
              <a:rPr lang="en-IN" sz="2400" dirty="0">
                <a:highlight>
                  <a:srgbClr val="008080"/>
                </a:highlight>
              </a:rPr>
            </a:br>
            <a:br>
              <a:rPr lang="en-IN" sz="2400" dirty="0">
                <a:highlight>
                  <a:srgbClr val="008080"/>
                </a:highlight>
              </a:rPr>
            </a:br>
            <a:endParaRPr lang="en-IN" sz="2400" dirty="0">
              <a:highlight>
                <a:srgbClr val="008080"/>
              </a:highlight>
            </a:endParaRPr>
          </a:p>
        </p:txBody>
      </p:sp>
      <p:sp>
        <p:nvSpPr>
          <p:cNvPr id="4" name="Rectangle: Rounded Corners 3">
            <a:extLst>
              <a:ext uri="{FF2B5EF4-FFF2-40B4-BE49-F238E27FC236}">
                <a16:creationId xmlns:a16="http://schemas.microsoft.com/office/drawing/2014/main" id="{BDFE4018-29F4-F3BD-ECCA-51A0C51C14B6}"/>
              </a:ext>
            </a:extLst>
          </p:cNvPr>
          <p:cNvSpPr/>
          <p:nvPr/>
        </p:nvSpPr>
        <p:spPr>
          <a:xfrm>
            <a:off x="47471" y="584278"/>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Offer bundled products or incentives for multiple product adoption.</a:t>
            </a:r>
          </a:p>
        </p:txBody>
      </p:sp>
      <p:sp>
        <p:nvSpPr>
          <p:cNvPr id="5" name="Rectangle: Rounded Corners 4">
            <a:extLst>
              <a:ext uri="{FF2B5EF4-FFF2-40B4-BE49-F238E27FC236}">
                <a16:creationId xmlns:a16="http://schemas.microsoft.com/office/drawing/2014/main" id="{FF875DB8-E8BB-1AD9-809F-D9CC26CD76A6}"/>
              </a:ext>
            </a:extLst>
          </p:cNvPr>
          <p:cNvSpPr/>
          <p:nvPr/>
        </p:nvSpPr>
        <p:spPr>
          <a:xfrm>
            <a:off x="4132296" y="2400065"/>
            <a:ext cx="3834981" cy="2307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Enhance value proposition for using multiple products.</a:t>
            </a:r>
          </a:p>
        </p:txBody>
      </p:sp>
      <p:sp>
        <p:nvSpPr>
          <p:cNvPr id="6" name="Rectangle: Rounded Corners 5">
            <a:extLst>
              <a:ext uri="{FF2B5EF4-FFF2-40B4-BE49-F238E27FC236}">
                <a16:creationId xmlns:a16="http://schemas.microsoft.com/office/drawing/2014/main" id="{505F09FB-0C4E-CB2D-FEE1-162BBC6D5B51}"/>
              </a:ext>
            </a:extLst>
          </p:cNvPr>
          <p:cNvSpPr/>
          <p:nvPr/>
        </p:nvSpPr>
        <p:spPr>
          <a:xfrm>
            <a:off x="89942" y="4264362"/>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Use data analytics for personalized product recommendations.</a:t>
            </a:r>
          </a:p>
        </p:txBody>
      </p:sp>
      <p:sp>
        <p:nvSpPr>
          <p:cNvPr id="7" name="Rectangle: Rounded Corners 6">
            <a:extLst>
              <a:ext uri="{FF2B5EF4-FFF2-40B4-BE49-F238E27FC236}">
                <a16:creationId xmlns:a16="http://schemas.microsoft.com/office/drawing/2014/main" id="{8107D350-91D4-CD37-6C71-C7E9F8AE80BA}"/>
              </a:ext>
            </a:extLst>
          </p:cNvPr>
          <p:cNvSpPr/>
          <p:nvPr/>
        </p:nvSpPr>
        <p:spPr>
          <a:xfrm>
            <a:off x="8009748" y="4264361"/>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Launch targeted retention campaigns for single-product customers.</a:t>
            </a:r>
          </a:p>
        </p:txBody>
      </p:sp>
      <p:sp>
        <p:nvSpPr>
          <p:cNvPr id="8" name="Rectangle: Rounded Corners 7">
            <a:extLst>
              <a:ext uri="{FF2B5EF4-FFF2-40B4-BE49-F238E27FC236}">
                <a16:creationId xmlns:a16="http://schemas.microsoft.com/office/drawing/2014/main" id="{EE459EC3-AED1-C62E-2015-36454DAF28D4}"/>
              </a:ext>
            </a:extLst>
          </p:cNvPr>
          <p:cNvSpPr/>
          <p:nvPr/>
        </p:nvSpPr>
        <p:spPr>
          <a:xfrm>
            <a:off x="8052219" y="584277"/>
            <a:ext cx="4002374" cy="2428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Educate customers on the benefits of multiple products.</a:t>
            </a:r>
          </a:p>
        </p:txBody>
      </p:sp>
    </p:spTree>
    <p:extLst>
      <p:ext uri="{BB962C8B-B14F-4D97-AF65-F5344CB8AC3E}">
        <p14:creationId xmlns:p14="http://schemas.microsoft.com/office/powerpoint/2010/main" val="230024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8DF6-9557-A502-5FDD-93EB9C32487D}"/>
              </a:ext>
            </a:extLst>
          </p:cNvPr>
          <p:cNvSpPr>
            <a:spLocks noGrp="1"/>
          </p:cNvSpPr>
          <p:nvPr>
            <p:ph type="title"/>
          </p:nvPr>
        </p:nvSpPr>
        <p:spPr>
          <a:xfrm>
            <a:off x="0" y="119920"/>
            <a:ext cx="5334001" cy="603355"/>
          </a:xfrm>
        </p:spPr>
        <p:txBody>
          <a:bodyPr vert="horz" lIns="91440" tIns="45720" rIns="91440" bIns="45720" rtlCol="0" anchor="b">
            <a:normAutofit/>
          </a:bodyPr>
          <a:lstStyle/>
          <a:p>
            <a:pPr algn="ctr"/>
            <a:r>
              <a:rPr lang="en-US" sz="2400" dirty="0">
                <a:highlight>
                  <a:srgbClr val="008080"/>
                </a:highlight>
              </a:rPr>
              <a:t>CREDIT CARD ON CUSTOMER CHURN</a:t>
            </a:r>
            <a:endParaRPr lang="en-IN" sz="2400" dirty="0">
              <a:highlight>
                <a:srgbClr val="008080"/>
              </a:highlight>
            </a:endParaRPr>
          </a:p>
        </p:txBody>
      </p:sp>
      <p:sp>
        <p:nvSpPr>
          <p:cNvPr id="4" name="Text Placeholder 3">
            <a:extLst>
              <a:ext uri="{FF2B5EF4-FFF2-40B4-BE49-F238E27FC236}">
                <a16:creationId xmlns:a16="http://schemas.microsoft.com/office/drawing/2014/main" id="{FC292564-5FE9-9B58-0A09-7BC99DFA4299}"/>
              </a:ext>
            </a:extLst>
          </p:cNvPr>
          <p:cNvSpPr>
            <a:spLocks noGrp="1"/>
          </p:cNvSpPr>
          <p:nvPr>
            <p:ph type="body" sz="half" idx="2"/>
          </p:nvPr>
        </p:nvSpPr>
        <p:spPr>
          <a:xfrm>
            <a:off x="569626" y="1199213"/>
            <a:ext cx="4407108" cy="5006715"/>
          </a:xfrm>
        </p:spPr>
        <p:txBody>
          <a:bodyPr>
            <a:noAutofit/>
          </a:bodyPr>
          <a:lstStyle/>
          <a:p>
            <a:pPr algn="l">
              <a:buFont typeface="Arial" panose="020B0604020202020204" pitchFamily="34" charset="0"/>
              <a:buChar char="•"/>
            </a:pPr>
            <a:r>
              <a:rPr lang="en-US" sz="2400" b="0" i="0" dirty="0">
                <a:effectLst/>
                <a:latin typeface="Söhne"/>
              </a:rPr>
              <a:t>The pie chart shows customers by credit card status and churned/exited status.</a:t>
            </a:r>
          </a:p>
          <a:p>
            <a:pPr algn="l">
              <a:buFont typeface="Arial" panose="020B0604020202020204" pitchFamily="34" charset="0"/>
              <a:buChar char="•"/>
            </a:pPr>
            <a:r>
              <a:rPr lang="en-US" sz="2400" b="0" i="0" dirty="0">
                <a:effectLst/>
                <a:latin typeface="Söhne"/>
              </a:rPr>
              <a:t>69.91% of credit card holders have exited or churned.</a:t>
            </a:r>
          </a:p>
          <a:p>
            <a:pPr algn="l">
              <a:buFont typeface="Arial" panose="020B0604020202020204" pitchFamily="34" charset="0"/>
              <a:buChar char="•"/>
            </a:pPr>
            <a:r>
              <a:rPr lang="en-US" sz="2400" b="0" i="0" dirty="0">
                <a:effectLst/>
                <a:latin typeface="Söhne"/>
              </a:rPr>
              <a:t>30.03% of non-credit card holders have churned.</a:t>
            </a:r>
          </a:p>
          <a:p>
            <a:pPr algn="l">
              <a:buFont typeface="Arial" panose="020B0604020202020204" pitchFamily="34" charset="0"/>
              <a:buChar char="•"/>
            </a:pPr>
            <a:r>
              <a:rPr lang="en-US" sz="2400" b="0" i="0" dirty="0">
                <a:effectLst/>
                <a:latin typeface="Söhne"/>
              </a:rPr>
              <a:t>Credit card ownership significantly impacts customer retention rates.</a:t>
            </a:r>
          </a:p>
        </p:txBody>
      </p:sp>
      <p:pic>
        <p:nvPicPr>
          <p:cNvPr id="8" name="Picture 7">
            <a:extLst>
              <a:ext uri="{FF2B5EF4-FFF2-40B4-BE49-F238E27FC236}">
                <a16:creationId xmlns:a16="http://schemas.microsoft.com/office/drawing/2014/main" id="{B574D92E-3308-9BA6-E6F6-086E75EA24F9}"/>
              </a:ext>
            </a:extLst>
          </p:cNvPr>
          <p:cNvPicPr>
            <a:picLocks noChangeAspect="1"/>
          </p:cNvPicPr>
          <p:nvPr/>
        </p:nvPicPr>
        <p:blipFill>
          <a:blip r:embed="rId2"/>
          <a:stretch>
            <a:fillRect/>
          </a:stretch>
        </p:blipFill>
        <p:spPr>
          <a:xfrm>
            <a:off x="5447359" y="1139252"/>
            <a:ext cx="6744641" cy="4467849"/>
          </a:xfrm>
          <a:prstGeom prst="rect">
            <a:avLst/>
          </a:prstGeom>
        </p:spPr>
      </p:pic>
    </p:spTree>
    <p:extLst>
      <p:ext uri="{BB962C8B-B14F-4D97-AF65-F5344CB8AC3E}">
        <p14:creationId xmlns:p14="http://schemas.microsoft.com/office/powerpoint/2010/main" val="276627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1922-1447-1D31-81D1-104D75D8DB43}"/>
              </a:ext>
            </a:extLst>
          </p:cNvPr>
          <p:cNvSpPr>
            <a:spLocks noGrp="1"/>
          </p:cNvSpPr>
          <p:nvPr>
            <p:ph type="title" idx="4294967295"/>
          </p:nvPr>
        </p:nvSpPr>
        <p:spPr>
          <a:xfrm>
            <a:off x="1599802" y="-209863"/>
            <a:ext cx="8992393" cy="823913"/>
          </a:xfrm>
        </p:spPr>
        <p:txBody>
          <a:bodyPr vert="horz" lIns="91440" tIns="45720" rIns="91440" bIns="45720" rtlCol="0" anchor="b">
            <a:normAutofit/>
          </a:bodyPr>
          <a:lstStyle/>
          <a:p>
            <a:pPr algn="ctr"/>
            <a:r>
              <a:rPr lang="en-IN" sz="3600" dirty="0">
                <a:highlight>
                  <a:srgbClr val="008080"/>
                </a:highlight>
              </a:rPr>
              <a:t>Strategies to Reduce Churn</a:t>
            </a:r>
          </a:p>
        </p:txBody>
      </p:sp>
      <p:graphicFrame>
        <p:nvGraphicFramePr>
          <p:cNvPr id="4" name="Diagram 3">
            <a:extLst>
              <a:ext uri="{FF2B5EF4-FFF2-40B4-BE49-F238E27FC236}">
                <a16:creationId xmlns:a16="http://schemas.microsoft.com/office/drawing/2014/main" id="{E10D20A5-78CD-88EB-370D-A76299886F24}"/>
              </a:ext>
            </a:extLst>
          </p:cNvPr>
          <p:cNvGraphicFramePr/>
          <p:nvPr>
            <p:extLst>
              <p:ext uri="{D42A27DB-BD31-4B8C-83A1-F6EECF244321}">
                <p14:modId xmlns:p14="http://schemas.microsoft.com/office/powerpoint/2010/main" val="383484591"/>
              </p:ext>
            </p:extLst>
          </p:nvPr>
        </p:nvGraphicFramePr>
        <p:xfrm>
          <a:off x="2031999" y="106444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511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1229</TotalTime>
  <Words>1565</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Söhne</vt:lpstr>
      <vt:lpstr>Office Theme</vt:lpstr>
      <vt:lpstr>Capstone Project:  Analytical CRM Development for a Bank </vt:lpstr>
      <vt:lpstr>Introduction to the topic of customer churn and its impact on businesses.  </vt:lpstr>
      <vt:lpstr>Churn Rate Trends</vt:lpstr>
      <vt:lpstr>Churn Analysis by Age Group</vt:lpstr>
      <vt:lpstr>PowerPoint Presentation</vt:lpstr>
      <vt:lpstr>Churn Analysis by Number of Products Used</vt:lpstr>
      <vt:lpstr>Recommendations:  </vt:lpstr>
      <vt:lpstr>CREDIT CARD ON CUSTOMER CHURN</vt:lpstr>
      <vt:lpstr>Strategies to Reduce Churn</vt:lpstr>
      <vt:lpstr>Churn Rate By Gender In Recent Years.</vt:lpstr>
      <vt:lpstr>Analysis and Strategies for Gender-Based Churn </vt:lpstr>
      <vt:lpstr>PowerPoint Presentation</vt:lpstr>
      <vt:lpstr>Recommendation: </vt:lpstr>
      <vt:lpstr>Account balance And Number of products used by exited customers.</vt:lpstr>
      <vt:lpstr>Credit Score Wise Count Of Customers Exited.</vt:lpstr>
      <vt:lpstr>Overall Conclusion </vt:lpstr>
      <vt:lpstr>Appendix</vt:lpstr>
      <vt:lpstr>PowerPoint Presentation</vt:lpstr>
      <vt:lpstr>Data Description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 </dc:title>
  <dc:creator>lokesh sharma</dc:creator>
  <cp:lastModifiedBy>lokesh sharma</cp:lastModifiedBy>
  <cp:revision>8</cp:revision>
  <dcterms:created xsi:type="dcterms:W3CDTF">2024-03-26T10:09:34Z</dcterms:created>
  <dcterms:modified xsi:type="dcterms:W3CDTF">2024-04-04T07:29:42Z</dcterms:modified>
</cp:coreProperties>
</file>