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57" r:id="rId3"/>
    <p:sldId id="320" r:id="rId4"/>
    <p:sldId id="316" r:id="rId5"/>
    <p:sldId id="310" r:id="rId6"/>
    <p:sldId id="321" r:id="rId7"/>
    <p:sldId id="322" r:id="rId8"/>
    <p:sldId id="323" r:id="rId9"/>
    <p:sldId id="324" r:id="rId10"/>
    <p:sldId id="329" r:id="rId11"/>
    <p:sldId id="325" r:id="rId12"/>
    <p:sldId id="326" r:id="rId13"/>
    <p:sldId id="32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54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7788" y="476672"/>
            <a:ext cx="11161240" cy="3096344"/>
          </a:xfrm>
        </p:spPr>
        <p:txBody>
          <a:bodyPr>
            <a:noAutofit/>
          </a:bodyPr>
          <a:lstStyle/>
          <a:p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a Cognitive Radio System By Using MATLAB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5373216"/>
            <a:ext cx="8229600" cy="100811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</a:t>
            </a:r>
          </a:p>
          <a:p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LOKESH (2K19/EC/101)</a:t>
            </a:r>
          </a:p>
          <a:p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SAMEER (2K19/EC/110)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BC3E-0A65-41DD-BC16-17A250F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F6AE7-974C-41AC-B780-D0D408153885}"/>
              </a:ext>
            </a:extLst>
          </p:cNvPr>
          <p:cNvSpPr txBox="1"/>
          <p:nvPr/>
        </p:nvSpPr>
        <p:spPr>
          <a:xfrm>
            <a:off x="1341884" y="1556792"/>
            <a:ext cx="44644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analyze the channel characteristics we can add noise and attenuation parameter. Now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the Signal to Noise Ratio (SNR) is 5dB, 15dB. Then, the following results are shown in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Figure </a:t>
            </a:r>
            <a:r>
              <a:rPr lang="en-US" dirty="0">
                <a:latin typeface="Times New Roman" panose="02020603050405020304" pitchFamily="18" charset="0"/>
              </a:rPr>
              <a:t>(a)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Figure </a:t>
            </a:r>
            <a:r>
              <a:rPr lang="en-US" dirty="0">
                <a:latin typeface="Times New Roman" panose="02020603050405020304" pitchFamily="18" charset="0"/>
              </a:rPr>
              <a:t>(b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). The disturbance in the spectrum can be observed to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decrease with the increase in SNR. This means that the noisy channel will increase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probability of error in the received signal.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70BB2-2D9F-465E-A542-97B7BF5B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017205"/>
            <a:ext cx="5184576" cy="410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99D93-C333-4252-9BAA-232F7E8F4A64}"/>
              </a:ext>
            </a:extLst>
          </p:cNvPr>
          <p:cNvSpPr txBox="1"/>
          <p:nvPr/>
        </p:nvSpPr>
        <p:spPr>
          <a:xfrm>
            <a:off x="7462564" y="537321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Figure </a:t>
            </a:r>
            <a:r>
              <a:rPr lang="en-IN" dirty="0">
                <a:latin typeface="Times New Roman" panose="02020603050405020304" pitchFamily="18" charset="0"/>
              </a:rPr>
              <a:t>(b )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SNR = 10dB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lvl="1" algn="l">
              <a:spcBef>
                <a:spcPts val="940"/>
              </a:spcBef>
              <a:spcAft>
                <a:spcPts val="90"/>
              </a:spcAft>
              <a:tabLst>
                <a:tab pos="3779520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Attenuation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kern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kern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1944215"/>
          </a:xfrm>
        </p:spPr>
        <p:txBody>
          <a:bodyPr>
            <a:normAutofit/>
          </a:bodyPr>
          <a:lstStyle/>
          <a:p>
            <a:pPr marL="482600" marR="382270">
              <a:spcBef>
                <a:spcPts val="2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we’re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attenuating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carrier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attenuation</a:t>
            </a:r>
            <a:r>
              <a:rPr lang="en-US" sz="18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required.</a:t>
            </a:r>
          </a:p>
          <a:p>
            <a:pPr marL="482600" marR="382270">
              <a:spcBef>
                <a:spcPts val="26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attenuated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8762" marR="382270" indent="0">
              <a:spcBef>
                <a:spcPts val="26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D6750-55AC-4585-B1BB-5B460799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1124745"/>
            <a:ext cx="6552728" cy="194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24015-534F-455A-B367-63F57633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3212977"/>
            <a:ext cx="6120680" cy="3312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6C0E3-6A50-4AF6-9385-D32A854FBE6F}"/>
              </a:ext>
            </a:extLst>
          </p:cNvPr>
          <p:cNvSpPr txBox="1"/>
          <p:nvPr/>
        </p:nvSpPr>
        <p:spPr>
          <a:xfrm>
            <a:off x="6712088" y="4130496"/>
            <a:ext cx="52149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Here the signal peaks are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proportionately reduced with increasing attenuation thus attenuation in the channel will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reduce the signal power which in essence impairs the proper signal reception.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6311-CFA5-4A07-A739-2B3F0230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E172-1CB6-4621-8000-73004E01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5" y="1412777"/>
            <a:ext cx="9314920" cy="460702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We’ve simulated the basics of a cognitive radio systems enabling dynamic spectrum access to the user 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multimedia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broadband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networking, “hot spot” services; multimedia wireless networking services are the best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Cognitive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Cognitive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still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n-US" sz="2000" spc="2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cognitive science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its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infancy.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MATLAB, we intend to come out with</a:t>
            </a:r>
            <a:r>
              <a:rPr lang="en-US" sz="20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simpler and efficient simulating technique.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consequences on the basis of power spectral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 of the channel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,it 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used cognitively to find out the available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gaps and those gaps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to new incoming users thus improving the overall channel’s output.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Cognitive radios have the potential to jump in and out of un-used spectrum gaps to increase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spectrum efficiency and provide wideband services. We’ve shown the simulation of a Cognitive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System by using MATLAB where maximum utilization and efficiency of the frequency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spectrum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attenuated.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5AA-37F9-46CC-B9FA-24E16790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3264024"/>
          </a:xfrm>
        </p:spPr>
        <p:txBody>
          <a:bodyPr/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866" y="1091245"/>
            <a:ext cx="9315563" cy="566819"/>
          </a:xfrm>
          <a:prstGeom prst="rect">
            <a:avLst/>
          </a:prstGeom>
        </p:spPr>
        <p:txBody>
          <a:bodyPr vert="horz" wrap="square" lIns="0" tIns="12697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  <a:tabLst>
                <a:tab pos="2793797" algn="l"/>
              </a:tabLst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671" y="2262555"/>
            <a:ext cx="9556166" cy="278204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 marR="8253" algn="just">
              <a:lnSpc>
                <a:spcPct val="114599"/>
              </a:lnSpc>
              <a:spcBef>
                <a:spcPts val="100"/>
              </a:spcBef>
            </a:pPr>
            <a:r>
              <a:rPr sz="1799" spc="-5" dirty="0">
                <a:latin typeface="Times New Roman"/>
                <a:cs typeface="Times New Roman"/>
              </a:rPr>
              <a:t>Cognitive </a:t>
            </a:r>
            <a:r>
              <a:rPr sz="1799" dirty="0">
                <a:latin typeface="Times New Roman"/>
                <a:cs typeface="Times New Roman"/>
              </a:rPr>
              <a:t>radio </a:t>
            </a:r>
            <a:r>
              <a:rPr sz="1799" spc="-5" dirty="0">
                <a:latin typeface="Times New Roman"/>
                <a:cs typeface="Times New Roman"/>
              </a:rPr>
              <a:t>is </a:t>
            </a:r>
            <a:r>
              <a:rPr sz="1799" dirty="0">
                <a:latin typeface="Times New Roman"/>
                <a:cs typeface="Times New Roman"/>
              </a:rPr>
              <a:t>a form of </a:t>
            </a:r>
            <a:r>
              <a:rPr sz="1799" spc="-5" dirty="0">
                <a:latin typeface="Times New Roman"/>
                <a:cs typeface="Times New Roman"/>
              </a:rPr>
              <a:t>wireless communication in which </a:t>
            </a:r>
            <a:r>
              <a:rPr sz="1799" dirty="0">
                <a:latin typeface="Times New Roman"/>
                <a:cs typeface="Times New Roman"/>
              </a:rPr>
              <a:t>a </a:t>
            </a:r>
            <a:r>
              <a:rPr sz="1799" spc="-5" dirty="0">
                <a:latin typeface="Times New Roman"/>
                <a:cs typeface="Times New Roman"/>
              </a:rPr>
              <a:t>transceiver can intelligently </a:t>
            </a:r>
            <a:r>
              <a:rPr sz="1799" dirty="0">
                <a:latin typeface="Times New Roman"/>
                <a:cs typeface="Times New Roman"/>
              </a:rPr>
              <a:t>detect </a:t>
            </a:r>
            <a:r>
              <a:rPr sz="1799" spc="5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which</a:t>
            </a:r>
            <a:r>
              <a:rPr sz="1799" spc="-10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communication channels are in </a:t>
            </a:r>
            <a:r>
              <a:rPr sz="1799" dirty="0">
                <a:latin typeface="Times New Roman"/>
                <a:cs typeface="Times New Roman"/>
              </a:rPr>
              <a:t>use </a:t>
            </a:r>
            <a:r>
              <a:rPr sz="1799" spc="-5" dirty="0">
                <a:latin typeface="Times New Roman"/>
                <a:cs typeface="Times New Roman"/>
              </a:rPr>
              <a:t>and</a:t>
            </a:r>
            <a:r>
              <a:rPr sz="1799" spc="-10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which are </a:t>
            </a:r>
            <a:r>
              <a:rPr sz="1799" dirty="0">
                <a:latin typeface="Times New Roman"/>
                <a:cs typeface="Times New Roman"/>
              </a:rPr>
              <a:t>not.</a:t>
            </a:r>
          </a:p>
          <a:p>
            <a:pPr>
              <a:spcBef>
                <a:spcPts val="40"/>
              </a:spcBef>
            </a:pPr>
            <a:endParaRPr sz="1899" dirty="0">
              <a:latin typeface="Times New Roman"/>
              <a:cs typeface="Times New Roman"/>
            </a:endParaRPr>
          </a:p>
          <a:p>
            <a:pPr marL="12696" marR="9522" algn="just">
              <a:lnSpc>
                <a:spcPct val="113399"/>
              </a:lnSpc>
            </a:pPr>
            <a:r>
              <a:rPr sz="1799" dirty="0">
                <a:latin typeface="Times New Roman"/>
                <a:cs typeface="Times New Roman"/>
              </a:rPr>
              <a:t>It </a:t>
            </a:r>
            <a:r>
              <a:rPr sz="1799" spc="-5" dirty="0">
                <a:latin typeface="Times New Roman"/>
                <a:cs typeface="Times New Roman"/>
              </a:rPr>
              <a:t>instantly moves into </a:t>
            </a:r>
            <a:r>
              <a:rPr sz="1799" dirty="0">
                <a:latin typeface="Times New Roman"/>
                <a:cs typeface="Times New Roman"/>
              </a:rPr>
              <a:t>vacant </a:t>
            </a:r>
            <a:r>
              <a:rPr sz="1799" spc="-5" dirty="0">
                <a:latin typeface="Times New Roman"/>
                <a:cs typeface="Times New Roman"/>
              </a:rPr>
              <a:t>channels while avoiding </a:t>
            </a:r>
            <a:r>
              <a:rPr sz="1799" dirty="0">
                <a:latin typeface="Times New Roman"/>
                <a:cs typeface="Times New Roman"/>
              </a:rPr>
              <a:t>occupied ones. It does not </a:t>
            </a:r>
            <a:r>
              <a:rPr sz="1799" spc="-5" dirty="0">
                <a:latin typeface="Times New Roman"/>
                <a:cs typeface="Times New Roman"/>
              </a:rPr>
              <a:t>cause any interference </a:t>
            </a:r>
            <a:r>
              <a:rPr sz="1799" spc="-434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to</a:t>
            </a:r>
            <a:r>
              <a:rPr sz="1799" spc="-10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the licensed </a:t>
            </a:r>
            <a:r>
              <a:rPr sz="1799" dirty="0">
                <a:latin typeface="Times New Roman"/>
                <a:cs typeface="Times New Roman"/>
              </a:rPr>
              <a:t>user.</a:t>
            </a:r>
          </a:p>
          <a:p>
            <a:pPr>
              <a:spcBef>
                <a:spcPts val="25"/>
              </a:spcBef>
            </a:pPr>
            <a:endParaRPr sz="1899" dirty="0">
              <a:latin typeface="Times New Roman"/>
              <a:cs typeface="Times New Roman"/>
            </a:endParaRPr>
          </a:p>
          <a:p>
            <a:pPr marL="12696" marR="5078" algn="just">
              <a:lnSpc>
                <a:spcPct val="113999"/>
              </a:lnSpc>
            </a:pPr>
            <a:r>
              <a:rPr sz="1799" dirty="0">
                <a:latin typeface="Times New Roman"/>
                <a:cs typeface="Times New Roman"/>
              </a:rPr>
              <a:t>It </a:t>
            </a:r>
            <a:r>
              <a:rPr sz="1799" spc="-5" dirty="0">
                <a:latin typeface="Times New Roman"/>
                <a:cs typeface="Times New Roman"/>
              </a:rPr>
              <a:t>is an intelligent, aware, adaptive </a:t>
            </a:r>
            <a:r>
              <a:rPr sz="1799" dirty="0">
                <a:latin typeface="Times New Roman"/>
                <a:cs typeface="Times New Roman"/>
              </a:rPr>
              <a:t>radio </a:t>
            </a:r>
            <a:r>
              <a:rPr sz="1799" spc="-5" dirty="0">
                <a:latin typeface="Times New Roman"/>
                <a:cs typeface="Times New Roman"/>
              </a:rPr>
              <a:t>that </a:t>
            </a:r>
            <a:r>
              <a:rPr sz="1799" dirty="0">
                <a:latin typeface="Times New Roman"/>
                <a:cs typeface="Times New Roman"/>
              </a:rPr>
              <a:t>‘senses’ </a:t>
            </a:r>
            <a:r>
              <a:rPr sz="1799" spc="-5" dirty="0">
                <a:latin typeface="Times New Roman"/>
                <a:cs typeface="Times New Roman"/>
              </a:rPr>
              <a:t>its </a:t>
            </a:r>
            <a:r>
              <a:rPr sz="1799" dirty="0">
                <a:latin typeface="Times New Roman"/>
                <a:cs typeface="Times New Roman"/>
              </a:rPr>
              <a:t>operational </a:t>
            </a:r>
            <a:r>
              <a:rPr sz="1799" spc="-5" dirty="0">
                <a:latin typeface="Times New Roman"/>
                <a:cs typeface="Times New Roman"/>
              </a:rPr>
              <a:t>environment and </a:t>
            </a:r>
            <a:r>
              <a:rPr sz="1799" dirty="0">
                <a:latin typeface="Times New Roman"/>
                <a:cs typeface="Times New Roman"/>
              </a:rPr>
              <a:t>dynamically </a:t>
            </a:r>
            <a:r>
              <a:rPr sz="1799" spc="5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adjusts</a:t>
            </a:r>
            <a:r>
              <a:rPr sz="1799" dirty="0">
                <a:latin typeface="Times New Roman"/>
                <a:cs typeface="Times New Roman"/>
              </a:rPr>
              <a:t> radio</a:t>
            </a:r>
            <a:r>
              <a:rPr sz="1799" spc="5" dirty="0">
                <a:latin typeface="Times New Roman"/>
                <a:cs typeface="Times New Roman"/>
              </a:rPr>
              <a:t> </a:t>
            </a:r>
            <a:r>
              <a:rPr sz="1799" dirty="0">
                <a:latin typeface="Times New Roman"/>
                <a:cs typeface="Times New Roman"/>
              </a:rPr>
              <a:t>operating</a:t>
            </a:r>
            <a:r>
              <a:rPr sz="1799" spc="5" dirty="0">
                <a:latin typeface="Times New Roman"/>
                <a:cs typeface="Times New Roman"/>
              </a:rPr>
              <a:t> </a:t>
            </a:r>
            <a:r>
              <a:rPr sz="1799" dirty="0">
                <a:latin typeface="Times New Roman"/>
                <a:cs typeface="Times New Roman"/>
              </a:rPr>
              <a:t>parameters</a:t>
            </a:r>
            <a:r>
              <a:rPr sz="1799" spc="5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to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modify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system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such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as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maximizing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throughput,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mitigating </a:t>
            </a:r>
            <a:r>
              <a:rPr sz="1799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interference</a:t>
            </a:r>
            <a:r>
              <a:rPr sz="1799" spc="-10" dirty="0">
                <a:latin typeface="Times New Roman"/>
                <a:cs typeface="Times New Roman"/>
              </a:rPr>
              <a:t> </a:t>
            </a:r>
            <a:r>
              <a:rPr sz="1799" spc="-5" dirty="0">
                <a:latin typeface="Times New Roman"/>
                <a:cs typeface="Times New Roman"/>
              </a:rPr>
              <a:t>and </a:t>
            </a:r>
            <a:r>
              <a:rPr sz="1799" dirty="0">
                <a:latin typeface="Times New Roman"/>
                <a:cs typeface="Times New Roman"/>
              </a:rPr>
              <a:t>facilitating </a:t>
            </a:r>
            <a:r>
              <a:rPr sz="1799" spc="-5" dirty="0">
                <a:latin typeface="Times New Roman"/>
                <a:cs typeface="Times New Roman"/>
              </a:rPr>
              <a:t>interoperability.</a:t>
            </a:r>
            <a:endParaRPr lang="en-US" sz="1799" spc="-5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B5E-46DF-4C60-A5B5-E825937DEDE5}"/>
              </a:ext>
            </a:extLst>
          </p:cNvPr>
          <p:cNvSpPr txBox="1"/>
          <p:nvPr/>
        </p:nvSpPr>
        <p:spPr>
          <a:xfrm>
            <a:off x="1096866" y="5380672"/>
            <a:ext cx="989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Since , there is already shortage of  spectrum , the important challenge is to shared the licensed spectrum without interfering with the transmission of other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licensced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users. The cognitive radio enables the usage of temporarily unused spectrum, which is referred to as spectrum hole or white space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866" y="1091390"/>
            <a:ext cx="9315563" cy="566674"/>
          </a:xfrm>
          <a:prstGeom prst="rect">
            <a:avLst/>
          </a:prstGeom>
        </p:spPr>
        <p:txBody>
          <a:bodyPr vert="horz" wrap="square" lIns="0" tIns="12697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  <a:tabLst>
                <a:tab pos="2793797" algn="l"/>
              </a:tabLst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HOLES?</a:t>
            </a:r>
            <a:endParaRPr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671" y="2262555"/>
            <a:ext cx="9556166" cy="16055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 marR="8253" algn="just">
              <a:lnSpc>
                <a:spcPct val="114599"/>
              </a:lnSpc>
              <a:spcBef>
                <a:spcPts val="1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spectrum hole in frequency is technically defined as a frequency band in which a secondary user can transmit message without interfering with any primary receivers (across all frequencies).</a:t>
            </a:r>
          </a:p>
          <a:p>
            <a:pPr marL="12696" marR="8253" algn="just">
              <a:lnSpc>
                <a:spcPct val="114599"/>
              </a:lnSpc>
              <a:spcBef>
                <a:spcPts val="1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frequency band that is unoccupied by a primary user. Secondary users use spectrum sensing technique to find spectrum holes.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6" marR="8253" algn="just">
              <a:lnSpc>
                <a:spcPct val="114599"/>
              </a:lnSpc>
              <a:spcBef>
                <a:spcPts val="1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vacant spectrum band which is not in use by any user.</a:t>
            </a:r>
            <a:endParaRPr sz="1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DF] Detection the Spectrum Holes in the Primary Bandwidth of the Cognitive  Radio Systems in Presence Noise and Attenuation | Semantic Scholar">
            <a:extLst>
              <a:ext uri="{FF2B5EF4-FFF2-40B4-BE49-F238E27FC236}">
                <a16:creationId xmlns:a16="http://schemas.microsoft.com/office/drawing/2014/main" id="{7FFCB4EA-486C-4ADE-939B-E9ECF27D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3849997"/>
            <a:ext cx="4431009" cy="28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468543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E9488-EF55-43C9-AF97-F28A9D93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908720"/>
            <a:ext cx="1072919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lvl="1" algn="l">
              <a:spcBef>
                <a:spcPts val="90"/>
              </a:spcBef>
              <a:spcAft>
                <a:spcPts val="90"/>
              </a:spcAft>
              <a:tabLst>
                <a:tab pos="1087120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Assigning</a:t>
            </a:r>
            <a:r>
              <a:rPr lang="en-US" sz="2400" kern="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en-US" sz="2400" kern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to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kern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n-US" sz="2400" kern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Spectrum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5352256"/>
          </a:xfrm>
        </p:spPr>
        <p:txBody>
          <a:bodyPr>
            <a:normAutofit/>
          </a:bodyPr>
          <a:lstStyle/>
          <a:p>
            <a:pPr marL="482600" marR="602615" algn="just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We’ve designed our system to have 5 different frequency channels and each User is assigned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 frequency band. Once we run our program it’ll ask to add a User and assign it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ascending order.</a:t>
            </a:r>
          </a:p>
          <a:p>
            <a:pPr marL="482600" marR="602615" algn="just">
              <a:lnSpc>
                <a:spcPct val="100000"/>
              </a:lnSpc>
              <a:spcBef>
                <a:spcPts val="2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haven’t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entered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bands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still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un-allocated.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our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marR="602615" algn="just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4B196-DD37-4BB7-A4A7-2B4FA03F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1135181"/>
            <a:ext cx="6073666" cy="22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E222E-9513-4376-AA24-14A0BD10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3583453"/>
            <a:ext cx="6001658" cy="30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lvl="1" algn="l">
              <a:spcBef>
                <a:spcPts val="90"/>
              </a:spcBef>
              <a:spcAft>
                <a:spcPts val="90"/>
              </a:spcAft>
              <a:tabLst>
                <a:tab pos="1946910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Assigning</a:t>
            </a:r>
            <a:r>
              <a:rPr lang="en-US" sz="2400" kern="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to</a:t>
            </a:r>
            <a:r>
              <a:rPr lang="en-US" sz="2400" kern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Spectrum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Holes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5352256"/>
          </a:xfrm>
        </p:spPr>
        <p:txBody>
          <a:bodyPr>
            <a:normAutofit/>
          </a:bodyPr>
          <a:lstStyle/>
          <a:p>
            <a:pPr marL="482600" marR="594995" algn="just">
              <a:spcBef>
                <a:spcPts val="255"/>
              </a:spcBef>
              <a:spcAft>
                <a:spcPts val="4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we’re adding another User, the system will search the first available gap in the spectrum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automatically assign it to the new user. As the first available gap was after User-1 as User-2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not sending any data so the band reserved for User-2 at start is now assigned to this new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>
              <a:spcBef>
                <a:spcPts val="2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see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 filled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assigning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User’s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belonged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that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User-2.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marR="602615" algn="just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1561B-DED6-449A-A209-1FD4DF58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1196752"/>
            <a:ext cx="6840760" cy="18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0C0CB-809D-4DD5-B01F-451D97B4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3212976"/>
            <a:ext cx="6840760" cy="33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lvl="1" algn="l">
              <a:spcBef>
                <a:spcPts val="940"/>
              </a:spcBef>
              <a:spcAft>
                <a:spcPts val="90"/>
              </a:spcAft>
              <a:tabLst>
                <a:tab pos="3181350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US" sz="2400" kern="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n-US" sz="2400" kern="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</a:t>
            </a:r>
            <a:r>
              <a:rPr lang="en-US" sz="2400" kern="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5352256"/>
          </a:xfrm>
        </p:spPr>
        <p:txBody>
          <a:bodyPr>
            <a:normAutofit/>
          </a:bodyPr>
          <a:lstStyle/>
          <a:p>
            <a:pPr marL="482600">
              <a:spcBef>
                <a:spcPts val="2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we’ve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marR="38227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efficiently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incoming user.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marR="602615" algn="just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778F0-3191-44A9-9866-BA7BB3FA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124745"/>
            <a:ext cx="5524979" cy="3955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1D770-DEAA-48FA-944F-72416F79EFCF}"/>
              </a:ext>
            </a:extLst>
          </p:cNvPr>
          <p:cNvSpPr txBox="1"/>
          <p:nvPr/>
        </p:nvSpPr>
        <p:spPr>
          <a:xfrm>
            <a:off x="6958508" y="522388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All of the Spectrum bands are in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5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lvl="1" algn="l">
              <a:spcBef>
                <a:spcPts val="940"/>
              </a:spcBef>
              <a:spcAft>
                <a:spcPts val="90"/>
              </a:spcAft>
              <a:tabLst>
                <a:tab pos="4304030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Elimination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kern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kern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5352256"/>
          </a:xfrm>
        </p:spPr>
        <p:txBody>
          <a:bodyPr>
            <a:normAutofit/>
          </a:bodyPr>
          <a:lstStyle/>
          <a:p>
            <a:pPr marL="482600" marR="382270">
              <a:spcBef>
                <a:spcPts val="2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all the slots are being assigned, our system will entertain no other User and will be able to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one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n-US" sz="18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6D669-7ACF-45F4-9952-458F953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1171353"/>
            <a:ext cx="6192688" cy="102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DB710-65BD-4ECB-95C8-3A277AEC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2468610"/>
            <a:ext cx="6192688" cy="3833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951A9-8002-40ED-9A83-FFAB8E18420C}"/>
              </a:ext>
            </a:extLst>
          </p:cNvPr>
          <p:cNvSpPr txBox="1"/>
          <p:nvPr/>
        </p:nvSpPr>
        <p:spPr>
          <a:xfrm>
            <a:off x="5621776" y="63018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Here 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Spectrum band at 3khz and user </a:t>
            </a:r>
            <a:r>
              <a:rPr lang="en-US" dirty="0">
                <a:latin typeface="Times New Roman" panose="02020603050405020304" pitchFamily="18" charset="0"/>
              </a:rPr>
              <a:t>at slot 3 is fired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81000"/>
            <a:ext cx="11089231" cy="599728"/>
          </a:xfrm>
        </p:spPr>
        <p:txBody>
          <a:bodyPr>
            <a:normAutofit/>
          </a:bodyPr>
          <a:lstStyle/>
          <a:p>
            <a:pPr marL="457200" marR="593725" lvl="1" algn="l">
              <a:spcBef>
                <a:spcPts val="940"/>
              </a:spcBef>
              <a:spcAft>
                <a:spcPts val="95"/>
              </a:spcAft>
              <a:tabLst>
                <a:tab pos="3312795" algn="l"/>
              </a:tabLst>
            </a:pP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 of Noise Parameters</a:t>
            </a:r>
            <a:r>
              <a:rPr lang="en-US" sz="2400" kern="0" spc="-4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kern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US" sz="2400" kern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kern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n-US" sz="2400" kern="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endParaRPr lang="en-IN" sz="2400" kern="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5" y="1124745"/>
            <a:ext cx="3960439" cy="5352256"/>
          </a:xfrm>
        </p:spPr>
        <p:txBody>
          <a:bodyPr>
            <a:normAutofit/>
          </a:bodyPr>
          <a:lstStyle/>
          <a:p>
            <a:pPr marL="482600" marR="382270">
              <a:spcBef>
                <a:spcPts val="2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carrier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SNR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1800" i="1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i="1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r>
              <a:rPr lang="en-US" sz="1800" i="1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</a:t>
            </a:r>
          </a:p>
          <a:p>
            <a:pPr marL="4826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we’ve added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carrier’s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8762" marR="382270" indent="0">
              <a:spcBef>
                <a:spcPts val="26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57F33-78C6-4720-B37D-5AC7FEC0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96" y="1124745"/>
            <a:ext cx="6684824" cy="189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74CED-05FB-4815-BCC4-1B588477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96" y="3166307"/>
            <a:ext cx="6684824" cy="321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A263-DECE-458C-88AE-37FC59BAC8E9}"/>
              </a:ext>
            </a:extLst>
          </p:cNvPr>
          <p:cNvSpPr txBox="1"/>
          <p:nvPr/>
        </p:nvSpPr>
        <p:spPr>
          <a:xfrm>
            <a:off x="6814492" y="647949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Figure </a:t>
            </a:r>
            <a:r>
              <a:rPr lang="en-IN" dirty="0">
                <a:latin typeface="Times New Roman" panose="02020603050405020304" pitchFamily="18" charset="0"/>
              </a:rPr>
              <a:t>(b )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SNR = </a:t>
            </a:r>
            <a:r>
              <a:rPr lang="en-IN" dirty="0">
                <a:latin typeface="Times New Roman" panose="02020603050405020304" pitchFamily="18" charset="0"/>
              </a:rPr>
              <a:t>5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3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710</TotalTime>
  <Words>944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Digital Blue Tunnel 16x9</vt:lpstr>
      <vt:lpstr>Simulation of a Cognitive Radio System By Using MATLAB </vt:lpstr>
      <vt:lpstr>WHAT IS A COGNITIVE RADIO?</vt:lpstr>
      <vt:lpstr>WHAT IS A SPECTRUM HOLES?</vt:lpstr>
      <vt:lpstr>FLOW CHART OF SIMULATION</vt:lpstr>
      <vt:lpstr>Assigning Primary User to the Frequency Spectrum</vt:lpstr>
      <vt:lpstr>Assigning new user to the Spectrum Holes</vt:lpstr>
      <vt:lpstr>Efficient frequency Band width</vt:lpstr>
      <vt:lpstr>Elimination of a Slot</vt:lpstr>
      <vt:lpstr>Addition of Noise Parameters to Analyze the Channel Characteristics</vt:lpstr>
      <vt:lpstr> </vt:lpstr>
      <vt:lpstr>Attenuation of the Signal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a Cognitive Radio System By Using MATLAB </dc:title>
  <dc:creator>Mohammad Sameer</dc:creator>
  <cp:lastModifiedBy>5315lokesh@gmail.com</cp:lastModifiedBy>
  <cp:revision>8</cp:revision>
  <dcterms:created xsi:type="dcterms:W3CDTF">2021-11-26T19:03:57Z</dcterms:created>
  <dcterms:modified xsi:type="dcterms:W3CDTF">2022-05-06T19:31:38Z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