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58" r:id="rId6"/>
    <p:sldId id="262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kesh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8722995" cy="466090"/>
          </a:xfrm>
        </p:spPr>
        <p:txBody>
          <a:bodyPr>
            <a:noAutofit/>
          </a:bodyPr>
          <a:p>
            <a:pPr algn="l"/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Online Movie Booking</a:t>
            </a:r>
            <a:endParaRPr lang="en-US" sz="28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en-US" sz="2000"/>
              <a:t>By Lokesh Paliwal</a:t>
            </a:r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7365"/>
          </a:xfrm>
        </p:spPr>
        <p:txBody>
          <a:bodyPr>
            <a:noAutofit/>
          </a:bodyPr>
          <a:p>
            <a:r>
              <a:rPr lang="en-US" sz="2800"/>
              <a:t>Online Movie Booking Platfrom L1 Management Architecture</a:t>
            </a:r>
            <a:endParaRPr lang="en-US" sz="2800"/>
          </a:p>
        </p:txBody>
      </p:sp>
      <p:sp>
        <p:nvSpPr>
          <p:cNvPr id="82" name="Text Box 81"/>
          <p:cNvSpPr txBox="1"/>
          <p:nvPr/>
        </p:nvSpPr>
        <p:spPr>
          <a:xfrm>
            <a:off x="1713865" y="4874260"/>
            <a:ext cx="6819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MySQL</a:t>
            </a:r>
            <a:endParaRPr lang="en-US" sz="800"/>
          </a:p>
        </p:txBody>
      </p:sp>
      <p:sp>
        <p:nvSpPr>
          <p:cNvPr id="51" name="Rounded Rectangle 50"/>
          <p:cNvSpPr/>
          <p:nvPr/>
        </p:nvSpPr>
        <p:spPr>
          <a:xfrm>
            <a:off x="1850390" y="5145405"/>
            <a:ext cx="9289415" cy="370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/>
              <a:t>BookingçPlatform- Data Fusion</a:t>
            </a:r>
            <a:endParaRPr lang="en-US" sz="800"/>
          </a:p>
        </p:txBody>
      </p:sp>
      <p:sp>
        <p:nvSpPr>
          <p:cNvPr id="81" name="Text Box 80"/>
          <p:cNvSpPr txBox="1"/>
          <p:nvPr/>
        </p:nvSpPr>
        <p:spPr>
          <a:xfrm>
            <a:off x="1809750" y="3433445"/>
            <a:ext cx="5861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MySQL</a:t>
            </a:r>
            <a:endParaRPr lang="en-US" sz="800"/>
          </a:p>
        </p:txBody>
      </p:sp>
      <p:sp>
        <p:nvSpPr>
          <p:cNvPr id="13" name="Rounded Rectangle 12"/>
          <p:cNvSpPr/>
          <p:nvPr/>
        </p:nvSpPr>
        <p:spPr>
          <a:xfrm>
            <a:off x="2164715" y="2799715"/>
            <a:ext cx="1353185" cy="312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/>
              <a:t>BookingPlatform- PartnerService-API</a:t>
            </a:r>
            <a:endParaRPr lang="en-US" sz="800"/>
          </a:p>
        </p:txBody>
      </p:sp>
      <p:sp>
        <p:nvSpPr>
          <p:cNvPr id="8" name="Rounded Rectangle 7"/>
          <p:cNvSpPr/>
          <p:nvPr/>
        </p:nvSpPr>
        <p:spPr>
          <a:xfrm>
            <a:off x="4039235" y="3727450"/>
            <a:ext cx="1544320" cy="379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/>
              <a:t>BookingPlatform- PartnerManagement</a:t>
            </a:r>
            <a:endParaRPr lang="en-US" sz="800"/>
          </a:p>
        </p:txBody>
      </p:sp>
      <p:sp>
        <p:nvSpPr>
          <p:cNvPr id="9" name="Rounded Rectangle 8"/>
          <p:cNvSpPr/>
          <p:nvPr/>
        </p:nvSpPr>
        <p:spPr>
          <a:xfrm>
            <a:off x="2164080" y="3725545"/>
            <a:ext cx="1353185" cy="379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/>
              <a:t>BookingPlatform- Permission Service</a:t>
            </a:r>
            <a:endParaRPr lang="en-US" sz="800"/>
          </a:p>
        </p:txBody>
      </p:sp>
      <p:sp>
        <p:nvSpPr>
          <p:cNvPr id="11" name="Rounded Rectangle 10"/>
          <p:cNvSpPr/>
          <p:nvPr/>
        </p:nvSpPr>
        <p:spPr>
          <a:xfrm>
            <a:off x="5999480" y="3727450"/>
            <a:ext cx="1544320" cy="379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/>
              <a:t>BookingPlatform- Theatre</a:t>
            </a:r>
            <a:endParaRPr lang="en-US" sz="800"/>
          </a:p>
        </p:txBody>
      </p:sp>
      <p:sp>
        <p:nvSpPr>
          <p:cNvPr id="15" name="Rounded Rectangle 14"/>
          <p:cNvSpPr/>
          <p:nvPr/>
        </p:nvSpPr>
        <p:spPr>
          <a:xfrm>
            <a:off x="7543800" y="2643505"/>
            <a:ext cx="1543685" cy="312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/>
              <a:t>BookingPlatform- OpsService-API</a:t>
            </a:r>
            <a:endParaRPr lang="en-US" sz="800"/>
          </a:p>
        </p:txBody>
      </p:sp>
      <p:cxnSp>
        <p:nvCxnSpPr>
          <p:cNvPr id="16" name="Straight Arrow Connector 15"/>
          <p:cNvCxnSpPr>
            <a:endCxn id="9" idx="0"/>
          </p:cNvCxnSpPr>
          <p:nvPr/>
        </p:nvCxnSpPr>
        <p:spPr>
          <a:xfrm>
            <a:off x="2840990" y="2914015"/>
            <a:ext cx="635" cy="811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8" idx="1"/>
          </p:cNvCxnSpPr>
          <p:nvPr/>
        </p:nvCxnSpPr>
        <p:spPr>
          <a:xfrm>
            <a:off x="2861945" y="3129280"/>
            <a:ext cx="1177290" cy="788035"/>
          </a:xfrm>
          <a:prstGeom prst="curvedConnector3">
            <a:avLst>
              <a:gd name="adj1" fmla="val 500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144395" y="2196465"/>
            <a:ext cx="1353185" cy="312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/>
              <a:t>BookingPlatform- PartnerService-UI</a:t>
            </a:r>
            <a:endParaRPr lang="en-US" sz="800"/>
          </a:p>
        </p:txBody>
      </p:sp>
      <p:sp>
        <p:nvSpPr>
          <p:cNvPr id="27" name="Rounded Rectangle 26"/>
          <p:cNvSpPr/>
          <p:nvPr/>
        </p:nvSpPr>
        <p:spPr>
          <a:xfrm>
            <a:off x="9303385" y="2196465"/>
            <a:ext cx="1353185" cy="312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/>
              <a:t>BookingPlatform- OpsService-UI</a:t>
            </a:r>
            <a:endParaRPr lang="en-US" sz="800"/>
          </a:p>
        </p:txBody>
      </p:sp>
      <p:cxnSp>
        <p:nvCxnSpPr>
          <p:cNvPr id="28" name="Straight Arrow Connector 27"/>
          <p:cNvCxnSpPr>
            <a:stCxn id="26" idx="2"/>
            <a:endCxn id="13" idx="0"/>
          </p:cNvCxnSpPr>
          <p:nvPr/>
        </p:nvCxnSpPr>
        <p:spPr>
          <a:xfrm>
            <a:off x="2821305" y="2508885"/>
            <a:ext cx="20320" cy="290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2"/>
            <a:endCxn id="15" idx="0"/>
          </p:cNvCxnSpPr>
          <p:nvPr/>
        </p:nvCxnSpPr>
        <p:spPr>
          <a:xfrm flipH="1">
            <a:off x="8315960" y="2508885"/>
            <a:ext cx="1664335" cy="134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5" idx="2"/>
            <a:endCxn id="8" idx="0"/>
          </p:cNvCxnSpPr>
          <p:nvPr/>
        </p:nvCxnSpPr>
        <p:spPr>
          <a:xfrm rot="5400000">
            <a:off x="6177915" y="1589405"/>
            <a:ext cx="771525" cy="3504565"/>
          </a:xfrm>
          <a:prstGeom prst="bentConnector3">
            <a:avLst>
              <a:gd name="adj1" fmla="val 500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5" idx="1"/>
            <a:endCxn id="9" idx="0"/>
          </p:cNvCxnSpPr>
          <p:nvPr/>
        </p:nvCxnSpPr>
        <p:spPr>
          <a:xfrm rot="10800000" flipV="1">
            <a:off x="2840990" y="2799715"/>
            <a:ext cx="4702810" cy="9258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9303385" y="2955925"/>
            <a:ext cx="1543685" cy="312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/>
              <a:t>BookingPlatform- OpsManagment</a:t>
            </a:r>
            <a:endParaRPr lang="en-US" sz="800"/>
          </a:p>
        </p:txBody>
      </p:sp>
      <p:cxnSp>
        <p:nvCxnSpPr>
          <p:cNvPr id="33" name="Elbow Connector 32"/>
          <p:cNvCxnSpPr>
            <a:stCxn id="15" idx="3"/>
            <a:endCxn id="32" idx="1"/>
          </p:cNvCxnSpPr>
          <p:nvPr/>
        </p:nvCxnSpPr>
        <p:spPr>
          <a:xfrm>
            <a:off x="9087485" y="2799715"/>
            <a:ext cx="215900" cy="3124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endCxn id="11" idx="0"/>
          </p:cNvCxnSpPr>
          <p:nvPr/>
        </p:nvCxnSpPr>
        <p:spPr>
          <a:xfrm>
            <a:off x="2826385" y="3110865"/>
            <a:ext cx="3945255" cy="6165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>
            <a:off x="4808220" y="3110865"/>
            <a:ext cx="1906905" cy="596900"/>
          </a:xfrm>
          <a:prstGeom prst="curvedConnector3">
            <a:avLst>
              <a:gd name="adj1" fmla="val 500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7729220" y="3736975"/>
            <a:ext cx="1544320" cy="461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800"/>
          </a:p>
          <a:p>
            <a:pPr algn="ctr"/>
            <a:r>
              <a:rPr lang="en-US" sz="800">
                <a:sym typeface="+mn-ea"/>
              </a:rPr>
              <a:t>BookingPlatform- MovieManagement</a:t>
            </a:r>
            <a:endParaRPr lang="en-US" sz="800"/>
          </a:p>
          <a:p>
            <a:pPr algn="ctr"/>
            <a:endParaRPr lang="en-US" sz="800"/>
          </a:p>
        </p:txBody>
      </p:sp>
      <p:cxnSp>
        <p:nvCxnSpPr>
          <p:cNvPr id="40" name="Curved Connector 39"/>
          <p:cNvCxnSpPr>
            <a:endCxn id="39" idx="0"/>
          </p:cNvCxnSpPr>
          <p:nvPr/>
        </p:nvCxnSpPr>
        <p:spPr>
          <a:xfrm rot="10800000" flipV="1">
            <a:off x="8501380" y="2517140"/>
            <a:ext cx="1450340" cy="121983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9504045" y="3745865"/>
            <a:ext cx="1543685" cy="370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/>
              <a:t>BookingçPlatform- ShowManagement</a:t>
            </a:r>
            <a:endParaRPr lang="en-US" sz="800"/>
          </a:p>
        </p:txBody>
      </p:sp>
      <p:cxnSp>
        <p:nvCxnSpPr>
          <p:cNvPr id="42" name="Curved Connector 41"/>
          <p:cNvCxnSpPr>
            <a:endCxn id="41" idx="0"/>
          </p:cNvCxnSpPr>
          <p:nvPr/>
        </p:nvCxnSpPr>
        <p:spPr>
          <a:xfrm>
            <a:off x="2826385" y="3101340"/>
            <a:ext cx="7449185" cy="64452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endCxn id="41" idx="0"/>
          </p:cNvCxnSpPr>
          <p:nvPr/>
        </p:nvCxnSpPr>
        <p:spPr>
          <a:xfrm rot="5400000" flipV="1">
            <a:off x="9493250" y="2962910"/>
            <a:ext cx="1203960" cy="361315"/>
          </a:xfrm>
          <a:prstGeom prst="curvedConnector3">
            <a:avLst>
              <a:gd name="adj1" fmla="val 50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1"/>
            <a:endCxn id="39" idx="3"/>
          </p:cNvCxnSpPr>
          <p:nvPr/>
        </p:nvCxnSpPr>
        <p:spPr>
          <a:xfrm flipH="1">
            <a:off x="9273540" y="3931285"/>
            <a:ext cx="230505" cy="36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1"/>
            <a:endCxn id="11" idx="3"/>
          </p:cNvCxnSpPr>
          <p:nvPr/>
        </p:nvCxnSpPr>
        <p:spPr>
          <a:xfrm flipH="1" flipV="1">
            <a:off x="7543800" y="3917315"/>
            <a:ext cx="185420" cy="5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944495" y="4536440"/>
            <a:ext cx="1544320" cy="379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/>
              <a:t>BookingPlatform- PromotionMngt Service</a:t>
            </a:r>
            <a:endParaRPr lang="en-US" sz="800"/>
          </a:p>
        </p:txBody>
      </p:sp>
      <p:cxnSp>
        <p:nvCxnSpPr>
          <p:cNvPr id="47" name="Curved Connector 46"/>
          <p:cNvCxnSpPr>
            <a:endCxn id="46" idx="0"/>
          </p:cNvCxnSpPr>
          <p:nvPr/>
        </p:nvCxnSpPr>
        <p:spPr>
          <a:xfrm rot="5400000" flipV="1">
            <a:off x="2580005" y="3399790"/>
            <a:ext cx="1426210" cy="8477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5400000">
            <a:off x="3549015" y="3254375"/>
            <a:ext cx="1410970" cy="1086485"/>
          </a:xfrm>
          <a:prstGeom prst="curvedConnector3">
            <a:avLst>
              <a:gd name="adj1" fmla="val 500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1" idx="2"/>
          </p:cNvCxnSpPr>
          <p:nvPr/>
        </p:nvCxnSpPr>
        <p:spPr>
          <a:xfrm rot="5400000">
            <a:off x="6801485" y="1046480"/>
            <a:ext cx="405130" cy="65436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11" idx="2"/>
          </p:cNvCxnSpPr>
          <p:nvPr/>
        </p:nvCxnSpPr>
        <p:spPr>
          <a:xfrm rot="10800000">
            <a:off x="6771640" y="4107180"/>
            <a:ext cx="3437890" cy="2603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0124440" y="4096385"/>
            <a:ext cx="0" cy="579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Magnetic Disk 52"/>
          <p:cNvSpPr/>
          <p:nvPr/>
        </p:nvSpPr>
        <p:spPr>
          <a:xfrm>
            <a:off x="3801745" y="5758180"/>
            <a:ext cx="330835" cy="280035"/>
          </a:xfrm>
          <a:prstGeom prst="flowChartMagneticDisk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en-US" sz="80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966845" y="5498465"/>
            <a:ext cx="0" cy="25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54"/>
          <p:cNvSpPr txBox="1"/>
          <p:nvPr/>
        </p:nvSpPr>
        <p:spPr>
          <a:xfrm>
            <a:off x="4107815" y="5681345"/>
            <a:ext cx="106616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800">
                <a:sym typeface="+mn-ea"/>
              </a:rPr>
              <a:t>Redis</a:t>
            </a:r>
            <a:endParaRPr lang="en-US" sz="800">
              <a:sym typeface="+mn-ea"/>
            </a:endParaRPr>
          </a:p>
        </p:txBody>
      </p:sp>
      <p:sp>
        <p:nvSpPr>
          <p:cNvPr id="56" name="Flowchart: Magnetic Disk 55"/>
          <p:cNvSpPr/>
          <p:nvPr/>
        </p:nvSpPr>
        <p:spPr>
          <a:xfrm>
            <a:off x="5479415" y="5765165"/>
            <a:ext cx="394335" cy="271145"/>
          </a:xfrm>
          <a:prstGeom prst="flowChartMagneticDisk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en-US" sz="800"/>
          </a:p>
        </p:txBody>
      </p:sp>
      <p:cxnSp>
        <p:nvCxnSpPr>
          <p:cNvPr id="58" name="Straight Arrow Connector 57"/>
          <p:cNvCxnSpPr>
            <a:endCxn id="56" idx="1"/>
          </p:cNvCxnSpPr>
          <p:nvPr/>
        </p:nvCxnSpPr>
        <p:spPr>
          <a:xfrm>
            <a:off x="5666105" y="5498465"/>
            <a:ext cx="10795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8"/>
          <p:cNvSpPr txBox="1"/>
          <p:nvPr/>
        </p:nvSpPr>
        <p:spPr>
          <a:xfrm>
            <a:off x="6001385" y="5679440"/>
            <a:ext cx="10763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Mongo</a:t>
            </a:r>
            <a:endParaRPr lang="en-US" sz="800"/>
          </a:p>
        </p:txBody>
      </p:sp>
      <p:sp>
        <p:nvSpPr>
          <p:cNvPr id="60" name="Flowchart: Direct Access Storage 59"/>
          <p:cNvSpPr/>
          <p:nvPr/>
        </p:nvSpPr>
        <p:spPr>
          <a:xfrm>
            <a:off x="9693275" y="4684395"/>
            <a:ext cx="862965" cy="172085"/>
          </a:xfrm>
          <a:prstGeom prst="flowChartMagneticDrum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en-US" sz="800"/>
          </a:p>
        </p:txBody>
      </p:sp>
      <p:cxnSp>
        <p:nvCxnSpPr>
          <p:cNvPr id="61" name="Straight Arrow Connector 60"/>
          <p:cNvCxnSpPr>
            <a:stCxn id="60" idx="2"/>
          </p:cNvCxnSpPr>
          <p:nvPr/>
        </p:nvCxnSpPr>
        <p:spPr>
          <a:xfrm>
            <a:off x="10124440" y="4856480"/>
            <a:ext cx="0" cy="253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61"/>
          <p:cNvSpPr txBox="1"/>
          <p:nvPr/>
        </p:nvSpPr>
        <p:spPr>
          <a:xfrm>
            <a:off x="10721340" y="4639310"/>
            <a:ext cx="7562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 Queue</a:t>
            </a:r>
            <a:endParaRPr lang="en-US" sz="80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10327005" y="4874260"/>
            <a:ext cx="0" cy="271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1" idx="2"/>
          </p:cNvCxnSpPr>
          <p:nvPr/>
        </p:nvCxnSpPr>
        <p:spPr>
          <a:xfrm flipH="1" flipV="1">
            <a:off x="10275570" y="4116070"/>
            <a:ext cx="40640" cy="541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/>
          <p:nvPr/>
        </p:nvCxnSpPr>
        <p:spPr>
          <a:xfrm>
            <a:off x="4243705" y="4675505"/>
            <a:ext cx="785495" cy="666750"/>
          </a:xfrm>
          <a:prstGeom prst="curvedConnector3">
            <a:avLst>
              <a:gd name="adj1" fmla="val 5006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4683760" y="4218305"/>
            <a:ext cx="255905" cy="199390"/>
          </a:xfrm>
          <a:prstGeom prst="flowChartMagneticDisk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en-US" sz="800"/>
          </a:p>
        </p:txBody>
      </p:sp>
      <p:cxnSp>
        <p:nvCxnSpPr>
          <p:cNvPr id="67" name="Straight Arrow Connector 66"/>
          <p:cNvCxnSpPr>
            <a:stCxn id="8" idx="2"/>
            <a:endCxn id="66" idx="1"/>
          </p:cNvCxnSpPr>
          <p:nvPr/>
        </p:nvCxnSpPr>
        <p:spPr>
          <a:xfrm>
            <a:off x="4811395" y="4107180"/>
            <a:ext cx="635" cy="111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Magnetic Disk 67"/>
          <p:cNvSpPr/>
          <p:nvPr/>
        </p:nvSpPr>
        <p:spPr>
          <a:xfrm>
            <a:off x="6644005" y="4218305"/>
            <a:ext cx="255905" cy="199390"/>
          </a:xfrm>
          <a:prstGeom prst="flowChartMagneticDisk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en-US" sz="800"/>
          </a:p>
        </p:txBody>
      </p:sp>
      <p:sp>
        <p:nvSpPr>
          <p:cNvPr id="69" name="Flowchart: Magnetic Disk 68"/>
          <p:cNvSpPr/>
          <p:nvPr/>
        </p:nvSpPr>
        <p:spPr>
          <a:xfrm>
            <a:off x="8373745" y="4453255"/>
            <a:ext cx="255905" cy="379095"/>
          </a:xfrm>
          <a:prstGeom prst="flowChartMagneticDisk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en-US" sz="800"/>
          </a:p>
        </p:txBody>
      </p:sp>
      <p:sp>
        <p:nvSpPr>
          <p:cNvPr id="70" name="Flowchart: Magnetic Disk 69"/>
          <p:cNvSpPr/>
          <p:nvPr/>
        </p:nvSpPr>
        <p:spPr>
          <a:xfrm>
            <a:off x="10465435" y="4218305"/>
            <a:ext cx="255905" cy="199390"/>
          </a:xfrm>
          <a:prstGeom prst="flowChartMagneticDisk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en-US" sz="800"/>
          </a:p>
        </p:txBody>
      </p:sp>
      <p:sp>
        <p:nvSpPr>
          <p:cNvPr id="71" name="Flowchart: Magnetic Disk 70"/>
          <p:cNvSpPr/>
          <p:nvPr/>
        </p:nvSpPr>
        <p:spPr>
          <a:xfrm>
            <a:off x="2395855" y="4856480"/>
            <a:ext cx="255905" cy="199390"/>
          </a:xfrm>
          <a:prstGeom prst="flowChartMagneticDisk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en-US" sz="800"/>
          </a:p>
        </p:txBody>
      </p:sp>
      <p:sp>
        <p:nvSpPr>
          <p:cNvPr id="72" name="Flowchart: Magnetic Disk 71"/>
          <p:cNvSpPr/>
          <p:nvPr/>
        </p:nvSpPr>
        <p:spPr>
          <a:xfrm>
            <a:off x="10971530" y="2997835"/>
            <a:ext cx="255905" cy="199390"/>
          </a:xfrm>
          <a:prstGeom prst="flowChartMagneticDisk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en-US" sz="800"/>
          </a:p>
        </p:txBody>
      </p:sp>
      <p:sp>
        <p:nvSpPr>
          <p:cNvPr id="73" name="Flowchart: Magnetic Disk 72"/>
          <p:cNvSpPr/>
          <p:nvPr/>
        </p:nvSpPr>
        <p:spPr>
          <a:xfrm>
            <a:off x="2007235" y="3239770"/>
            <a:ext cx="255905" cy="199390"/>
          </a:xfrm>
          <a:prstGeom prst="flowChartMagneticDisk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en-US" sz="800"/>
          </a:p>
        </p:txBody>
      </p:sp>
      <p:cxnSp>
        <p:nvCxnSpPr>
          <p:cNvPr id="74" name="Straight Arrow Connector 73"/>
          <p:cNvCxnSpPr>
            <a:endCxn id="68" idx="1"/>
          </p:cNvCxnSpPr>
          <p:nvPr/>
        </p:nvCxnSpPr>
        <p:spPr>
          <a:xfrm flipH="1">
            <a:off x="6771640" y="4114165"/>
            <a:ext cx="7620" cy="104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69" idx="1"/>
          </p:cNvCxnSpPr>
          <p:nvPr/>
        </p:nvCxnSpPr>
        <p:spPr>
          <a:xfrm>
            <a:off x="8502015" y="4191000"/>
            <a:ext cx="0" cy="262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1" idx="2"/>
            <a:endCxn id="70" idx="1"/>
          </p:cNvCxnSpPr>
          <p:nvPr/>
        </p:nvCxnSpPr>
        <p:spPr>
          <a:xfrm>
            <a:off x="10275570" y="4116070"/>
            <a:ext cx="318135" cy="102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46" idx="1"/>
            <a:endCxn id="71" idx="1"/>
          </p:cNvCxnSpPr>
          <p:nvPr/>
        </p:nvCxnSpPr>
        <p:spPr>
          <a:xfrm rot="10800000" flipV="1">
            <a:off x="2523490" y="4726305"/>
            <a:ext cx="420370" cy="1295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2" idx="3"/>
            <a:endCxn id="72" idx="2"/>
          </p:cNvCxnSpPr>
          <p:nvPr/>
        </p:nvCxnSpPr>
        <p:spPr>
          <a:xfrm flipV="1">
            <a:off x="10847070" y="3097530"/>
            <a:ext cx="124460" cy="146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3" idx="1"/>
            <a:endCxn id="73" idx="1"/>
          </p:cNvCxnSpPr>
          <p:nvPr/>
        </p:nvCxnSpPr>
        <p:spPr>
          <a:xfrm rot="10800000" flipV="1">
            <a:off x="2135505" y="2955925"/>
            <a:ext cx="29210" cy="2832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79"/>
          <p:cNvSpPr txBox="1"/>
          <p:nvPr/>
        </p:nvSpPr>
        <p:spPr>
          <a:xfrm>
            <a:off x="8362950" y="2863215"/>
            <a:ext cx="5861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MySQL</a:t>
            </a:r>
            <a:endParaRPr lang="en-US" sz="800"/>
          </a:p>
        </p:txBody>
      </p:sp>
      <p:sp>
        <p:nvSpPr>
          <p:cNvPr id="83" name="Text Box 82"/>
          <p:cNvSpPr txBox="1"/>
          <p:nvPr/>
        </p:nvSpPr>
        <p:spPr>
          <a:xfrm>
            <a:off x="4812030" y="4324350"/>
            <a:ext cx="5861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MySQL</a:t>
            </a:r>
            <a:endParaRPr lang="en-US" sz="800"/>
          </a:p>
        </p:txBody>
      </p:sp>
      <p:sp>
        <p:nvSpPr>
          <p:cNvPr id="84" name="Text Box 83"/>
          <p:cNvSpPr txBox="1"/>
          <p:nvPr/>
        </p:nvSpPr>
        <p:spPr>
          <a:xfrm>
            <a:off x="6957695" y="4239260"/>
            <a:ext cx="5861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MySQL</a:t>
            </a:r>
            <a:endParaRPr lang="en-US" sz="800"/>
          </a:p>
        </p:txBody>
      </p:sp>
      <p:sp>
        <p:nvSpPr>
          <p:cNvPr id="85" name="Text Box 84"/>
          <p:cNvSpPr txBox="1"/>
          <p:nvPr/>
        </p:nvSpPr>
        <p:spPr>
          <a:xfrm>
            <a:off x="8362950" y="4470400"/>
            <a:ext cx="5861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MySQL</a:t>
            </a:r>
            <a:endParaRPr lang="en-US" sz="800"/>
          </a:p>
        </p:txBody>
      </p:sp>
      <p:sp>
        <p:nvSpPr>
          <p:cNvPr id="86" name="Text Box 85"/>
          <p:cNvSpPr txBox="1"/>
          <p:nvPr/>
        </p:nvSpPr>
        <p:spPr>
          <a:xfrm>
            <a:off x="10806430" y="4239260"/>
            <a:ext cx="5861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MySQL</a:t>
            </a:r>
            <a:endParaRPr lang="en-US" sz="800"/>
          </a:p>
        </p:txBody>
      </p:sp>
      <p:sp>
        <p:nvSpPr>
          <p:cNvPr id="5" name="Rectangles 4"/>
          <p:cNvSpPr/>
          <p:nvPr/>
        </p:nvSpPr>
        <p:spPr>
          <a:xfrm>
            <a:off x="1494155" y="2021205"/>
            <a:ext cx="9645015" cy="3997325"/>
          </a:xfrm>
          <a:prstGeom prst="rect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17015" y="1329055"/>
            <a:ext cx="2971165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/>
              <a:t>API GW</a:t>
            </a:r>
            <a:endParaRPr lang="en-US" sz="800"/>
          </a:p>
        </p:txBody>
      </p:sp>
      <p:sp>
        <p:nvSpPr>
          <p:cNvPr id="10" name="Smiley Face 9"/>
          <p:cNvSpPr/>
          <p:nvPr/>
        </p:nvSpPr>
        <p:spPr>
          <a:xfrm>
            <a:off x="1734185" y="872490"/>
            <a:ext cx="273050" cy="260350"/>
          </a:xfrm>
          <a:prstGeom prst="smileyFac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9843135" y="1041400"/>
            <a:ext cx="273050" cy="260350"/>
          </a:xfrm>
          <a:prstGeom prst="smileyFac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88340" y="918845"/>
            <a:ext cx="6692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Partner</a:t>
            </a:r>
            <a:endParaRPr lang="en-US" sz="800"/>
          </a:p>
        </p:txBody>
      </p:sp>
      <p:sp>
        <p:nvSpPr>
          <p:cNvPr id="17" name="Text Box 16"/>
          <p:cNvSpPr txBox="1"/>
          <p:nvPr/>
        </p:nvSpPr>
        <p:spPr>
          <a:xfrm>
            <a:off x="10209530" y="988695"/>
            <a:ext cx="15436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Operation Person</a:t>
            </a:r>
            <a:endParaRPr lang="en-US" sz="800"/>
          </a:p>
        </p:txBody>
      </p:sp>
      <p:cxnSp>
        <p:nvCxnSpPr>
          <p:cNvPr id="18" name="Straight Arrow Connector 17"/>
          <p:cNvCxnSpPr>
            <a:endCxn id="26" idx="0"/>
          </p:cNvCxnSpPr>
          <p:nvPr/>
        </p:nvCxnSpPr>
        <p:spPr>
          <a:xfrm>
            <a:off x="2800985" y="1735455"/>
            <a:ext cx="20320" cy="461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4"/>
            <a:endCxn id="27" idx="0"/>
          </p:cNvCxnSpPr>
          <p:nvPr/>
        </p:nvCxnSpPr>
        <p:spPr>
          <a:xfrm>
            <a:off x="9979660" y="1301750"/>
            <a:ext cx="635" cy="894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878965" y="1202690"/>
            <a:ext cx="0" cy="99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26885" y="880110"/>
            <a:ext cx="0" cy="2604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6095365" y="979170"/>
            <a:ext cx="6692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Public</a:t>
            </a:r>
            <a:endParaRPr lang="en-US" sz="1000"/>
          </a:p>
        </p:txBody>
      </p:sp>
      <p:sp>
        <p:nvSpPr>
          <p:cNvPr id="24" name="Text Box 23"/>
          <p:cNvSpPr txBox="1"/>
          <p:nvPr/>
        </p:nvSpPr>
        <p:spPr>
          <a:xfrm>
            <a:off x="7089775" y="988695"/>
            <a:ext cx="6692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Private</a:t>
            </a:r>
            <a:endParaRPr lang="en-US" sz="1000"/>
          </a:p>
        </p:txBody>
      </p:sp>
      <p:cxnSp>
        <p:nvCxnSpPr>
          <p:cNvPr id="34" name="Straight Connector 33"/>
          <p:cNvCxnSpPr/>
          <p:nvPr/>
        </p:nvCxnSpPr>
        <p:spPr>
          <a:xfrm>
            <a:off x="6838950" y="3484245"/>
            <a:ext cx="4751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94700" cy="545465"/>
          </a:xfrm>
        </p:spPr>
        <p:txBody>
          <a:bodyPr>
            <a:normAutofit/>
          </a:bodyPr>
          <a:p>
            <a:r>
              <a:rPr lang="en-US" sz="2800"/>
              <a:t>Services Details</a:t>
            </a:r>
            <a:endParaRPr lang="en-US" sz="2800"/>
          </a:p>
        </p:txBody>
      </p:sp>
      <p:graphicFrame>
        <p:nvGraphicFramePr>
          <p:cNvPr id="4" name="Table 3"/>
          <p:cNvGraphicFramePr/>
          <p:nvPr/>
        </p:nvGraphicFramePr>
        <p:xfrm>
          <a:off x="1122045" y="1344295"/>
          <a:ext cx="85344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Service Name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Description</a:t>
                      </a: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BookingPlatform- PartnerService-UI</a:t>
                      </a:r>
                      <a:endParaRPr 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UI Service to login Parternes and and manage the theather,shows</a:t>
                      </a: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BookingPlatform- PartnerService-API</a:t>
                      </a:r>
                      <a:endParaRPr lang="en-US" sz="1200"/>
                    </a:p>
                    <a:p>
                      <a:pPr algn="l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Backend system of ParterService UI</a:t>
                      </a: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BookingPlatform- Permission Service</a:t>
                      </a:r>
                      <a:endParaRPr lang="en-US" sz="1200"/>
                    </a:p>
                    <a:p>
                      <a:pPr algn="l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Permission service for for Parterns and OPS </a:t>
                      </a: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BookingPlatform- PartnerManagement</a:t>
                      </a:r>
                      <a:endParaRPr lang="en-US" sz="1200"/>
                    </a:p>
                    <a:p>
                      <a:pPr algn="l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Registration of partner , partner details , partner contract details</a:t>
                      </a: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BookingPlatform- Theatre</a:t>
                      </a:r>
                      <a:endParaRPr lang="en-US" sz="1200"/>
                    </a:p>
                    <a:p>
                      <a:pPr algn="l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Service to manage theater of partners, screen, seats etc </a:t>
                      </a: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/>
                      <a:r>
                        <a:rPr lang="en-US" sz="1200">
                          <a:sym typeface="+mn-ea"/>
                        </a:rPr>
                        <a:t>BookingPlatform- MovieManagement</a:t>
                      </a:r>
                      <a:endParaRPr 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Management of Movies , add/delete/update/query movies going to release with release date etc.</a:t>
                      </a: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BookingçPlatform- ShowManagement</a:t>
                      </a:r>
                      <a:endParaRPr lang="en-US" sz="1200"/>
                    </a:p>
                    <a:p>
                      <a:pPr algn="l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Creation of movies by selecting Theater,screen, show timing etc</a:t>
                      </a: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BookingçPlatform- Data Fusion</a:t>
                      </a:r>
                      <a:endParaRPr lang="en-US" sz="1200"/>
                    </a:p>
                    <a:p>
                      <a:pPr algn="l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Synchronizing Shows data from different region to central DB</a:t>
                      </a: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BookingPlatform- PromotionMngt Service</a:t>
                      </a:r>
                      <a:endParaRPr lang="en-US" sz="1200"/>
                    </a:p>
                    <a:p>
                      <a:pPr algn="l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Partner can create promotion for shows and discounts can be offer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035" y="316865"/>
            <a:ext cx="10615295" cy="521335"/>
          </a:xfrm>
        </p:spPr>
        <p:txBody>
          <a:bodyPr>
            <a:normAutofit fontScale="90000"/>
          </a:bodyPr>
          <a:p>
            <a:r>
              <a:rPr lang="en-US" sz="3110">
                <a:sym typeface="+mn-ea"/>
              </a:rPr>
              <a:t>Online Movie Booking Platfrom L1 User Architecture Architecture</a:t>
            </a:r>
            <a:br>
              <a:rPr lang="en-US"/>
            </a:br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180340" y="1596390"/>
            <a:ext cx="198120" cy="222885"/>
          </a:xfrm>
          <a:prstGeom prst="smileyFac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cxnSp>
        <p:nvCxnSpPr>
          <p:cNvPr id="12" name="Straight Arrow Connector 11"/>
          <p:cNvCxnSpPr>
            <a:stCxn id="11" idx="6"/>
          </p:cNvCxnSpPr>
          <p:nvPr/>
        </p:nvCxnSpPr>
        <p:spPr>
          <a:xfrm>
            <a:off x="378460" y="1708150"/>
            <a:ext cx="10534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87630" y="2002155"/>
            <a:ext cx="558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End User</a:t>
            </a:r>
            <a:endParaRPr lang="en-US" sz="1000"/>
          </a:p>
        </p:txBody>
      </p:sp>
      <p:grpSp>
        <p:nvGrpSpPr>
          <p:cNvPr id="3" name="Group 2"/>
          <p:cNvGrpSpPr/>
          <p:nvPr/>
        </p:nvGrpSpPr>
        <p:grpSpPr>
          <a:xfrm>
            <a:off x="3714115" y="1259205"/>
            <a:ext cx="6039913" cy="4031497"/>
            <a:chOff x="1241" y="1601"/>
            <a:chExt cx="14100" cy="7793"/>
          </a:xfrm>
        </p:grpSpPr>
        <p:sp>
          <p:nvSpPr>
            <p:cNvPr id="26" name="Rounded Rectangle 25"/>
            <p:cNvSpPr/>
            <p:nvPr/>
          </p:nvSpPr>
          <p:spPr>
            <a:xfrm>
              <a:off x="1241" y="2478"/>
              <a:ext cx="2169" cy="6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BookingPlatform- EndService-UI</a:t>
              </a:r>
              <a:endParaRPr lang="en-US" sz="80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585" y="2478"/>
              <a:ext cx="2169" cy="6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BookingPlatform- BrowseMovie</a:t>
              </a:r>
              <a:endParaRPr lang="en-US" sz="80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8371" y="2478"/>
              <a:ext cx="2459" cy="6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sz="800">
                  <a:sym typeface="+mn-ea"/>
                </a:rPr>
                <a:t>BookingPlatform- ShowManagement</a:t>
              </a:r>
              <a:endParaRPr lang="en-US" sz="800">
                <a:sym typeface="+mn-ea"/>
              </a:endParaRPr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7138" y="1601"/>
              <a:ext cx="606" cy="605"/>
            </a:xfrm>
            <a:prstGeom prst="flowChartMagneticDisk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endParaRPr lang="en-US" sz="800"/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7744" y="1601"/>
              <a:ext cx="1250" cy="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cache</a:t>
              </a:r>
              <a:endParaRPr lang="en-US" sz="800"/>
            </a:p>
          </p:txBody>
        </p:sp>
        <p:cxnSp>
          <p:nvCxnSpPr>
            <p:cNvPr id="7" name="Elbow Connector 6"/>
            <p:cNvCxnSpPr>
              <a:stCxn id="5" idx="2"/>
              <a:endCxn id="4" idx="0"/>
            </p:cNvCxnSpPr>
            <p:nvPr/>
          </p:nvCxnSpPr>
          <p:spPr>
            <a:xfrm rot="10800000" flipV="1">
              <a:off x="5670" y="1904"/>
              <a:ext cx="1468" cy="57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6" idx="3"/>
              <a:endCxn id="4" idx="1"/>
            </p:cNvCxnSpPr>
            <p:nvPr/>
          </p:nvCxnSpPr>
          <p:spPr>
            <a:xfrm>
              <a:off x="3410" y="2816"/>
              <a:ext cx="11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4585" y="4311"/>
              <a:ext cx="2169" cy="6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BookingPlatform- Booking Aggregator</a:t>
              </a:r>
              <a:endParaRPr lang="en-US" sz="800"/>
            </a:p>
          </p:txBody>
        </p:sp>
        <p:cxnSp>
          <p:nvCxnSpPr>
            <p:cNvPr id="14" name="Straight Arrow Connector 13"/>
            <p:cNvCxnSpPr>
              <a:stCxn id="4" idx="2"/>
              <a:endCxn id="9" idx="0"/>
            </p:cNvCxnSpPr>
            <p:nvPr/>
          </p:nvCxnSpPr>
          <p:spPr>
            <a:xfrm>
              <a:off x="5670" y="3153"/>
              <a:ext cx="0" cy="11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41" idx="2"/>
              <a:endCxn id="9" idx="3"/>
            </p:cNvCxnSpPr>
            <p:nvPr/>
          </p:nvCxnSpPr>
          <p:spPr>
            <a:xfrm rot="5400000">
              <a:off x="7429" y="2477"/>
              <a:ext cx="1496" cy="2847"/>
            </a:xfrm>
            <a:prstGeom prst="curved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8661" y="4311"/>
              <a:ext cx="2169" cy="6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BookingPlatform-Seat Selector</a:t>
              </a:r>
              <a:endParaRPr lang="en-US" sz="800"/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11517" y="4346"/>
              <a:ext cx="606" cy="605"/>
            </a:xfrm>
            <a:prstGeom prst="flowChartMagneticDisk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endParaRPr lang="en-US" sz="800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1790" y="4690"/>
              <a:ext cx="1419" cy="41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800">
                  <a:sym typeface="+mn-ea"/>
                </a:rPr>
                <a:t>Mongo</a:t>
              </a:r>
              <a:endParaRPr lang="en-US" sz="800">
                <a:sym typeface="+mn-ea"/>
              </a:endParaRPr>
            </a:p>
          </p:txBody>
        </p:sp>
        <p:cxnSp>
          <p:nvCxnSpPr>
            <p:cNvPr id="21" name="Curved Connector 20"/>
            <p:cNvCxnSpPr>
              <a:stCxn id="9" idx="3"/>
              <a:endCxn id="17" idx="1"/>
            </p:cNvCxnSpPr>
            <p:nvPr/>
          </p:nvCxnSpPr>
          <p:spPr>
            <a:xfrm>
              <a:off x="6754" y="4649"/>
              <a:ext cx="1907" cy="5"/>
            </a:xfrm>
            <a:prstGeom prst="curved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4586" y="5936"/>
              <a:ext cx="2169" cy="6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BookingPlatform- Booking Order</a:t>
              </a:r>
              <a:endParaRPr lang="en-US" sz="800"/>
            </a:p>
          </p:txBody>
        </p:sp>
        <p:cxnSp>
          <p:nvCxnSpPr>
            <p:cNvPr id="23" name="Straight Arrow Connector 22"/>
            <p:cNvCxnSpPr>
              <a:stCxn id="9" idx="2"/>
              <a:endCxn id="22" idx="0"/>
            </p:cNvCxnSpPr>
            <p:nvPr/>
          </p:nvCxnSpPr>
          <p:spPr>
            <a:xfrm>
              <a:off x="5670" y="4986"/>
              <a:ext cx="1" cy="9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22" idx="3"/>
              <a:endCxn id="17" idx="2"/>
            </p:cNvCxnSpPr>
            <p:nvPr/>
          </p:nvCxnSpPr>
          <p:spPr>
            <a:xfrm flipV="1">
              <a:off x="6755" y="4986"/>
              <a:ext cx="2991" cy="1288"/>
            </a:xfrm>
            <a:prstGeom prst="curved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24"/>
            <p:cNvSpPr txBox="1"/>
            <p:nvPr/>
          </p:nvSpPr>
          <p:spPr>
            <a:xfrm>
              <a:off x="7900" y="5604"/>
              <a:ext cx="1699" cy="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Reserve Seat</a:t>
              </a:r>
              <a:endParaRPr lang="en-US" sz="80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586" y="7561"/>
              <a:ext cx="2169" cy="6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BookingPlatform- Payment</a:t>
              </a:r>
              <a:endParaRPr lang="en-US" sz="80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1924" y="2473"/>
              <a:ext cx="3417" cy="7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BookingPlatform- PromotionMngt Service</a:t>
              </a:r>
              <a:endParaRPr lang="en-US" sz="800"/>
            </a:p>
          </p:txBody>
        </p:sp>
        <p:cxnSp>
          <p:nvCxnSpPr>
            <p:cNvPr id="29" name="Curved Connector 28"/>
            <p:cNvCxnSpPr>
              <a:endCxn id="46" idx="2"/>
            </p:cNvCxnSpPr>
            <p:nvPr/>
          </p:nvCxnSpPr>
          <p:spPr>
            <a:xfrm flipV="1">
              <a:off x="6825" y="3195"/>
              <a:ext cx="6808" cy="3054"/>
            </a:xfrm>
            <a:prstGeom prst="curved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/>
            <p:nvPr/>
          </p:nvCxnSpPr>
          <p:spPr>
            <a:xfrm flipV="1">
              <a:off x="6825" y="3195"/>
              <a:ext cx="6827" cy="1452"/>
            </a:xfrm>
            <a:prstGeom prst="curved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2"/>
              <a:endCxn id="27" idx="0"/>
            </p:cNvCxnSpPr>
            <p:nvPr/>
          </p:nvCxnSpPr>
          <p:spPr>
            <a:xfrm>
              <a:off x="5671" y="6611"/>
              <a:ext cx="0" cy="9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7" idx="3"/>
              <a:endCxn id="18" idx="2"/>
            </p:cNvCxnSpPr>
            <p:nvPr/>
          </p:nvCxnSpPr>
          <p:spPr>
            <a:xfrm>
              <a:off x="10830" y="4649"/>
              <a:ext cx="6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10215" y="8719"/>
              <a:ext cx="2169" cy="6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BookingPlatform- Notification</a:t>
              </a:r>
              <a:endParaRPr lang="en-US" sz="800"/>
            </a:p>
          </p:txBody>
        </p:sp>
        <p:sp>
          <p:nvSpPr>
            <p:cNvPr id="60" name="Flowchart: Direct Access Storage 59"/>
            <p:cNvSpPr/>
            <p:nvPr/>
          </p:nvSpPr>
          <p:spPr>
            <a:xfrm>
              <a:off x="7578" y="7713"/>
              <a:ext cx="1582" cy="371"/>
            </a:xfrm>
            <a:prstGeom prst="flowChartMagneticDrum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endParaRPr lang="en-US" sz="800"/>
            </a:p>
          </p:txBody>
        </p:sp>
        <p:sp>
          <p:nvSpPr>
            <p:cNvPr id="35" name="Text Box 34"/>
            <p:cNvSpPr txBox="1"/>
            <p:nvPr/>
          </p:nvSpPr>
          <p:spPr>
            <a:xfrm>
              <a:off x="7390" y="8235"/>
              <a:ext cx="1419" cy="41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800">
                  <a:sym typeface="+mn-ea"/>
                </a:rPr>
                <a:t>Queue</a:t>
              </a:r>
              <a:endParaRPr lang="en-US" sz="800">
                <a:sym typeface="+mn-ea"/>
              </a:endParaRPr>
            </a:p>
          </p:txBody>
        </p:sp>
        <p:cxnSp>
          <p:nvCxnSpPr>
            <p:cNvPr id="36" name="Straight Arrow Connector 35"/>
            <p:cNvCxnSpPr>
              <a:stCxn id="27" idx="3"/>
              <a:endCxn id="60" idx="1"/>
            </p:cNvCxnSpPr>
            <p:nvPr/>
          </p:nvCxnSpPr>
          <p:spPr>
            <a:xfrm>
              <a:off x="6755" y="7899"/>
              <a:ext cx="8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60" idx="4"/>
              <a:endCxn id="34" idx="1"/>
            </p:cNvCxnSpPr>
            <p:nvPr/>
          </p:nvCxnSpPr>
          <p:spPr>
            <a:xfrm>
              <a:off x="9160" y="7899"/>
              <a:ext cx="1055" cy="11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10089" y="7238"/>
              <a:ext cx="2169" cy="6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BookingPlatform- Post Order Processor</a:t>
              </a:r>
              <a:endParaRPr lang="en-US" sz="800"/>
            </a:p>
          </p:txBody>
        </p:sp>
        <p:cxnSp>
          <p:nvCxnSpPr>
            <p:cNvPr id="40" name="Straight Arrow Connector 39"/>
            <p:cNvCxnSpPr>
              <a:stCxn id="60" idx="4"/>
              <a:endCxn id="39" idx="1"/>
            </p:cNvCxnSpPr>
            <p:nvPr/>
          </p:nvCxnSpPr>
          <p:spPr>
            <a:xfrm flipV="1">
              <a:off x="9160" y="7576"/>
              <a:ext cx="929" cy="3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stCxn id="39" idx="0"/>
            </p:cNvCxnSpPr>
            <p:nvPr/>
          </p:nvCxnSpPr>
          <p:spPr>
            <a:xfrm rot="16200000" flipV="1">
              <a:off x="9373" y="5438"/>
              <a:ext cx="2181" cy="1419"/>
            </a:xfrm>
            <a:prstGeom prst="curvedConnector3">
              <a:avLst>
                <a:gd name="adj1" fmla="val 4997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 Box 42"/>
            <p:cNvSpPr txBox="1"/>
            <p:nvPr/>
          </p:nvSpPr>
          <p:spPr>
            <a:xfrm>
              <a:off x="11122" y="6307"/>
              <a:ext cx="2754" cy="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"/>
                <a:t>commit/rollback reserved seat</a:t>
              </a:r>
              <a:endParaRPr lang="en-US" sz="800"/>
            </a:p>
          </p:txBody>
        </p:sp>
      </p:grpSp>
      <p:sp>
        <p:nvSpPr>
          <p:cNvPr id="10" name="Rectangles 9"/>
          <p:cNvSpPr/>
          <p:nvPr/>
        </p:nvSpPr>
        <p:spPr>
          <a:xfrm>
            <a:off x="3044190" y="880110"/>
            <a:ext cx="7577455" cy="4873625"/>
          </a:xfrm>
          <a:prstGeom prst="rect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431925" y="916940"/>
            <a:ext cx="955040" cy="4774565"/>
          </a:xfrm>
          <a:prstGeom prst="roundRect">
            <a:avLst/>
          </a:prstGeom>
          <a:ln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lnSpc>
                <a:spcPct val="100000"/>
              </a:lnSpc>
            </a:pPr>
            <a:r>
              <a:rPr lang="en-US"/>
              <a:t>API GW</a:t>
            </a:r>
            <a:endParaRPr lang="en-US"/>
          </a:p>
        </p:txBody>
      </p:sp>
      <p:cxnSp>
        <p:nvCxnSpPr>
          <p:cNvPr id="28" name="Straight Arrow Connector 27"/>
          <p:cNvCxnSpPr>
            <a:endCxn id="26" idx="1"/>
          </p:cNvCxnSpPr>
          <p:nvPr/>
        </p:nvCxnSpPr>
        <p:spPr>
          <a:xfrm>
            <a:off x="2399665" y="1887220"/>
            <a:ext cx="1314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Magnetic Disk 31"/>
          <p:cNvSpPr/>
          <p:nvPr/>
        </p:nvSpPr>
        <p:spPr>
          <a:xfrm>
            <a:off x="4383440" y="4365816"/>
            <a:ext cx="259588" cy="312980"/>
          </a:xfrm>
          <a:prstGeom prst="flowChartMagneticDisk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en-US" sz="800"/>
          </a:p>
        </p:txBody>
      </p:sp>
      <p:cxnSp>
        <p:nvCxnSpPr>
          <p:cNvPr id="38" name="Straight Arrow Connector 37"/>
          <p:cNvCxnSpPr>
            <a:stCxn id="32" idx="4"/>
            <a:endCxn id="27" idx="1"/>
          </p:cNvCxnSpPr>
          <p:nvPr/>
        </p:nvCxnSpPr>
        <p:spPr>
          <a:xfrm flipV="1">
            <a:off x="4643120" y="4517390"/>
            <a:ext cx="50355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Magnetic Disk 43"/>
          <p:cNvSpPr/>
          <p:nvPr/>
        </p:nvSpPr>
        <p:spPr>
          <a:xfrm>
            <a:off x="4383440" y="3502216"/>
            <a:ext cx="259588" cy="312980"/>
          </a:xfrm>
          <a:prstGeom prst="flowChartMagneticDisk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en-US" sz="800"/>
          </a:p>
        </p:txBody>
      </p:sp>
      <p:cxnSp>
        <p:nvCxnSpPr>
          <p:cNvPr id="45" name="Straight Arrow Connector 44"/>
          <p:cNvCxnSpPr>
            <a:endCxn id="22" idx="1"/>
          </p:cNvCxnSpPr>
          <p:nvPr/>
        </p:nvCxnSpPr>
        <p:spPr>
          <a:xfrm>
            <a:off x="4643120" y="3662680"/>
            <a:ext cx="503555" cy="1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Magnetic Disk 48"/>
          <p:cNvSpPr/>
          <p:nvPr/>
        </p:nvSpPr>
        <p:spPr>
          <a:xfrm>
            <a:off x="5816635" y="946341"/>
            <a:ext cx="259588" cy="312980"/>
          </a:xfrm>
          <a:prstGeom prst="flowChartMagneticDisk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en-US" sz="800"/>
          </a:p>
        </p:txBody>
      </p:sp>
      <p:sp>
        <p:nvSpPr>
          <p:cNvPr id="51" name="Text Box 50"/>
          <p:cNvSpPr txBox="1"/>
          <p:nvPr/>
        </p:nvSpPr>
        <p:spPr>
          <a:xfrm>
            <a:off x="6233160" y="890905"/>
            <a:ext cx="542290" cy="2298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900">
                <a:sym typeface="+mn-ea"/>
              </a:rPr>
              <a:t>Mongo</a:t>
            </a:r>
            <a:endParaRPr lang="en-US" sz="900"/>
          </a:p>
        </p:txBody>
      </p:sp>
      <p:cxnSp>
        <p:nvCxnSpPr>
          <p:cNvPr id="52" name="Elbow Connector 51"/>
          <p:cNvCxnSpPr>
            <a:stCxn id="49" idx="2"/>
          </p:cNvCxnSpPr>
          <p:nvPr/>
        </p:nvCxnSpPr>
        <p:spPr>
          <a:xfrm rot="10800000" flipV="1">
            <a:off x="5623560" y="1102360"/>
            <a:ext cx="192405" cy="5708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01040" y="342900"/>
            <a:ext cx="27178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800">
                <a:sym typeface="+mn-ea"/>
              </a:rPr>
              <a:t>Services Details</a:t>
            </a:r>
            <a:endParaRPr lang="en-US" sz="2800"/>
          </a:p>
        </p:txBody>
      </p:sp>
      <p:graphicFrame>
        <p:nvGraphicFramePr>
          <p:cNvPr id="5" name="Table 4"/>
          <p:cNvGraphicFramePr/>
          <p:nvPr/>
        </p:nvGraphicFramePr>
        <p:xfrm>
          <a:off x="1568450" y="1195070"/>
          <a:ext cx="85344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Sevice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ym typeface="+mn-ea"/>
                        </a:rPr>
                        <a:t>BookingPlatform- EndService-UI</a:t>
                      </a:r>
                      <a:endParaRPr 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UI Service of End user to login, Here we can have different UI based on agent like Desktop Browser,APPS etc and their corrosponding Backend service also can be added</a:t>
                      </a: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ym typeface="+mn-ea"/>
                        </a:rPr>
                        <a:t>BookingPlatform- BrowseMovie</a:t>
                      </a:r>
                      <a:endParaRPr lang="en-US" sz="1200"/>
                    </a:p>
                    <a:p>
                      <a:pPr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Browse Movies show based on City, Movie , Genere and show times</a:t>
                      </a: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ym typeface="+mn-ea"/>
                        </a:rPr>
                        <a:t>BookingPlatform- Booking Aggregator</a:t>
                      </a:r>
                      <a:endParaRPr lang="en-US" sz="1200"/>
                    </a:p>
                    <a:p>
                      <a:pPr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Aggerator service to get details of shows , no of seat filled/vacant/seat price / seat category etc</a:t>
                      </a: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ym typeface="+mn-ea"/>
                        </a:rPr>
                        <a:t>BookingPlatform- Booking Order</a:t>
                      </a:r>
                      <a:endParaRPr lang="en-US" sz="1200"/>
                    </a:p>
                    <a:p>
                      <a:pPr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Create reservation and genrate reservation/bookingid and do the booking and apply the promotional discount</a:t>
                      </a: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ym typeface="+mn-ea"/>
                        </a:rPr>
                        <a:t>BookingPlatform- Payment</a:t>
                      </a:r>
                      <a:endParaRPr lang="en-US" sz="1200"/>
                    </a:p>
                    <a:p>
                      <a:pPr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Paymet service based of different patyment option perform payment</a:t>
                      </a: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ym typeface="+mn-ea"/>
                        </a:rPr>
                        <a:t>BookingPlatform- Notification</a:t>
                      </a:r>
                      <a:endParaRPr lang="en-US" sz="1200"/>
                    </a:p>
                    <a:p>
                      <a:pPr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Notify the user about booking details after payment.</a:t>
                      </a: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ym typeface="+mn-ea"/>
                        </a:rPr>
                        <a:t>BookingPlatform- Post Order Processor</a:t>
                      </a:r>
                      <a:endParaRPr lang="en-US" sz="1200"/>
                    </a:p>
                    <a:p>
                      <a:pPr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Service do the post operation after booking is successfull 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097280" y="284480"/>
            <a:ext cx="827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 Model </a:t>
            </a:r>
            <a:endParaRPr lang="en-US"/>
          </a:p>
        </p:txBody>
      </p:sp>
      <p:pic>
        <p:nvPicPr>
          <p:cNvPr id="6" name="Picture 5" descr="Untitled 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0" y="1917700"/>
            <a:ext cx="10045700" cy="3022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40385" y="429895"/>
            <a:ext cx="19342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800"/>
              <a:t>API Design</a:t>
            </a:r>
            <a:endParaRPr lang="en-US" sz="2800"/>
          </a:p>
        </p:txBody>
      </p:sp>
      <p:graphicFrame>
        <p:nvGraphicFramePr>
          <p:cNvPr id="5" name="Table 4"/>
          <p:cNvGraphicFramePr/>
          <p:nvPr/>
        </p:nvGraphicFramePr>
        <p:xfrm>
          <a:off x="464820" y="1521460"/>
          <a:ext cx="85344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API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Detail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GET v1/shows/{ID}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Get Details of show by passing showid to parter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POST v1/shows/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Create a show by parter/Ops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PUT v1/shows/{ID}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Edit a show by parter/Ops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DELETE v1/shows/{ID}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Delete a  shows by parter/Ops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638810" y="1041400"/>
            <a:ext cx="4216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Shows related API</a:t>
            </a:r>
            <a:endParaRPr lang="en-US"/>
          </a:p>
        </p:txBody>
      </p:sp>
      <p:graphicFrame>
        <p:nvGraphicFramePr>
          <p:cNvPr id="11" name="Table 10"/>
          <p:cNvGraphicFramePr/>
          <p:nvPr/>
        </p:nvGraphicFramePr>
        <p:xfrm>
          <a:off x="638810" y="4401185"/>
          <a:ext cx="85344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API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Detail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GET v1/booking/{ID}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Get booking details of the logged in user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POST v1/</a:t>
                      </a:r>
                      <a:r>
                        <a:rPr lang="en-US" sz="1800">
                          <a:sym typeface="+mn-ea"/>
                        </a:rPr>
                        <a:t>booking</a:t>
                      </a:r>
                      <a:r>
                        <a:rPr lang="en-US"/>
                        <a:t>/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Create a booking of logged in user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PUT v1/booking/{ID}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Edit a </a:t>
                      </a:r>
                      <a:r>
                        <a:rPr lang="en-US" sz="1800">
                          <a:sym typeface="+mn-ea"/>
                        </a:rPr>
                        <a:t>booking of logged in use 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DELETE v1/booking/{ID}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Delete a  </a:t>
                      </a:r>
                      <a:r>
                        <a:rPr lang="en-US" sz="1800">
                          <a:sym typeface="+mn-ea"/>
                        </a:rPr>
                        <a:t>booking of logged in use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 Box 12"/>
          <p:cNvSpPr txBox="1"/>
          <p:nvPr/>
        </p:nvSpPr>
        <p:spPr>
          <a:xfrm>
            <a:off x="638810" y="4032885"/>
            <a:ext cx="22142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Booking related API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3247</Words>
  <Application>WPS Writer</Application>
  <PresentationFormat>Widescreen</PresentationFormat>
  <Paragraphs>236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Helvetica Neue</vt:lpstr>
      <vt:lpstr>Calibri</vt:lpstr>
      <vt:lpstr>Microsoft YaHei</vt:lpstr>
      <vt:lpstr>汉仪旗黑</vt:lpstr>
      <vt:lpstr>Arial Unicode MS</vt:lpstr>
      <vt:lpstr>宋体-简</vt:lpstr>
      <vt:lpstr>Office Theme</vt:lpstr>
      <vt:lpstr>Online Movie Booking</vt:lpstr>
      <vt:lpstr>Online Movie Booking Platfrom L1 Management Architecture</vt:lpstr>
      <vt:lpstr>PowerPoint 演示文稿</vt:lpstr>
      <vt:lpstr>Online Movie Booking Platfrom L1 User Architecture Architecture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Movie Booking</dc:title>
  <dc:creator>lokesh</dc:creator>
  <cp:lastModifiedBy>Lokesh Paliwal</cp:lastModifiedBy>
  <cp:revision>40</cp:revision>
  <dcterms:created xsi:type="dcterms:W3CDTF">2022-09-16T10:24:18Z</dcterms:created>
  <dcterms:modified xsi:type="dcterms:W3CDTF">2022-09-16T10:24:18Z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1033-4.4.1.7616</vt:lpwstr>
  </property>
</Properties>
</file>