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okesh" initials="l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commentAuthors" Target="commentAuthor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8722995" cy="466090"/>
          </a:xfrm>
        </p:spPr>
        <p:txBody>
          <a:bodyPr>
            <a:noAutofit/>
          </a:bodyPr>
          <a:p>
            <a:pPr algn="l"/>
            <a:r>
              <a:rPr lang="en-US" sz="2800" b="1">
                <a:solidFill>
                  <a:schemeClr val="accent2">
                    <a:lumMod val="50000"/>
                  </a:schemeClr>
                </a:solidFill>
              </a:rPr>
              <a:t>Online Movie Booking</a:t>
            </a:r>
            <a:endParaRPr lang="en-US" sz="2800" b="1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pPr algn="r"/>
            <a:r>
              <a:rPr lang="en-US" sz="2000"/>
              <a:t>By Lokesh Paliwal</a:t>
            </a:r>
            <a:endParaRPr lang="en-US"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Rounded Rectangle 12"/>
          <p:cNvSpPr/>
          <p:nvPr/>
        </p:nvSpPr>
        <p:spPr>
          <a:xfrm>
            <a:off x="723900" y="2277110"/>
            <a:ext cx="1574800" cy="4286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/>
              <a:t>BookingPlatform- PartnerService-API</a:t>
            </a:r>
            <a:endParaRPr lang="en-US" sz="12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07365"/>
          </a:xfrm>
        </p:spPr>
        <p:txBody>
          <a:bodyPr>
            <a:noAutofit/>
          </a:bodyPr>
          <a:p>
            <a:r>
              <a:rPr lang="en-US" sz="2800"/>
              <a:t>Online Movie Booking Platfrom L1 Management Architecture</a:t>
            </a:r>
            <a:endParaRPr lang="en-US" sz="2800"/>
          </a:p>
        </p:txBody>
      </p:sp>
      <p:sp>
        <p:nvSpPr>
          <p:cNvPr id="8" name="Rounded Rectangle 7"/>
          <p:cNvSpPr/>
          <p:nvPr/>
        </p:nvSpPr>
        <p:spPr>
          <a:xfrm>
            <a:off x="2905760" y="3548380"/>
            <a:ext cx="1797685" cy="520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/>
              <a:t>BookingPlatform- PartnerManagement</a:t>
            </a:r>
            <a:endParaRPr lang="en-US" sz="1200"/>
          </a:p>
        </p:txBody>
      </p:sp>
      <p:sp>
        <p:nvSpPr>
          <p:cNvPr id="9" name="Rounded Rectangle 8"/>
          <p:cNvSpPr/>
          <p:nvPr/>
        </p:nvSpPr>
        <p:spPr>
          <a:xfrm>
            <a:off x="723265" y="3545840"/>
            <a:ext cx="1575435" cy="520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/>
              <a:t>BookingPlatform- Permission Service</a:t>
            </a:r>
            <a:endParaRPr lang="en-US" sz="1200"/>
          </a:p>
        </p:txBody>
      </p:sp>
      <p:sp>
        <p:nvSpPr>
          <p:cNvPr id="11" name="Rounded Rectangle 10"/>
          <p:cNvSpPr/>
          <p:nvPr/>
        </p:nvSpPr>
        <p:spPr>
          <a:xfrm>
            <a:off x="5187315" y="3548380"/>
            <a:ext cx="1797685" cy="520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/>
              <a:t>BookingPlatform- Theatre</a:t>
            </a:r>
            <a:endParaRPr lang="en-US" sz="1200"/>
          </a:p>
        </p:txBody>
      </p:sp>
      <p:sp>
        <p:nvSpPr>
          <p:cNvPr id="15" name="Rounded Rectangle 14"/>
          <p:cNvSpPr/>
          <p:nvPr/>
        </p:nvSpPr>
        <p:spPr>
          <a:xfrm>
            <a:off x="2902585" y="2272665"/>
            <a:ext cx="1797050" cy="4286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/>
              <a:t>BookingPlatform- OpsService-API</a:t>
            </a:r>
            <a:endParaRPr lang="en-US" sz="1200"/>
          </a:p>
        </p:txBody>
      </p:sp>
      <p:cxnSp>
        <p:nvCxnSpPr>
          <p:cNvPr id="16" name="Straight Arrow Connector 15"/>
          <p:cNvCxnSpPr>
            <a:endCxn id="9" idx="0"/>
          </p:cNvCxnSpPr>
          <p:nvPr/>
        </p:nvCxnSpPr>
        <p:spPr>
          <a:xfrm>
            <a:off x="1510665" y="2433320"/>
            <a:ext cx="635" cy="11125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endCxn id="8" idx="1"/>
          </p:cNvCxnSpPr>
          <p:nvPr/>
        </p:nvCxnSpPr>
        <p:spPr>
          <a:xfrm>
            <a:off x="1535430" y="2727960"/>
            <a:ext cx="1370330" cy="1080770"/>
          </a:xfrm>
          <a:prstGeom prst="curvedConnector3">
            <a:avLst>
              <a:gd name="adj1" fmla="val 5004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723265" y="1449705"/>
            <a:ext cx="1574800" cy="4286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/>
              <a:t>BookingPlatform- PartnerService-UI</a:t>
            </a:r>
            <a:endParaRPr lang="en-US" sz="1200"/>
          </a:p>
        </p:txBody>
      </p:sp>
      <p:sp>
        <p:nvSpPr>
          <p:cNvPr id="27" name="Rounded Rectangle 26"/>
          <p:cNvSpPr/>
          <p:nvPr/>
        </p:nvSpPr>
        <p:spPr>
          <a:xfrm>
            <a:off x="3013710" y="1449705"/>
            <a:ext cx="1574800" cy="4286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/>
              <a:t>BookingPlatform- OpsService-UI</a:t>
            </a:r>
            <a:endParaRPr lang="en-US" sz="1200"/>
          </a:p>
        </p:txBody>
      </p:sp>
      <p:cxnSp>
        <p:nvCxnSpPr>
          <p:cNvPr id="28" name="Straight Arrow Connector 27"/>
          <p:cNvCxnSpPr>
            <a:stCxn id="26" idx="2"/>
            <a:endCxn id="13" idx="0"/>
          </p:cNvCxnSpPr>
          <p:nvPr/>
        </p:nvCxnSpPr>
        <p:spPr>
          <a:xfrm>
            <a:off x="1510665" y="1878330"/>
            <a:ext cx="635" cy="3987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7" idx="2"/>
            <a:endCxn id="15" idx="0"/>
          </p:cNvCxnSpPr>
          <p:nvPr/>
        </p:nvCxnSpPr>
        <p:spPr>
          <a:xfrm>
            <a:off x="3801110" y="1878330"/>
            <a:ext cx="0" cy="3943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15" idx="2"/>
            <a:endCxn id="8" idx="0"/>
          </p:cNvCxnSpPr>
          <p:nvPr/>
        </p:nvCxnSpPr>
        <p:spPr>
          <a:xfrm rot="5400000" flipV="1">
            <a:off x="3379470" y="3122930"/>
            <a:ext cx="847090" cy="381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/>
          <p:cNvCxnSpPr>
            <a:stCxn id="15" idx="1"/>
            <a:endCxn id="9" idx="0"/>
          </p:cNvCxnSpPr>
          <p:nvPr/>
        </p:nvCxnSpPr>
        <p:spPr>
          <a:xfrm rot="10800000" flipV="1">
            <a:off x="1510665" y="2486660"/>
            <a:ext cx="1391285" cy="1058545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5187950" y="2272665"/>
            <a:ext cx="1797050" cy="4286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/>
              <a:t>BookingPlatform- OpsManagment</a:t>
            </a:r>
            <a:endParaRPr lang="en-US" sz="1200"/>
          </a:p>
        </p:txBody>
      </p:sp>
      <p:cxnSp>
        <p:nvCxnSpPr>
          <p:cNvPr id="33" name="Elbow Connector 32"/>
          <p:cNvCxnSpPr>
            <a:stCxn id="15" idx="3"/>
            <a:endCxn id="32" idx="1"/>
          </p:cNvCxnSpPr>
          <p:nvPr/>
        </p:nvCxnSpPr>
        <p:spPr>
          <a:xfrm>
            <a:off x="4699635" y="2487295"/>
            <a:ext cx="488315" cy="317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urved Connector 35"/>
          <p:cNvCxnSpPr>
            <a:endCxn id="11" idx="0"/>
          </p:cNvCxnSpPr>
          <p:nvPr/>
        </p:nvCxnSpPr>
        <p:spPr>
          <a:xfrm>
            <a:off x="1494155" y="2703195"/>
            <a:ext cx="4592320" cy="845185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36"/>
          <p:cNvCxnSpPr/>
          <p:nvPr/>
        </p:nvCxnSpPr>
        <p:spPr>
          <a:xfrm>
            <a:off x="3801110" y="2703195"/>
            <a:ext cx="2219325" cy="818515"/>
          </a:xfrm>
          <a:prstGeom prst="curvedConnector3">
            <a:avLst>
              <a:gd name="adj1" fmla="val 5001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38"/>
          <p:cNvSpPr/>
          <p:nvPr/>
        </p:nvSpPr>
        <p:spPr>
          <a:xfrm>
            <a:off x="7200900" y="3561715"/>
            <a:ext cx="1797050" cy="5073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/>
              <a:t>BookingPlatform- MovieManagement</a:t>
            </a:r>
            <a:endParaRPr lang="en-US" sz="1200"/>
          </a:p>
        </p:txBody>
      </p:sp>
      <p:cxnSp>
        <p:nvCxnSpPr>
          <p:cNvPr id="40" name="Curved Connector 39"/>
          <p:cNvCxnSpPr>
            <a:endCxn id="39" idx="0"/>
          </p:cNvCxnSpPr>
          <p:nvPr/>
        </p:nvCxnSpPr>
        <p:spPr>
          <a:xfrm>
            <a:off x="3429000" y="2703195"/>
            <a:ext cx="4670425" cy="858520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ounded Rectangle 40"/>
          <p:cNvSpPr/>
          <p:nvPr/>
        </p:nvSpPr>
        <p:spPr>
          <a:xfrm>
            <a:off x="9266555" y="3574415"/>
            <a:ext cx="1797050" cy="5073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/>
              <a:t>BookingçPlatform- ShowManagement</a:t>
            </a:r>
            <a:endParaRPr lang="en-US" sz="1200"/>
          </a:p>
        </p:txBody>
      </p:sp>
      <p:cxnSp>
        <p:nvCxnSpPr>
          <p:cNvPr id="42" name="Curved Connector 41"/>
          <p:cNvCxnSpPr>
            <a:endCxn id="41" idx="0"/>
          </p:cNvCxnSpPr>
          <p:nvPr/>
        </p:nvCxnSpPr>
        <p:spPr>
          <a:xfrm>
            <a:off x="1494155" y="2690495"/>
            <a:ext cx="8670925" cy="883920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urved Connector 42"/>
          <p:cNvCxnSpPr>
            <a:endCxn id="41" idx="0"/>
          </p:cNvCxnSpPr>
          <p:nvPr/>
        </p:nvCxnSpPr>
        <p:spPr>
          <a:xfrm>
            <a:off x="3655695" y="2703195"/>
            <a:ext cx="6509385" cy="871220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41" idx="1"/>
            <a:endCxn id="39" idx="3"/>
          </p:cNvCxnSpPr>
          <p:nvPr/>
        </p:nvCxnSpPr>
        <p:spPr>
          <a:xfrm flipH="1" flipV="1">
            <a:off x="8997950" y="3815715"/>
            <a:ext cx="268605" cy="12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9" idx="1"/>
            <a:endCxn id="11" idx="3"/>
          </p:cNvCxnSpPr>
          <p:nvPr/>
        </p:nvCxnSpPr>
        <p:spPr>
          <a:xfrm flipH="1" flipV="1">
            <a:off x="6985000" y="3808730"/>
            <a:ext cx="215900" cy="69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ounded Rectangle 45"/>
          <p:cNvSpPr/>
          <p:nvPr/>
        </p:nvSpPr>
        <p:spPr>
          <a:xfrm>
            <a:off x="1631315" y="4658360"/>
            <a:ext cx="1797685" cy="520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/>
              <a:t>BookingPlatform- PromotionMngt Service</a:t>
            </a:r>
            <a:endParaRPr lang="en-US" sz="1200"/>
          </a:p>
        </p:txBody>
      </p:sp>
      <p:cxnSp>
        <p:nvCxnSpPr>
          <p:cNvPr id="47" name="Curved Connector 46"/>
          <p:cNvCxnSpPr>
            <a:endCxn id="46" idx="0"/>
          </p:cNvCxnSpPr>
          <p:nvPr/>
        </p:nvCxnSpPr>
        <p:spPr>
          <a:xfrm rot="5400000" flipV="1">
            <a:off x="1059815" y="3187065"/>
            <a:ext cx="1955165" cy="98679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urved Connector 47"/>
          <p:cNvCxnSpPr/>
          <p:nvPr/>
        </p:nvCxnSpPr>
        <p:spPr>
          <a:xfrm rot="5400000">
            <a:off x="2188845" y="3013075"/>
            <a:ext cx="1934210" cy="1264920"/>
          </a:xfrm>
          <a:prstGeom prst="curvedConnector3">
            <a:avLst>
              <a:gd name="adj1" fmla="val 5003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urved Connector 48"/>
          <p:cNvCxnSpPr>
            <a:stCxn id="41" idx="2"/>
          </p:cNvCxnSpPr>
          <p:nvPr/>
        </p:nvCxnSpPr>
        <p:spPr>
          <a:xfrm rot="5400000">
            <a:off x="6078855" y="550545"/>
            <a:ext cx="555625" cy="7616825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urved Connector 49"/>
          <p:cNvCxnSpPr>
            <a:endCxn id="11" idx="2"/>
          </p:cNvCxnSpPr>
          <p:nvPr/>
        </p:nvCxnSpPr>
        <p:spPr>
          <a:xfrm rot="10800000">
            <a:off x="6086475" y="4069080"/>
            <a:ext cx="4001770" cy="35560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ounded Rectangle 50"/>
          <p:cNvSpPr/>
          <p:nvPr/>
        </p:nvSpPr>
        <p:spPr>
          <a:xfrm>
            <a:off x="358140" y="5502275"/>
            <a:ext cx="10812780" cy="5073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/>
              <a:t>BookingçPlatform- Data Fusion</a:t>
            </a:r>
            <a:endParaRPr lang="en-US" sz="1200"/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9989185" y="4054475"/>
            <a:ext cx="0" cy="7937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Flowchart: Magnetic Disk 52"/>
          <p:cNvSpPr/>
          <p:nvPr/>
        </p:nvSpPr>
        <p:spPr>
          <a:xfrm>
            <a:off x="2628900" y="6332855"/>
            <a:ext cx="384810" cy="384175"/>
          </a:xfrm>
          <a:prstGeom prst="flowChartMagneticDisk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p>
            <a:endParaRPr lang="en-US"/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2821305" y="5976620"/>
            <a:ext cx="0" cy="3479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 Box 54"/>
          <p:cNvSpPr txBox="1"/>
          <p:nvPr/>
        </p:nvSpPr>
        <p:spPr>
          <a:xfrm>
            <a:off x="2985770" y="6227445"/>
            <a:ext cx="912495" cy="2298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sz="900">
                <a:sym typeface="+mn-ea"/>
              </a:rPr>
              <a:t>Elastic Search</a:t>
            </a:r>
            <a:endParaRPr lang="en-US" sz="900">
              <a:sym typeface="+mn-ea"/>
            </a:endParaRPr>
          </a:p>
        </p:txBody>
      </p:sp>
      <p:sp>
        <p:nvSpPr>
          <p:cNvPr id="56" name="Flowchart: Magnetic Disk 55"/>
          <p:cNvSpPr/>
          <p:nvPr/>
        </p:nvSpPr>
        <p:spPr>
          <a:xfrm>
            <a:off x="4582160" y="6342380"/>
            <a:ext cx="459105" cy="372110"/>
          </a:xfrm>
          <a:prstGeom prst="flowChartMagneticDisk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p>
            <a:endParaRPr lang="en-US"/>
          </a:p>
        </p:txBody>
      </p:sp>
      <p:cxnSp>
        <p:nvCxnSpPr>
          <p:cNvPr id="58" name="Straight Arrow Connector 57"/>
          <p:cNvCxnSpPr>
            <a:endCxn id="56" idx="1"/>
          </p:cNvCxnSpPr>
          <p:nvPr/>
        </p:nvCxnSpPr>
        <p:spPr>
          <a:xfrm>
            <a:off x="4799330" y="5976620"/>
            <a:ext cx="12700" cy="3657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 Box 58"/>
          <p:cNvSpPr txBox="1"/>
          <p:nvPr/>
        </p:nvSpPr>
        <p:spPr>
          <a:xfrm>
            <a:off x="5189855" y="6224905"/>
            <a:ext cx="125285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000"/>
              <a:t>Casandara</a:t>
            </a:r>
            <a:endParaRPr lang="en-US" sz="1000"/>
          </a:p>
        </p:txBody>
      </p:sp>
      <p:sp>
        <p:nvSpPr>
          <p:cNvPr id="60" name="Flowchart: Direct Access Storage 59"/>
          <p:cNvSpPr/>
          <p:nvPr/>
        </p:nvSpPr>
        <p:spPr>
          <a:xfrm>
            <a:off x="9486900" y="4860925"/>
            <a:ext cx="1004570" cy="235585"/>
          </a:xfrm>
          <a:prstGeom prst="flowChartMagneticDrum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p>
            <a:endParaRPr lang="en-US"/>
          </a:p>
        </p:txBody>
      </p:sp>
      <p:cxnSp>
        <p:nvCxnSpPr>
          <p:cNvPr id="61" name="Straight Arrow Connector 60"/>
          <p:cNvCxnSpPr>
            <a:stCxn id="60" idx="2"/>
          </p:cNvCxnSpPr>
          <p:nvPr/>
        </p:nvCxnSpPr>
        <p:spPr>
          <a:xfrm>
            <a:off x="9989185" y="5096510"/>
            <a:ext cx="0" cy="3473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 Box 61"/>
          <p:cNvSpPr txBox="1"/>
          <p:nvPr/>
        </p:nvSpPr>
        <p:spPr>
          <a:xfrm>
            <a:off x="10683875" y="4798695"/>
            <a:ext cx="8801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/>
              <a:t>RabitMQ Queue</a:t>
            </a:r>
            <a:endParaRPr lang="en-US" sz="1200"/>
          </a:p>
        </p:txBody>
      </p:sp>
      <p:cxnSp>
        <p:nvCxnSpPr>
          <p:cNvPr id="63" name="Straight Arrow Connector 62"/>
          <p:cNvCxnSpPr/>
          <p:nvPr/>
        </p:nvCxnSpPr>
        <p:spPr>
          <a:xfrm flipV="1">
            <a:off x="10224770" y="5121275"/>
            <a:ext cx="0" cy="3721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endCxn id="41" idx="2"/>
          </p:cNvCxnSpPr>
          <p:nvPr/>
        </p:nvCxnSpPr>
        <p:spPr>
          <a:xfrm flipH="1" flipV="1">
            <a:off x="10165080" y="4081780"/>
            <a:ext cx="47625" cy="7416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urved Connector 64"/>
          <p:cNvCxnSpPr/>
          <p:nvPr/>
        </p:nvCxnSpPr>
        <p:spPr>
          <a:xfrm>
            <a:off x="3143885" y="4848225"/>
            <a:ext cx="914400" cy="914400"/>
          </a:xfrm>
          <a:prstGeom prst="curvedConnector3">
            <a:avLst>
              <a:gd name="adj1" fmla="val 50069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Flowchart: Magnetic Disk 65"/>
          <p:cNvSpPr/>
          <p:nvPr/>
        </p:nvSpPr>
        <p:spPr>
          <a:xfrm>
            <a:off x="3655695" y="4222115"/>
            <a:ext cx="297815" cy="273050"/>
          </a:xfrm>
          <a:prstGeom prst="flowChartMagneticDisk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p>
            <a:endParaRPr lang="en-US"/>
          </a:p>
        </p:txBody>
      </p:sp>
      <p:cxnSp>
        <p:nvCxnSpPr>
          <p:cNvPr id="67" name="Straight Arrow Connector 66"/>
          <p:cNvCxnSpPr>
            <a:stCxn id="8" idx="2"/>
            <a:endCxn id="66" idx="1"/>
          </p:cNvCxnSpPr>
          <p:nvPr/>
        </p:nvCxnSpPr>
        <p:spPr>
          <a:xfrm>
            <a:off x="3804920" y="4069080"/>
            <a:ext cx="0" cy="1530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Flowchart: Magnetic Disk 67"/>
          <p:cNvSpPr/>
          <p:nvPr/>
        </p:nvSpPr>
        <p:spPr>
          <a:xfrm>
            <a:off x="5937250" y="4222115"/>
            <a:ext cx="297815" cy="273050"/>
          </a:xfrm>
          <a:prstGeom prst="flowChartMagneticDisk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p>
            <a:endParaRPr lang="en-US"/>
          </a:p>
        </p:txBody>
      </p:sp>
      <p:sp>
        <p:nvSpPr>
          <p:cNvPr id="69" name="Flowchart: Magnetic Disk 68"/>
          <p:cNvSpPr/>
          <p:nvPr/>
        </p:nvSpPr>
        <p:spPr>
          <a:xfrm>
            <a:off x="7938135" y="4222750"/>
            <a:ext cx="297815" cy="273050"/>
          </a:xfrm>
          <a:prstGeom prst="flowChartMagneticDisk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p>
            <a:endParaRPr lang="en-US"/>
          </a:p>
        </p:txBody>
      </p:sp>
      <p:sp>
        <p:nvSpPr>
          <p:cNvPr id="70" name="Flowchart: Magnetic Disk 69"/>
          <p:cNvSpPr/>
          <p:nvPr/>
        </p:nvSpPr>
        <p:spPr>
          <a:xfrm>
            <a:off x="10386060" y="4222115"/>
            <a:ext cx="297815" cy="273050"/>
          </a:xfrm>
          <a:prstGeom prst="flowChartMagneticDisk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p>
            <a:endParaRPr lang="en-US"/>
          </a:p>
        </p:txBody>
      </p:sp>
      <p:sp>
        <p:nvSpPr>
          <p:cNvPr id="71" name="Flowchart: Magnetic Disk 70"/>
          <p:cNvSpPr/>
          <p:nvPr/>
        </p:nvSpPr>
        <p:spPr>
          <a:xfrm>
            <a:off x="992505" y="5096510"/>
            <a:ext cx="297815" cy="273050"/>
          </a:xfrm>
          <a:prstGeom prst="flowChartMagneticDisk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p>
            <a:endParaRPr lang="en-US"/>
          </a:p>
        </p:txBody>
      </p:sp>
      <p:sp>
        <p:nvSpPr>
          <p:cNvPr id="72" name="Flowchart: Magnetic Disk 71"/>
          <p:cNvSpPr/>
          <p:nvPr/>
        </p:nvSpPr>
        <p:spPr>
          <a:xfrm>
            <a:off x="7527925" y="2405380"/>
            <a:ext cx="297815" cy="273050"/>
          </a:xfrm>
          <a:prstGeom prst="flowChartMagneticDisk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p>
            <a:endParaRPr lang="en-US"/>
          </a:p>
        </p:txBody>
      </p:sp>
      <p:sp>
        <p:nvSpPr>
          <p:cNvPr id="73" name="Flowchart: Magnetic Disk 72"/>
          <p:cNvSpPr/>
          <p:nvPr/>
        </p:nvSpPr>
        <p:spPr>
          <a:xfrm>
            <a:off x="540385" y="2879725"/>
            <a:ext cx="297815" cy="273050"/>
          </a:xfrm>
          <a:prstGeom prst="flowChartMagneticDisk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p>
            <a:endParaRPr lang="en-US"/>
          </a:p>
        </p:txBody>
      </p:sp>
      <p:cxnSp>
        <p:nvCxnSpPr>
          <p:cNvPr id="74" name="Straight Arrow Connector 73"/>
          <p:cNvCxnSpPr>
            <a:endCxn id="68" idx="1"/>
          </p:cNvCxnSpPr>
          <p:nvPr/>
        </p:nvCxnSpPr>
        <p:spPr>
          <a:xfrm flipH="1">
            <a:off x="6086475" y="4079240"/>
            <a:ext cx="8890" cy="1428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endCxn id="69" idx="1"/>
          </p:cNvCxnSpPr>
          <p:nvPr/>
        </p:nvCxnSpPr>
        <p:spPr>
          <a:xfrm>
            <a:off x="8079105" y="4079240"/>
            <a:ext cx="8255" cy="1435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41" idx="2"/>
            <a:endCxn id="70" idx="1"/>
          </p:cNvCxnSpPr>
          <p:nvPr/>
        </p:nvCxnSpPr>
        <p:spPr>
          <a:xfrm>
            <a:off x="10165080" y="4081780"/>
            <a:ext cx="370205" cy="1403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Elbow Connector 76"/>
          <p:cNvCxnSpPr>
            <a:stCxn id="46" idx="1"/>
            <a:endCxn id="71" idx="1"/>
          </p:cNvCxnSpPr>
          <p:nvPr/>
        </p:nvCxnSpPr>
        <p:spPr>
          <a:xfrm rot="10800000" flipV="1">
            <a:off x="1141095" y="4918710"/>
            <a:ext cx="489585" cy="1778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/>
          <p:cNvCxnSpPr>
            <a:stCxn id="32" idx="3"/>
            <a:endCxn id="72" idx="2"/>
          </p:cNvCxnSpPr>
          <p:nvPr/>
        </p:nvCxnSpPr>
        <p:spPr>
          <a:xfrm>
            <a:off x="6985000" y="2487295"/>
            <a:ext cx="542925" cy="54610"/>
          </a:xfrm>
          <a:prstGeom prst="bentConnector3">
            <a:avLst>
              <a:gd name="adj1" fmla="val 5005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78"/>
          <p:cNvCxnSpPr>
            <a:stCxn id="13" idx="1"/>
            <a:endCxn id="73" idx="1"/>
          </p:cNvCxnSpPr>
          <p:nvPr/>
        </p:nvCxnSpPr>
        <p:spPr>
          <a:xfrm rot="10800000" flipV="1">
            <a:off x="689610" y="2491105"/>
            <a:ext cx="34290" cy="38798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 Box 79"/>
          <p:cNvSpPr txBox="1"/>
          <p:nvPr/>
        </p:nvSpPr>
        <p:spPr>
          <a:xfrm>
            <a:off x="7938135" y="2364105"/>
            <a:ext cx="6819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000"/>
              <a:t>MySQL</a:t>
            </a:r>
            <a:endParaRPr lang="en-US" sz="1000"/>
          </a:p>
        </p:txBody>
      </p:sp>
      <p:sp>
        <p:nvSpPr>
          <p:cNvPr id="81" name="Text Box 80"/>
          <p:cNvSpPr txBox="1"/>
          <p:nvPr/>
        </p:nvSpPr>
        <p:spPr>
          <a:xfrm>
            <a:off x="310515" y="3145790"/>
            <a:ext cx="6819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000"/>
              <a:t>MySQL</a:t>
            </a:r>
            <a:endParaRPr lang="en-US" sz="1000"/>
          </a:p>
        </p:txBody>
      </p:sp>
      <p:sp>
        <p:nvSpPr>
          <p:cNvPr id="82" name="Text Box 81"/>
          <p:cNvSpPr txBox="1"/>
          <p:nvPr/>
        </p:nvSpPr>
        <p:spPr>
          <a:xfrm>
            <a:off x="156210" y="5121275"/>
            <a:ext cx="6819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000"/>
              <a:t>MySQL</a:t>
            </a:r>
            <a:endParaRPr lang="en-US" sz="1000"/>
          </a:p>
        </p:txBody>
      </p:sp>
      <p:sp>
        <p:nvSpPr>
          <p:cNvPr id="83" name="Text Box 82"/>
          <p:cNvSpPr txBox="1"/>
          <p:nvPr/>
        </p:nvSpPr>
        <p:spPr>
          <a:xfrm>
            <a:off x="3804920" y="4367530"/>
            <a:ext cx="6819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000"/>
              <a:t>MySQL</a:t>
            </a:r>
            <a:endParaRPr lang="en-US" sz="1000"/>
          </a:p>
        </p:txBody>
      </p:sp>
      <p:sp>
        <p:nvSpPr>
          <p:cNvPr id="84" name="Text Box 83"/>
          <p:cNvSpPr txBox="1"/>
          <p:nvPr/>
        </p:nvSpPr>
        <p:spPr>
          <a:xfrm>
            <a:off x="6303010" y="4250690"/>
            <a:ext cx="6819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000"/>
              <a:t>MySQL</a:t>
            </a:r>
            <a:endParaRPr lang="en-US" sz="1000"/>
          </a:p>
        </p:txBody>
      </p:sp>
      <p:sp>
        <p:nvSpPr>
          <p:cNvPr id="85" name="Text Box 84"/>
          <p:cNvSpPr txBox="1"/>
          <p:nvPr/>
        </p:nvSpPr>
        <p:spPr>
          <a:xfrm>
            <a:off x="8099425" y="4495165"/>
            <a:ext cx="6819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000"/>
              <a:t>MySQL</a:t>
            </a:r>
            <a:endParaRPr lang="en-US" sz="1000"/>
          </a:p>
        </p:txBody>
      </p:sp>
      <p:sp>
        <p:nvSpPr>
          <p:cNvPr id="86" name="Text Box 85"/>
          <p:cNvSpPr txBox="1"/>
          <p:nvPr/>
        </p:nvSpPr>
        <p:spPr>
          <a:xfrm>
            <a:off x="10782935" y="4250690"/>
            <a:ext cx="6819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000"/>
              <a:t>MySQL</a:t>
            </a:r>
            <a:endParaRPr lang="en-US" sz="1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8035" y="316865"/>
            <a:ext cx="10615295" cy="521335"/>
          </a:xfrm>
        </p:spPr>
        <p:txBody>
          <a:bodyPr>
            <a:normAutofit fontScale="90000"/>
          </a:bodyPr>
          <a:p>
            <a:r>
              <a:rPr lang="en-US" sz="3110">
                <a:sym typeface="+mn-ea"/>
              </a:rPr>
              <a:t>Online Movie Booking Platfrom L1 User Architecture Architecture</a:t>
            </a:r>
            <a:br>
              <a:rPr lang="en-US"/>
            </a:br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788035" y="1573530"/>
            <a:ext cx="1377315" cy="4286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/>
              <a:t>BookingPlatform- EndService-UI</a:t>
            </a:r>
            <a:endParaRPr lang="en-US" sz="1200"/>
          </a:p>
        </p:txBody>
      </p:sp>
      <p:sp>
        <p:nvSpPr>
          <p:cNvPr id="4" name="Rounded Rectangle 3"/>
          <p:cNvSpPr/>
          <p:nvPr/>
        </p:nvSpPr>
        <p:spPr>
          <a:xfrm>
            <a:off x="2911475" y="1573530"/>
            <a:ext cx="1377315" cy="4286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/>
              <a:t>BookingPlatform- BrowseMovie</a:t>
            </a:r>
            <a:endParaRPr lang="en-US" sz="1200"/>
          </a:p>
        </p:txBody>
      </p:sp>
      <p:sp>
        <p:nvSpPr>
          <p:cNvPr id="41" name="Rounded Rectangle 40"/>
          <p:cNvSpPr/>
          <p:nvPr/>
        </p:nvSpPr>
        <p:spPr>
          <a:xfrm>
            <a:off x="5315585" y="1573530"/>
            <a:ext cx="1561465" cy="4286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sz="1200">
                <a:sym typeface="+mn-ea"/>
              </a:rPr>
              <a:t>BookingPlatform- ShowManagement</a:t>
            </a:r>
            <a:endParaRPr lang="en-US" sz="1200">
              <a:sym typeface="+mn-ea"/>
            </a:endParaRPr>
          </a:p>
        </p:txBody>
      </p:sp>
      <p:sp>
        <p:nvSpPr>
          <p:cNvPr id="5" name="Flowchart: Magnetic Disk 4"/>
          <p:cNvSpPr/>
          <p:nvPr/>
        </p:nvSpPr>
        <p:spPr>
          <a:xfrm>
            <a:off x="4532630" y="1016635"/>
            <a:ext cx="384810" cy="384175"/>
          </a:xfrm>
          <a:prstGeom prst="flowChartMagneticDisk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p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4917440" y="1016635"/>
            <a:ext cx="79375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800"/>
              <a:t>Elastic Search</a:t>
            </a:r>
            <a:endParaRPr lang="en-US" sz="800"/>
          </a:p>
        </p:txBody>
      </p:sp>
      <p:cxnSp>
        <p:nvCxnSpPr>
          <p:cNvPr id="7" name="Elbow Connector 6"/>
          <p:cNvCxnSpPr>
            <a:stCxn id="5" idx="2"/>
            <a:endCxn id="4" idx="0"/>
          </p:cNvCxnSpPr>
          <p:nvPr/>
        </p:nvCxnSpPr>
        <p:spPr>
          <a:xfrm rot="10800000" flipV="1">
            <a:off x="3600450" y="1209040"/>
            <a:ext cx="932180" cy="36449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26" idx="3"/>
            <a:endCxn id="4" idx="1"/>
          </p:cNvCxnSpPr>
          <p:nvPr/>
        </p:nvCxnSpPr>
        <p:spPr>
          <a:xfrm>
            <a:off x="2165350" y="1788160"/>
            <a:ext cx="74612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2911475" y="2737485"/>
            <a:ext cx="1377315" cy="4286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900"/>
              <a:t>BookingPlatform- Booking Aggregator</a:t>
            </a:r>
            <a:endParaRPr lang="en-US" sz="900"/>
          </a:p>
        </p:txBody>
      </p:sp>
      <p:sp>
        <p:nvSpPr>
          <p:cNvPr id="11" name="Smiley Face 10"/>
          <p:cNvSpPr/>
          <p:nvPr/>
        </p:nvSpPr>
        <p:spPr>
          <a:xfrm>
            <a:off x="180340" y="1676400"/>
            <a:ext cx="198120" cy="222885"/>
          </a:xfrm>
          <a:prstGeom prst="smileyFac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p>
            <a:endParaRPr lang="en-US"/>
          </a:p>
        </p:txBody>
      </p:sp>
      <p:cxnSp>
        <p:nvCxnSpPr>
          <p:cNvPr id="12" name="Straight Arrow Connector 11"/>
          <p:cNvCxnSpPr>
            <a:stCxn id="11" idx="6"/>
            <a:endCxn id="26" idx="1"/>
          </p:cNvCxnSpPr>
          <p:nvPr/>
        </p:nvCxnSpPr>
        <p:spPr>
          <a:xfrm>
            <a:off x="378460" y="1788160"/>
            <a:ext cx="40957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Box 12"/>
          <p:cNvSpPr txBox="1"/>
          <p:nvPr/>
        </p:nvSpPr>
        <p:spPr>
          <a:xfrm>
            <a:off x="87630" y="2002155"/>
            <a:ext cx="5581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000"/>
              <a:t>End User</a:t>
            </a:r>
            <a:endParaRPr lang="en-US" sz="1000"/>
          </a:p>
        </p:txBody>
      </p:sp>
      <p:cxnSp>
        <p:nvCxnSpPr>
          <p:cNvPr id="14" name="Straight Arrow Connector 13"/>
          <p:cNvCxnSpPr>
            <a:stCxn id="4" idx="2"/>
            <a:endCxn id="9" idx="0"/>
          </p:cNvCxnSpPr>
          <p:nvPr/>
        </p:nvCxnSpPr>
        <p:spPr>
          <a:xfrm>
            <a:off x="3600450" y="2002155"/>
            <a:ext cx="0" cy="7353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/>
          <p:cNvCxnSpPr>
            <a:stCxn id="41" idx="2"/>
            <a:endCxn id="9" idx="3"/>
          </p:cNvCxnSpPr>
          <p:nvPr/>
        </p:nvCxnSpPr>
        <p:spPr>
          <a:xfrm rot="5400000">
            <a:off x="4717415" y="1572895"/>
            <a:ext cx="949960" cy="1807845"/>
          </a:xfrm>
          <a:prstGeom prst="curvedConnector2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5499735" y="2737485"/>
            <a:ext cx="1377315" cy="4286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900"/>
              <a:t>BookingPlatform-Seat Selector</a:t>
            </a:r>
            <a:endParaRPr lang="en-US" sz="900"/>
          </a:p>
        </p:txBody>
      </p:sp>
      <p:sp>
        <p:nvSpPr>
          <p:cNvPr id="18" name="Flowchart: Magnetic Disk 17"/>
          <p:cNvSpPr/>
          <p:nvPr/>
        </p:nvSpPr>
        <p:spPr>
          <a:xfrm>
            <a:off x="7313295" y="2759710"/>
            <a:ext cx="384810" cy="384175"/>
          </a:xfrm>
          <a:prstGeom prst="flowChartMagneticDisk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p>
            <a:endParaRPr lang="en-US"/>
          </a:p>
        </p:txBody>
      </p:sp>
      <p:sp>
        <p:nvSpPr>
          <p:cNvPr id="19" name="Text Box 18"/>
          <p:cNvSpPr txBox="1"/>
          <p:nvPr/>
        </p:nvSpPr>
        <p:spPr>
          <a:xfrm>
            <a:off x="7073265" y="2529840"/>
            <a:ext cx="738505" cy="2298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sz="900">
                <a:sym typeface="+mn-ea"/>
              </a:rPr>
              <a:t>Casandara</a:t>
            </a:r>
            <a:endParaRPr lang="en-US" sz="900">
              <a:sym typeface="+mn-ea"/>
            </a:endParaRPr>
          </a:p>
        </p:txBody>
      </p:sp>
      <p:cxnSp>
        <p:nvCxnSpPr>
          <p:cNvPr id="21" name="Curved Connector 20"/>
          <p:cNvCxnSpPr>
            <a:stCxn id="9" idx="3"/>
            <a:endCxn id="17" idx="1"/>
          </p:cNvCxnSpPr>
          <p:nvPr/>
        </p:nvCxnSpPr>
        <p:spPr>
          <a:xfrm>
            <a:off x="4288790" y="2952115"/>
            <a:ext cx="1210945" cy="3175"/>
          </a:xfrm>
          <a:prstGeom prst="curvedConnector2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2912110" y="3769360"/>
            <a:ext cx="1377315" cy="4286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900"/>
              <a:t>BookingPlatform- Booking Order</a:t>
            </a:r>
            <a:endParaRPr lang="en-US" sz="900"/>
          </a:p>
        </p:txBody>
      </p:sp>
      <p:cxnSp>
        <p:nvCxnSpPr>
          <p:cNvPr id="23" name="Straight Arrow Connector 22"/>
          <p:cNvCxnSpPr>
            <a:stCxn id="9" idx="2"/>
            <a:endCxn id="22" idx="0"/>
          </p:cNvCxnSpPr>
          <p:nvPr/>
        </p:nvCxnSpPr>
        <p:spPr>
          <a:xfrm>
            <a:off x="3600450" y="3166110"/>
            <a:ext cx="635" cy="6032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/>
          <p:cNvCxnSpPr>
            <a:stCxn id="22" idx="3"/>
            <a:endCxn id="17" idx="2"/>
          </p:cNvCxnSpPr>
          <p:nvPr/>
        </p:nvCxnSpPr>
        <p:spPr>
          <a:xfrm flipV="1">
            <a:off x="4289425" y="3166110"/>
            <a:ext cx="1899285" cy="817880"/>
          </a:xfrm>
          <a:prstGeom prst="curvedConnector2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 Box 24"/>
          <p:cNvSpPr txBox="1"/>
          <p:nvPr/>
        </p:nvSpPr>
        <p:spPr>
          <a:xfrm>
            <a:off x="5016500" y="3558540"/>
            <a:ext cx="107886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000"/>
              <a:t>Reserve Seat</a:t>
            </a:r>
            <a:endParaRPr lang="en-US" sz="1000"/>
          </a:p>
        </p:txBody>
      </p:sp>
      <p:sp>
        <p:nvSpPr>
          <p:cNvPr id="27" name="Rounded Rectangle 26"/>
          <p:cNvSpPr/>
          <p:nvPr/>
        </p:nvSpPr>
        <p:spPr>
          <a:xfrm>
            <a:off x="2912110" y="4801235"/>
            <a:ext cx="1377315" cy="4286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900"/>
              <a:t>BookingPlatform- Payment</a:t>
            </a:r>
            <a:endParaRPr lang="en-US" sz="900"/>
          </a:p>
        </p:txBody>
      </p:sp>
      <p:sp>
        <p:nvSpPr>
          <p:cNvPr id="46" name="Rounded Rectangle 45"/>
          <p:cNvSpPr/>
          <p:nvPr/>
        </p:nvSpPr>
        <p:spPr>
          <a:xfrm>
            <a:off x="7571740" y="1570355"/>
            <a:ext cx="2169795" cy="4584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/>
              <a:t>BookingPlatform- PromotionMngt Service</a:t>
            </a:r>
            <a:endParaRPr lang="en-US" sz="1200"/>
          </a:p>
        </p:txBody>
      </p:sp>
      <p:cxnSp>
        <p:nvCxnSpPr>
          <p:cNvPr id="29" name="Curved Connector 28"/>
          <p:cNvCxnSpPr>
            <a:endCxn id="46" idx="2"/>
          </p:cNvCxnSpPr>
          <p:nvPr/>
        </p:nvCxnSpPr>
        <p:spPr>
          <a:xfrm flipV="1">
            <a:off x="4333875" y="2028825"/>
            <a:ext cx="4323080" cy="1939290"/>
          </a:xfrm>
          <a:prstGeom prst="curvedConnector2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urved Connector 29"/>
          <p:cNvCxnSpPr>
            <a:endCxn id="46" idx="2"/>
          </p:cNvCxnSpPr>
          <p:nvPr/>
        </p:nvCxnSpPr>
        <p:spPr>
          <a:xfrm flipV="1">
            <a:off x="4321810" y="2028825"/>
            <a:ext cx="4335145" cy="922020"/>
          </a:xfrm>
          <a:prstGeom prst="curvedConnector2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2" idx="2"/>
            <a:endCxn id="27" idx="0"/>
          </p:cNvCxnSpPr>
          <p:nvPr/>
        </p:nvCxnSpPr>
        <p:spPr>
          <a:xfrm>
            <a:off x="3601085" y="4197985"/>
            <a:ext cx="0" cy="6032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7" idx="3"/>
            <a:endCxn id="18" idx="2"/>
          </p:cNvCxnSpPr>
          <p:nvPr/>
        </p:nvCxnSpPr>
        <p:spPr>
          <a:xfrm>
            <a:off x="6877050" y="2952115"/>
            <a:ext cx="43624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/>
          <p:cNvSpPr/>
          <p:nvPr/>
        </p:nvSpPr>
        <p:spPr>
          <a:xfrm>
            <a:off x="6486525" y="5536565"/>
            <a:ext cx="1377315" cy="4286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900"/>
              <a:t>BookingPlatform- Notification</a:t>
            </a:r>
            <a:endParaRPr lang="en-US" sz="900"/>
          </a:p>
        </p:txBody>
      </p:sp>
      <p:sp>
        <p:nvSpPr>
          <p:cNvPr id="60" name="Flowchart: Direct Access Storage 59"/>
          <p:cNvSpPr/>
          <p:nvPr/>
        </p:nvSpPr>
        <p:spPr>
          <a:xfrm>
            <a:off x="4812030" y="4897755"/>
            <a:ext cx="1004570" cy="235585"/>
          </a:xfrm>
          <a:prstGeom prst="flowChartMagneticDrum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p>
            <a:endParaRPr lang="en-US"/>
          </a:p>
        </p:txBody>
      </p:sp>
      <p:sp>
        <p:nvSpPr>
          <p:cNvPr id="35" name="Text Box 34"/>
          <p:cNvSpPr txBox="1"/>
          <p:nvPr/>
        </p:nvSpPr>
        <p:spPr>
          <a:xfrm>
            <a:off x="4886325" y="5229860"/>
            <a:ext cx="118364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sz="1400">
                <a:sym typeface="+mn-ea"/>
              </a:rPr>
              <a:t>kafka Queue</a:t>
            </a:r>
            <a:endParaRPr lang="en-US" sz="1400">
              <a:sym typeface="+mn-ea"/>
            </a:endParaRPr>
          </a:p>
        </p:txBody>
      </p:sp>
      <p:cxnSp>
        <p:nvCxnSpPr>
          <p:cNvPr id="36" name="Straight Arrow Connector 35"/>
          <p:cNvCxnSpPr>
            <a:stCxn id="27" idx="3"/>
            <a:endCxn id="60" idx="1"/>
          </p:cNvCxnSpPr>
          <p:nvPr/>
        </p:nvCxnSpPr>
        <p:spPr>
          <a:xfrm>
            <a:off x="4289425" y="5015865"/>
            <a:ext cx="52260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60" idx="4"/>
            <a:endCxn id="34" idx="1"/>
          </p:cNvCxnSpPr>
          <p:nvPr/>
        </p:nvCxnSpPr>
        <p:spPr>
          <a:xfrm>
            <a:off x="5816600" y="5015865"/>
            <a:ext cx="669925" cy="7353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38"/>
          <p:cNvSpPr/>
          <p:nvPr/>
        </p:nvSpPr>
        <p:spPr>
          <a:xfrm>
            <a:off x="6406515" y="4596130"/>
            <a:ext cx="1377315" cy="4286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900"/>
              <a:t>BookingPlatform- Post Order Processor</a:t>
            </a:r>
            <a:endParaRPr lang="en-US" sz="900"/>
          </a:p>
        </p:txBody>
      </p:sp>
      <p:cxnSp>
        <p:nvCxnSpPr>
          <p:cNvPr id="40" name="Straight Arrow Connector 39"/>
          <p:cNvCxnSpPr>
            <a:stCxn id="60" idx="4"/>
            <a:endCxn id="39" idx="1"/>
          </p:cNvCxnSpPr>
          <p:nvPr/>
        </p:nvCxnSpPr>
        <p:spPr>
          <a:xfrm flipV="1">
            <a:off x="5816600" y="4810760"/>
            <a:ext cx="589915" cy="2051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urved Connector 41"/>
          <p:cNvCxnSpPr>
            <a:stCxn id="39" idx="0"/>
          </p:cNvCxnSpPr>
          <p:nvPr/>
        </p:nvCxnSpPr>
        <p:spPr>
          <a:xfrm rot="16200000" flipV="1">
            <a:off x="5951855" y="3453130"/>
            <a:ext cx="1384935" cy="901065"/>
          </a:xfrm>
          <a:prstGeom prst="curvedConnector3">
            <a:avLst>
              <a:gd name="adj1" fmla="val 4997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 Box 42"/>
          <p:cNvSpPr txBox="1"/>
          <p:nvPr/>
        </p:nvSpPr>
        <p:spPr>
          <a:xfrm>
            <a:off x="7062470" y="4004945"/>
            <a:ext cx="174879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900"/>
              <a:t>commit/rollback reserved seat</a:t>
            </a:r>
            <a:endParaRPr lang="en-US" sz="9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1097280" y="284480"/>
            <a:ext cx="82721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Data Model 1+ N</a:t>
            </a:r>
            <a:endParaRPr lang="en-US"/>
          </a:p>
        </p:txBody>
      </p:sp>
      <p:pic>
        <p:nvPicPr>
          <p:cNvPr id="6" name="Picture 5" descr="Untitled Diagra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3150" y="1917700"/>
            <a:ext cx="10045700" cy="3022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1020</Words>
  <Application>WPS Writer</Application>
  <PresentationFormat>Widescreen</PresentationFormat>
  <Paragraphs>86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5" baseType="lpstr">
      <vt:lpstr>Arial</vt:lpstr>
      <vt:lpstr>SimSun</vt:lpstr>
      <vt:lpstr>Wingdings</vt:lpstr>
      <vt:lpstr>Arial Unicode MS</vt:lpstr>
      <vt:lpstr>Calibri Light</vt:lpstr>
      <vt:lpstr>Helvetica Neue</vt:lpstr>
      <vt:lpstr>Calibri</vt:lpstr>
      <vt:lpstr>Microsoft YaHei</vt:lpstr>
      <vt:lpstr>汉仪旗黑</vt:lpstr>
      <vt:lpstr>宋体-简</vt:lpstr>
      <vt:lpstr>Office Theme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Movie Booking</dc:title>
  <dc:creator>lokesh</dc:creator>
  <cp:lastModifiedBy>Lokesh Paliwal</cp:lastModifiedBy>
  <cp:revision>6</cp:revision>
  <dcterms:created xsi:type="dcterms:W3CDTF">2022-09-04T22:25:54Z</dcterms:created>
  <dcterms:modified xsi:type="dcterms:W3CDTF">2022-09-04T22:25:54Z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1033-4.4.1.7616</vt:lpwstr>
  </property>
</Properties>
</file>