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Nunito" charset="1" panose="00000500000000000000"/>
      <p:regular r:id="rId10"/>
    </p:embeddedFont>
    <p:embeddedFont>
      <p:font typeface="Nunito Bold"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Aileron Heavy" charset="1" panose="00000A00000000000000"/>
      <p:regular r:id="rId16"/>
    </p:embeddedFont>
    <p:embeddedFont>
      <p:font typeface="Aileron Heavy Bold" charset="1" panose="00000A00000000000000"/>
      <p:regular r:id="rId17"/>
    </p:embeddedFont>
    <p:embeddedFont>
      <p:font typeface="Aileron Heavy Italics" charset="1" panose="00000A00000000000000"/>
      <p:regular r:id="rId18"/>
    </p:embeddedFont>
    <p:embeddedFont>
      <p:font typeface="Aileron Heavy Bold Italics" charset="1" panose="00000A00000000000000"/>
      <p:regular r:id="rId19"/>
    </p:embeddedFont>
    <p:embeddedFont>
      <p:font typeface="Open Sans Light" charset="1" panose="020B0306030504020204"/>
      <p:regular r:id="rId20"/>
    </p:embeddedFont>
    <p:embeddedFont>
      <p:font typeface="Open Sans Light Bold" charset="1" panose="020B0806030504020204"/>
      <p:regular r:id="rId21"/>
    </p:embeddedFont>
    <p:embeddedFont>
      <p:font typeface="Open Sans Light Italics" charset="1" panose="020B0306030504020204"/>
      <p:regular r:id="rId22"/>
    </p:embeddedFont>
    <p:embeddedFont>
      <p:font typeface="Open Sans Light Bold Italics" charset="1" panose="020B0806030504020204"/>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Italics" charset="1" panose="020B0606030504020204"/>
      <p:regular r:id="rId26"/>
    </p:embeddedFont>
    <p:embeddedFont>
      <p:font typeface="Open Sans Bold Italics" charset="1" panose="020B0806030504020204"/>
      <p:regular r:id="rId27"/>
    </p:embeddedFont>
    <p:embeddedFont>
      <p:font typeface="Open Sans Extra Bold" charset="1" panose="020B0906030804020204"/>
      <p:regular r:id="rId28"/>
    </p:embeddedFont>
    <p:embeddedFont>
      <p:font typeface="Open Sans Extra Bold Italics" charset="1" panose="020B0906030804020204"/>
      <p:regular r:id="rId29"/>
    </p:embeddedFont>
    <p:embeddedFont>
      <p:font typeface="Nunito Bold" charset="1" panose="00000000000000000000"/>
      <p:regular r:id="rId30"/>
    </p:embeddedFont>
    <p:embeddedFont>
      <p:font typeface="Nunito Bold Bold" charset="1" panose="00000000000000000000"/>
      <p:regular r:id="rId31"/>
    </p:embeddedFont>
    <p:embeddedFont>
      <p:font typeface="Nunito Bold Italics" charset="1" panose="00000000000000000000"/>
      <p:regular r:id="rId32"/>
    </p:embeddedFont>
    <p:embeddedFont>
      <p:font typeface="Nunito Bold 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 Id="rId9"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6B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705176" y="6884691"/>
            <a:ext cx="5590942" cy="474721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71561" y="-778479"/>
            <a:ext cx="3287739" cy="310840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282596" y="1607882"/>
            <a:ext cx="3588741" cy="1781320"/>
          </a:xfrm>
          <a:prstGeom prst="rect">
            <a:avLst/>
          </a:prstGeom>
        </p:spPr>
      </p:pic>
      <p:grpSp>
        <p:nvGrpSpPr>
          <p:cNvPr name="Group 5" id="5"/>
          <p:cNvGrpSpPr>
            <a:grpSpLocks noChangeAspect="true"/>
          </p:cNvGrpSpPr>
          <p:nvPr/>
        </p:nvGrpSpPr>
        <p:grpSpPr>
          <a:xfrm rot="0">
            <a:off x="10433963" y="1028700"/>
            <a:ext cx="7075196" cy="6317737"/>
            <a:chOff x="149860" y="501650"/>
            <a:chExt cx="12882880" cy="11503660"/>
          </a:xfrm>
        </p:grpSpPr>
        <p:sp>
          <p:nvSpPr>
            <p:cNvPr name="Freeform 6" id="6"/>
            <p:cNvSpPr/>
            <p:nvPr/>
          </p:nvSpPr>
          <p:spPr>
            <a:xfrm>
              <a:off x="149860" y="501650"/>
              <a:ext cx="12882879" cy="11503660"/>
            </a:xfrm>
            <a:custGeom>
              <a:avLst/>
              <a:gdLst/>
              <a:ahLst/>
              <a:cxnLst/>
              <a:rect r="r" b="b" t="t" l="l"/>
              <a:pathLst>
                <a:path h="11503660" w="12882879">
                  <a:moveTo>
                    <a:pt x="11337290" y="2283460"/>
                  </a:moveTo>
                  <a:cubicBezTo>
                    <a:pt x="10535920" y="1322070"/>
                    <a:pt x="9357360" y="730250"/>
                    <a:pt x="8139430" y="440690"/>
                  </a:cubicBezTo>
                  <a:cubicBezTo>
                    <a:pt x="6921501" y="151130"/>
                    <a:pt x="5646420" y="0"/>
                    <a:pt x="4451350" y="330200"/>
                  </a:cubicBezTo>
                  <a:lnTo>
                    <a:pt x="4452620" y="330200"/>
                  </a:lnTo>
                  <a:cubicBezTo>
                    <a:pt x="2360930" y="749300"/>
                    <a:pt x="601980" y="2358390"/>
                    <a:pt x="180340" y="4406900"/>
                  </a:cubicBezTo>
                  <a:cubicBezTo>
                    <a:pt x="0" y="5284470"/>
                    <a:pt x="33020" y="6197600"/>
                    <a:pt x="195580" y="7077710"/>
                  </a:cubicBezTo>
                  <a:cubicBezTo>
                    <a:pt x="379730" y="8077200"/>
                    <a:pt x="746760" y="9077960"/>
                    <a:pt x="1456690" y="9805670"/>
                  </a:cubicBezTo>
                  <a:cubicBezTo>
                    <a:pt x="2240280" y="10610850"/>
                    <a:pt x="3362960" y="11004550"/>
                    <a:pt x="4475480" y="11163300"/>
                  </a:cubicBezTo>
                  <a:cubicBezTo>
                    <a:pt x="6866890" y="11503660"/>
                    <a:pt x="9480551" y="10773410"/>
                    <a:pt x="11055350" y="8940800"/>
                  </a:cubicBezTo>
                  <a:cubicBezTo>
                    <a:pt x="12630149" y="7108190"/>
                    <a:pt x="12882879" y="4138930"/>
                    <a:pt x="11337290" y="2283460"/>
                  </a:cubicBezTo>
                  <a:close/>
                </a:path>
              </a:pathLst>
            </a:custGeom>
            <a:blipFill>
              <a:blip r:embed="rId8"/>
              <a:stretch>
                <a:fillRect l="-36652" r="-34219" t="-4518" b="4518"/>
              </a:stretch>
            </a:blipFill>
          </p:spPr>
        </p:sp>
      </p:grpSp>
      <p:grpSp>
        <p:nvGrpSpPr>
          <p:cNvPr name="Group 7" id="7"/>
          <p:cNvGrpSpPr>
            <a:grpSpLocks noChangeAspect="true"/>
          </p:cNvGrpSpPr>
          <p:nvPr/>
        </p:nvGrpSpPr>
        <p:grpSpPr>
          <a:xfrm rot="0">
            <a:off x="13374719" y="4871027"/>
            <a:ext cx="4913281" cy="4387273"/>
            <a:chOff x="149860" y="501650"/>
            <a:chExt cx="12882880" cy="11503660"/>
          </a:xfrm>
        </p:grpSpPr>
        <p:sp>
          <p:nvSpPr>
            <p:cNvPr name="Freeform 8" id="8"/>
            <p:cNvSpPr/>
            <p:nvPr/>
          </p:nvSpPr>
          <p:spPr>
            <a:xfrm>
              <a:off x="149860" y="501650"/>
              <a:ext cx="12882879" cy="11503660"/>
            </a:xfrm>
            <a:custGeom>
              <a:avLst/>
              <a:gdLst/>
              <a:ahLst/>
              <a:cxnLst/>
              <a:rect r="r" b="b" t="t" l="l"/>
              <a:pathLst>
                <a:path h="11503660" w="12882879">
                  <a:moveTo>
                    <a:pt x="11337290" y="2283460"/>
                  </a:moveTo>
                  <a:cubicBezTo>
                    <a:pt x="10535920" y="1322070"/>
                    <a:pt x="9357360" y="730250"/>
                    <a:pt x="8139430" y="440690"/>
                  </a:cubicBezTo>
                  <a:cubicBezTo>
                    <a:pt x="6921501" y="151130"/>
                    <a:pt x="5646420" y="0"/>
                    <a:pt x="4451350" y="330200"/>
                  </a:cubicBezTo>
                  <a:lnTo>
                    <a:pt x="4452620" y="330200"/>
                  </a:lnTo>
                  <a:cubicBezTo>
                    <a:pt x="2360930" y="749300"/>
                    <a:pt x="601980" y="2358390"/>
                    <a:pt x="180340" y="4406900"/>
                  </a:cubicBezTo>
                  <a:cubicBezTo>
                    <a:pt x="0" y="5284470"/>
                    <a:pt x="33020" y="6197600"/>
                    <a:pt x="195580" y="7077710"/>
                  </a:cubicBezTo>
                  <a:cubicBezTo>
                    <a:pt x="379730" y="8077200"/>
                    <a:pt x="746760" y="9077960"/>
                    <a:pt x="1456690" y="9805670"/>
                  </a:cubicBezTo>
                  <a:cubicBezTo>
                    <a:pt x="2240280" y="10610850"/>
                    <a:pt x="3362960" y="11004550"/>
                    <a:pt x="4475480" y="11163300"/>
                  </a:cubicBezTo>
                  <a:cubicBezTo>
                    <a:pt x="6866890" y="11503660"/>
                    <a:pt x="9480551" y="10773410"/>
                    <a:pt x="11055350" y="8940800"/>
                  </a:cubicBezTo>
                  <a:cubicBezTo>
                    <a:pt x="12630149" y="7108190"/>
                    <a:pt x="12882879" y="4138930"/>
                    <a:pt x="11337290" y="2283460"/>
                  </a:cubicBezTo>
                  <a:close/>
                </a:path>
              </a:pathLst>
            </a:custGeom>
            <a:blipFill>
              <a:blip r:embed="rId9"/>
              <a:stretch>
                <a:fillRect l="-18860" r="-16426" t="-4518" b="4518"/>
              </a:stretch>
            </a:blipFill>
          </p:spPr>
        </p:sp>
      </p:grpSp>
      <p:sp>
        <p:nvSpPr>
          <p:cNvPr name="TextBox 9" id="9"/>
          <p:cNvSpPr txBox="true"/>
          <p:nvPr/>
        </p:nvSpPr>
        <p:spPr>
          <a:xfrm rot="0">
            <a:off x="150396" y="2403292"/>
            <a:ext cx="10433963" cy="6464718"/>
          </a:xfrm>
          <a:prstGeom prst="rect">
            <a:avLst/>
          </a:prstGeom>
        </p:spPr>
        <p:txBody>
          <a:bodyPr anchor="t" rtlCol="false" tIns="0" lIns="0" bIns="0" rIns="0">
            <a:spAutoFit/>
          </a:bodyPr>
          <a:lstStyle/>
          <a:p>
            <a:pPr marL="604519" indent="-302260" lvl="1">
              <a:lnSpc>
                <a:spcPts val="4339"/>
              </a:lnSpc>
              <a:buFont typeface="Arial"/>
              <a:buChar char="•"/>
            </a:pPr>
            <a:r>
              <a:rPr lang="en-US" spc="209" sz="2799">
                <a:solidFill>
                  <a:srgbClr val="301906"/>
                </a:solidFill>
                <a:latin typeface="Nunito Bold"/>
              </a:rPr>
              <a:t>Blockchain is a  distributed ledger for recording transactions. </a:t>
            </a:r>
          </a:p>
          <a:p>
            <a:pPr marL="604519" indent="-302260" lvl="1">
              <a:lnSpc>
                <a:spcPts val="4339"/>
              </a:lnSpc>
              <a:buFont typeface="Arial"/>
              <a:buChar char="•"/>
            </a:pPr>
            <a:r>
              <a:rPr lang="en-US" spc="209" sz="2799">
                <a:solidFill>
                  <a:srgbClr val="301906"/>
                </a:solidFill>
                <a:latin typeface="Nunito Bold"/>
              </a:rPr>
              <a:t>Each block contains Data, the Hash of the block, and the hash of prev block. </a:t>
            </a:r>
          </a:p>
          <a:p>
            <a:pPr marL="604519" indent="-302260" lvl="1">
              <a:lnSpc>
                <a:spcPts val="4339"/>
              </a:lnSpc>
              <a:buFont typeface="Arial"/>
              <a:buChar char="•"/>
            </a:pPr>
            <a:r>
              <a:rPr lang="en-US" spc="209" sz="2799">
                <a:solidFill>
                  <a:srgbClr val="301906"/>
                </a:solidFill>
                <a:latin typeface="Nunito Bold"/>
              </a:rPr>
              <a:t>Data inside the block depends on which type of blockchain it is. </a:t>
            </a:r>
          </a:p>
          <a:p>
            <a:pPr algn="just" marL="604519" indent="-302260" lvl="1">
              <a:lnSpc>
                <a:spcPts val="4339"/>
              </a:lnSpc>
              <a:buFont typeface="Arial"/>
              <a:buChar char="•"/>
            </a:pPr>
            <a:r>
              <a:rPr lang="en-US" spc="209" sz="2799">
                <a:solidFill>
                  <a:srgbClr val="301906"/>
                </a:solidFill>
                <a:latin typeface="Nunito Bold"/>
              </a:rPr>
              <a:t>Blockchain is decentralized and uses peer to peer shared network.</a:t>
            </a:r>
          </a:p>
          <a:p>
            <a:pPr algn="just" marL="604519" indent="-302260" lvl="1">
              <a:lnSpc>
                <a:spcPts val="4339"/>
              </a:lnSpc>
              <a:buFont typeface="Arial"/>
              <a:buChar char="•"/>
            </a:pPr>
            <a:r>
              <a:rPr lang="en-US" spc="209" sz="2799">
                <a:solidFill>
                  <a:srgbClr val="301906"/>
                </a:solidFill>
                <a:latin typeface="Nunito Bold"/>
              </a:rPr>
              <a:t>A ledger with cryptography forms a base for cryptocurrency without any involvement of the government and banking system.</a:t>
            </a:r>
          </a:p>
          <a:p>
            <a:pPr>
              <a:lnSpc>
                <a:spcPts val="3919"/>
              </a:lnSpc>
              <a:spcBef>
                <a:spcPct val="0"/>
              </a:spcBef>
            </a:pPr>
          </a:p>
        </p:txBody>
      </p:sp>
      <p:sp>
        <p:nvSpPr>
          <p:cNvPr name="TextBox 10" id="10"/>
          <p:cNvSpPr txBox="true"/>
          <p:nvPr/>
        </p:nvSpPr>
        <p:spPr>
          <a:xfrm rot="0">
            <a:off x="1340870" y="842400"/>
            <a:ext cx="7152628" cy="1149351"/>
          </a:xfrm>
          <a:prstGeom prst="rect">
            <a:avLst/>
          </a:prstGeom>
        </p:spPr>
        <p:txBody>
          <a:bodyPr anchor="t" rtlCol="false" tIns="0" lIns="0" bIns="0" rIns="0">
            <a:spAutoFit/>
          </a:bodyPr>
          <a:lstStyle/>
          <a:p>
            <a:pPr>
              <a:lnSpc>
                <a:spcPts val="8800"/>
              </a:lnSpc>
            </a:pPr>
            <a:r>
              <a:rPr lang="en-US" sz="8000">
                <a:solidFill>
                  <a:srgbClr val="301906"/>
                </a:solidFill>
                <a:latin typeface="Nunito Bold"/>
              </a:rPr>
              <a:t>Blockchain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EE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671549" y="8750172"/>
            <a:ext cx="2678349" cy="719806"/>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2465561">
            <a:off x="15847678" y="-1449303"/>
            <a:ext cx="2805148" cy="3556448"/>
          </a:xfrm>
          <a:prstGeom prst="rect">
            <a:avLst/>
          </a:prstGeom>
        </p:spPr>
      </p:pic>
      <p:pic>
        <p:nvPicPr>
          <p:cNvPr name="Picture 4" id="4"/>
          <p:cNvPicPr>
            <a:picLocks noChangeAspect="true"/>
          </p:cNvPicPr>
          <p:nvPr/>
        </p:nvPicPr>
        <p:blipFill>
          <a:blip r:embed="rId6"/>
          <a:srcRect l="0" t="0" r="0" b="0"/>
          <a:stretch>
            <a:fillRect/>
          </a:stretch>
        </p:blipFill>
        <p:spPr>
          <a:xfrm flipH="false" flipV="false" rot="0">
            <a:off x="9144000" y="514267"/>
            <a:ext cx="6850083" cy="4290509"/>
          </a:xfrm>
          <a:prstGeom prst="rect">
            <a:avLst/>
          </a:prstGeom>
        </p:spPr>
      </p:pic>
      <p:sp>
        <p:nvSpPr>
          <p:cNvPr name="TextBox 5" id="5"/>
          <p:cNvSpPr txBox="true"/>
          <p:nvPr/>
        </p:nvSpPr>
        <p:spPr>
          <a:xfrm rot="0">
            <a:off x="-440578" y="1139969"/>
            <a:ext cx="8801193" cy="1076328"/>
          </a:xfrm>
          <a:prstGeom prst="rect">
            <a:avLst/>
          </a:prstGeom>
        </p:spPr>
        <p:txBody>
          <a:bodyPr anchor="t" rtlCol="false" tIns="0" lIns="0" bIns="0" rIns="0">
            <a:spAutoFit/>
          </a:bodyPr>
          <a:lstStyle/>
          <a:p>
            <a:pPr algn="ctr">
              <a:lnSpc>
                <a:spcPts val="8250"/>
              </a:lnSpc>
            </a:pPr>
            <a:r>
              <a:rPr lang="en-US" sz="7500">
                <a:solidFill>
                  <a:srgbClr val="301906"/>
                </a:solidFill>
                <a:latin typeface="Nunito Bold"/>
              </a:rPr>
              <a:t>Proof of work</a:t>
            </a:r>
          </a:p>
        </p:txBody>
      </p:sp>
      <p:sp>
        <p:nvSpPr>
          <p:cNvPr name="TextBox 6" id="6"/>
          <p:cNvSpPr txBox="true"/>
          <p:nvPr/>
        </p:nvSpPr>
        <p:spPr>
          <a:xfrm rot="0">
            <a:off x="2527678" y="2309367"/>
            <a:ext cx="5832936" cy="422285"/>
          </a:xfrm>
          <a:prstGeom prst="rect">
            <a:avLst/>
          </a:prstGeom>
        </p:spPr>
        <p:txBody>
          <a:bodyPr anchor="t" rtlCol="false" tIns="0" lIns="0" bIns="0" rIns="0">
            <a:spAutoFit/>
          </a:bodyPr>
          <a:lstStyle/>
          <a:p>
            <a:pPr>
              <a:lnSpc>
                <a:spcPts val="3499"/>
              </a:lnSpc>
              <a:spcBef>
                <a:spcPct val="0"/>
              </a:spcBef>
            </a:pPr>
            <a:r>
              <a:rPr lang="en-US" spc="187" sz="2499">
                <a:solidFill>
                  <a:srgbClr val="301906"/>
                </a:solidFill>
                <a:latin typeface="Nunito Bold"/>
              </a:rPr>
              <a:t>Why is it necessary?</a:t>
            </a:r>
          </a:p>
        </p:txBody>
      </p:sp>
      <p:sp>
        <p:nvSpPr>
          <p:cNvPr name="TextBox 7" id="7"/>
          <p:cNvSpPr txBox="true"/>
          <p:nvPr/>
        </p:nvSpPr>
        <p:spPr>
          <a:xfrm rot="0">
            <a:off x="769657" y="5076825"/>
            <a:ext cx="15884525" cy="4112221"/>
          </a:xfrm>
          <a:prstGeom prst="rect">
            <a:avLst/>
          </a:prstGeom>
        </p:spPr>
        <p:txBody>
          <a:bodyPr anchor="t" rtlCol="false" tIns="0" lIns="0" bIns="0" rIns="0">
            <a:spAutoFit/>
          </a:bodyPr>
          <a:lstStyle/>
          <a:p>
            <a:pPr marL="718580" indent="-359290" lvl="1">
              <a:lnSpc>
                <a:spcPts val="4659"/>
              </a:lnSpc>
              <a:buFont typeface="Arial"/>
              <a:buChar char="•"/>
            </a:pPr>
            <a:r>
              <a:rPr lang="en-US" sz="3328">
                <a:solidFill>
                  <a:srgbClr val="301906"/>
                </a:solidFill>
                <a:latin typeface="Nunito"/>
              </a:rPr>
              <a:t>The Hash of a block is as unique as a fingerprint </a:t>
            </a:r>
          </a:p>
          <a:p>
            <a:pPr marL="718580" indent="-359290" lvl="1">
              <a:lnSpc>
                <a:spcPts val="4659"/>
              </a:lnSpc>
              <a:buFont typeface="Arial"/>
              <a:buChar char="•"/>
            </a:pPr>
            <a:r>
              <a:rPr lang="en-US" sz="3328">
                <a:solidFill>
                  <a:srgbClr val="301906"/>
                </a:solidFill>
                <a:latin typeface="Arimo"/>
              </a:rPr>
              <a:t>Changing block data will change its hash too </a:t>
            </a:r>
          </a:p>
          <a:p>
            <a:pPr marL="718580" indent="-359290" lvl="1">
              <a:lnSpc>
                <a:spcPts val="4659"/>
              </a:lnSpc>
              <a:buFont typeface="Arial"/>
              <a:buChar char="•"/>
            </a:pPr>
            <a:r>
              <a:rPr lang="en-US" sz="3328">
                <a:solidFill>
                  <a:srgbClr val="301906"/>
                </a:solidFill>
                <a:latin typeface="Nunito"/>
              </a:rPr>
              <a:t>Changing any block’s hash in the chain will break the chain's validity. But one can once again calculate the hash for all subsequent blocks again and make that chain valid</a:t>
            </a:r>
          </a:p>
          <a:p>
            <a:pPr marL="718580" indent="-359290" lvl="1">
              <a:lnSpc>
                <a:spcPts val="4659"/>
              </a:lnSpc>
              <a:buFont typeface="Arial"/>
              <a:buChar char="•"/>
            </a:pPr>
            <a:r>
              <a:rPr lang="en-US" sz="3328">
                <a:solidFill>
                  <a:srgbClr val="301906"/>
                </a:solidFill>
                <a:latin typeface="Nunito"/>
              </a:rPr>
              <a:t>Proof of work is the mechanism that slows down the creation of new block </a:t>
            </a:r>
          </a:p>
          <a:p>
            <a:pPr>
              <a:lnSpc>
                <a:spcPts val="46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EE7"/>
        </a:solidFill>
      </p:bgPr>
    </p:bg>
    <p:spTree>
      <p:nvGrpSpPr>
        <p:cNvPr id="1" name=""/>
        <p:cNvGrpSpPr/>
        <p:nvPr/>
      </p:nvGrpSpPr>
      <p:grpSpPr>
        <a:xfrm>
          <a:off x="0" y="0"/>
          <a:ext cx="0" cy="0"/>
          <a:chOff x="0" y="0"/>
          <a:chExt cx="0" cy="0"/>
        </a:xfrm>
      </p:grpSpPr>
      <p:grpSp>
        <p:nvGrpSpPr>
          <p:cNvPr name="Group 2" id="2"/>
          <p:cNvGrpSpPr/>
          <p:nvPr/>
        </p:nvGrpSpPr>
        <p:grpSpPr>
          <a:xfrm rot="0">
            <a:off x="1604070" y="8431564"/>
            <a:ext cx="14259531" cy="193300"/>
            <a:chOff x="0" y="0"/>
            <a:chExt cx="45398786" cy="635000"/>
          </a:xfrm>
        </p:grpSpPr>
        <p:sp>
          <p:nvSpPr>
            <p:cNvPr name="Freeform 3" id="3"/>
            <p:cNvSpPr/>
            <p:nvPr/>
          </p:nvSpPr>
          <p:spPr>
            <a:xfrm>
              <a:off x="-16002" y="212852"/>
              <a:ext cx="45430790" cy="209296"/>
            </a:xfrm>
            <a:custGeom>
              <a:avLst/>
              <a:gdLst/>
              <a:ahLst/>
              <a:cxnLst/>
              <a:rect r="r" b="b" t="t" l="l"/>
              <a:pathLst>
                <a:path h="209296" w="45430790">
                  <a:moveTo>
                    <a:pt x="45307982" y="9398"/>
                  </a:moveTo>
                  <a:lnTo>
                    <a:pt x="42538358" y="9398"/>
                  </a:lnTo>
                  <a:lnTo>
                    <a:pt x="30819167" y="9398"/>
                  </a:lnTo>
                  <a:lnTo>
                    <a:pt x="16600075" y="9398"/>
                  </a:lnTo>
                  <a:lnTo>
                    <a:pt x="4305317" y="9398"/>
                  </a:lnTo>
                  <a:cubicBezTo>
                    <a:pt x="2317822" y="9398"/>
                    <a:pt x="381000" y="0"/>
                    <a:pt x="133350" y="9398"/>
                  </a:cubicBezTo>
                  <a:cubicBezTo>
                    <a:pt x="129794" y="9525"/>
                    <a:pt x="126365" y="9398"/>
                    <a:pt x="122809" y="9398"/>
                  </a:cubicBezTo>
                  <a:cubicBezTo>
                    <a:pt x="254" y="9398"/>
                    <a:pt x="0" y="199898"/>
                    <a:pt x="122809" y="199898"/>
                  </a:cubicBezTo>
                  <a:lnTo>
                    <a:pt x="3167423" y="199898"/>
                  </a:lnTo>
                  <a:lnTo>
                    <a:pt x="14886612" y="199898"/>
                  </a:lnTo>
                  <a:lnTo>
                    <a:pt x="29105705" y="199898"/>
                  </a:lnTo>
                  <a:lnTo>
                    <a:pt x="41400462" y="199898"/>
                  </a:lnTo>
                  <a:cubicBezTo>
                    <a:pt x="43387959" y="199898"/>
                    <a:pt x="45049790" y="209296"/>
                    <a:pt x="45297440" y="199898"/>
                  </a:cubicBezTo>
                  <a:cubicBezTo>
                    <a:pt x="45300996" y="199771"/>
                    <a:pt x="45304425" y="199898"/>
                    <a:pt x="45307982" y="199898"/>
                  </a:cubicBezTo>
                  <a:cubicBezTo>
                    <a:pt x="45430535" y="199898"/>
                    <a:pt x="45430790" y="9398"/>
                    <a:pt x="45307982" y="9398"/>
                  </a:cubicBezTo>
                  <a:close/>
                </a:path>
              </a:pathLst>
            </a:custGeom>
            <a:solidFill>
              <a:srgbClr val="37C9EF"/>
            </a:solidFill>
          </p:spPr>
        </p:sp>
      </p:grpSp>
      <p:grpSp>
        <p:nvGrpSpPr>
          <p:cNvPr name="Group 4" id="4"/>
          <p:cNvGrpSpPr/>
          <p:nvPr/>
        </p:nvGrpSpPr>
        <p:grpSpPr>
          <a:xfrm rot="0">
            <a:off x="1390812" y="2039325"/>
            <a:ext cx="14686047" cy="193300"/>
            <a:chOff x="0" y="0"/>
            <a:chExt cx="46756705" cy="635000"/>
          </a:xfrm>
        </p:grpSpPr>
        <p:sp>
          <p:nvSpPr>
            <p:cNvPr name="Freeform 5" id="5"/>
            <p:cNvSpPr/>
            <p:nvPr/>
          </p:nvSpPr>
          <p:spPr>
            <a:xfrm>
              <a:off x="-16002" y="212852"/>
              <a:ext cx="46788710" cy="209296"/>
            </a:xfrm>
            <a:custGeom>
              <a:avLst/>
              <a:gdLst/>
              <a:ahLst/>
              <a:cxnLst/>
              <a:rect r="r" b="b" t="t" l="l"/>
              <a:pathLst>
                <a:path h="209296" w="46788710">
                  <a:moveTo>
                    <a:pt x="46665899" y="9398"/>
                  </a:moveTo>
                  <a:lnTo>
                    <a:pt x="43821316" y="9398"/>
                  </a:lnTo>
                  <a:lnTo>
                    <a:pt x="31745399" y="9398"/>
                  </a:lnTo>
                  <a:lnTo>
                    <a:pt x="17093482" y="9398"/>
                  </a:lnTo>
                  <a:lnTo>
                    <a:pt x="4424477" y="9398"/>
                  </a:lnTo>
                  <a:cubicBezTo>
                    <a:pt x="2376484" y="9398"/>
                    <a:pt x="381000" y="0"/>
                    <a:pt x="133350" y="9398"/>
                  </a:cubicBezTo>
                  <a:cubicBezTo>
                    <a:pt x="129794" y="9525"/>
                    <a:pt x="126365" y="9398"/>
                    <a:pt x="122809" y="9398"/>
                  </a:cubicBezTo>
                  <a:cubicBezTo>
                    <a:pt x="254" y="9398"/>
                    <a:pt x="0" y="199898"/>
                    <a:pt x="122809" y="199898"/>
                  </a:cubicBezTo>
                  <a:lnTo>
                    <a:pt x="3251946" y="199898"/>
                  </a:lnTo>
                  <a:lnTo>
                    <a:pt x="15327863" y="199898"/>
                  </a:lnTo>
                  <a:lnTo>
                    <a:pt x="29979779" y="199898"/>
                  </a:lnTo>
                  <a:lnTo>
                    <a:pt x="42648786" y="199898"/>
                  </a:lnTo>
                  <a:cubicBezTo>
                    <a:pt x="44696779" y="199898"/>
                    <a:pt x="46407710" y="209296"/>
                    <a:pt x="46655360" y="199898"/>
                  </a:cubicBezTo>
                  <a:cubicBezTo>
                    <a:pt x="46658916" y="199771"/>
                    <a:pt x="46662342" y="199898"/>
                    <a:pt x="46665899" y="199898"/>
                  </a:cubicBezTo>
                  <a:cubicBezTo>
                    <a:pt x="46788456" y="199898"/>
                    <a:pt x="46788710" y="9398"/>
                    <a:pt x="46665899" y="9398"/>
                  </a:cubicBezTo>
                  <a:close/>
                </a:path>
              </a:pathLst>
            </a:custGeom>
            <a:solidFill>
              <a:srgbClr val="3EDAD8"/>
            </a:solidFill>
          </p:spPr>
        </p:sp>
      </p:grpSp>
      <p:grpSp>
        <p:nvGrpSpPr>
          <p:cNvPr name="Group 6" id="6"/>
          <p:cNvGrpSpPr/>
          <p:nvPr/>
        </p:nvGrpSpPr>
        <p:grpSpPr>
          <a:xfrm rot="-5400000">
            <a:off x="7657906" y="3090575"/>
            <a:ext cx="2168745" cy="193300"/>
            <a:chOff x="0" y="0"/>
            <a:chExt cx="6904743" cy="635000"/>
          </a:xfrm>
        </p:grpSpPr>
        <p:sp>
          <p:nvSpPr>
            <p:cNvPr name="Freeform 7" id="7"/>
            <p:cNvSpPr/>
            <p:nvPr/>
          </p:nvSpPr>
          <p:spPr>
            <a:xfrm>
              <a:off x="-16002" y="212852"/>
              <a:ext cx="6936747" cy="209296"/>
            </a:xfrm>
            <a:custGeom>
              <a:avLst/>
              <a:gdLst/>
              <a:ahLst/>
              <a:cxnLst/>
              <a:rect r="r" b="b" t="t" l="l"/>
              <a:pathLst>
                <a:path h="209296" w="6936747">
                  <a:moveTo>
                    <a:pt x="6813938" y="9398"/>
                  </a:moveTo>
                  <a:lnTo>
                    <a:pt x="6169270" y="9398"/>
                  </a:lnTo>
                  <a:lnTo>
                    <a:pt x="4562530" y="9398"/>
                  </a:lnTo>
                  <a:lnTo>
                    <a:pt x="2613045" y="9398"/>
                  </a:lnTo>
                  <a:lnTo>
                    <a:pt x="927393" y="9398"/>
                  </a:lnTo>
                  <a:cubicBezTo>
                    <a:pt x="654901" y="9398"/>
                    <a:pt x="381000" y="0"/>
                    <a:pt x="133350" y="9398"/>
                  </a:cubicBezTo>
                  <a:cubicBezTo>
                    <a:pt x="129794" y="9525"/>
                    <a:pt x="126365" y="9398"/>
                    <a:pt x="122809" y="9398"/>
                  </a:cubicBezTo>
                  <a:cubicBezTo>
                    <a:pt x="254" y="9398"/>
                    <a:pt x="0" y="199898"/>
                    <a:pt x="122809" y="199898"/>
                  </a:cubicBezTo>
                  <a:lnTo>
                    <a:pt x="771384" y="199898"/>
                  </a:lnTo>
                  <a:lnTo>
                    <a:pt x="2378124" y="199898"/>
                  </a:lnTo>
                  <a:lnTo>
                    <a:pt x="4327609" y="199898"/>
                  </a:lnTo>
                  <a:lnTo>
                    <a:pt x="6013261" y="199898"/>
                  </a:lnTo>
                  <a:cubicBezTo>
                    <a:pt x="6285753" y="199898"/>
                    <a:pt x="6555747" y="209296"/>
                    <a:pt x="6803397" y="199898"/>
                  </a:cubicBezTo>
                  <a:cubicBezTo>
                    <a:pt x="6806953" y="199771"/>
                    <a:pt x="6810382" y="199898"/>
                    <a:pt x="6813938" y="199898"/>
                  </a:cubicBezTo>
                  <a:cubicBezTo>
                    <a:pt x="6936493" y="199898"/>
                    <a:pt x="6936747" y="9398"/>
                    <a:pt x="6813938" y="9398"/>
                  </a:cubicBezTo>
                  <a:close/>
                </a:path>
              </a:pathLst>
            </a:custGeom>
            <a:solidFill>
              <a:srgbClr val="3EDAD8"/>
            </a:solidFill>
          </p:spPr>
        </p:sp>
      </p:grpSp>
      <p:grpSp>
        <p:nvGrpSpPr>
          <p:cNvPr name="Group 8" id="8"/>
          <p:cNvGrpSpPr/>
          <p:nvPr/>
        </p:nvGrpSpPr>
        <p:grpSpPr>
          <a:xfrm rot="-5400000">
            <a:off x="7657906" y="7359676"/>
            <a:ext cx="2168745" cy="193300"/>
            <a:chOff x="0" y="0"/>
            <a:chExt cx="6904743" cy="635000"/>
          </a:xfrm>
        </p:grpSpPr>
        <p:sp>
          <p:nvSpPr>
            <p:cNvPr name="Freeform 9" id="9"/>
            <p:cNvSpPr/>
            <p:nvPr/>
          </p:nvSpPr>
          <p:spPr>
            <a:xfrm>
              <a:off x="-16002" y="212852"/>
              <a:ext cx="6936747" cy="209296"/>
            </a:xfrm>
            <a:custGeom>
              <a:avLst/>
              <a:gdLst/>
              <a:ahLst/>
              <a:cxnLst/>
              <a:rect r="r" b="b" t="t" l="l"/>
              <a:pathLst>
                <a:path h="209296" w="6936747">
                  <a:moveTo>
                    <a:pt x="6813938" y="9398"/>
                  </a:moveTo>
                  <a:lnTo>
                    <a:pt x="6169270" y="9398"/>
                  </a:lnTo>
                  <a:lnTo>
                    <a:pt x="4562530" y="9398"/>
                  </a:lnTo>
                  <a:lnTo>
                    <a:pt x="2613045" y="9398"/>
                  </a:lnTo>
                  <a:lnTo>
                    <a:pt x="927393" y="9398"/>
                  </a:lnTo>
                  <a:cubicBezTo>
                    <a:pt x="654901" y="9398"/>
                    <a:pt x="381000" y="0"/>
                    <a:pt x="133350" y="9398"/>
                  </a:cubicBezTo>
                  <a:cubicBezTo>
                    <a:pt x="129794" y="9525"/>
                    <a:pt x="126365" y="9398"/>
                    <a:pt x="122809" y="9398"/>
                  </a:cubicBezTo>
                  <a:cubicBezTo>
                    <a:pt x="254" y="9398"/>
                    <a:pt x="0" y="199898"/>
                    <a:pt x="122809" y="199898"/>
                  </a:cubicBezTo>
                  <a:lnTo>
                    <a:pt x="771384" y="199898"/>
                  </a:lnTo>
                  <a:lnTo>
                    <a:pt x="2378124" y="199898"/>
                  </a:lnTo>
                  <a:lnTo>
                    <a:pt x="4327609" y="199898"/>
                  </a:lnTo>
                  <a:lnTo>
                    <a:pt x="6013261" y="199898"/>
                  </a:lnTo>
                  <a:cubicBezTo>
                    <a:pt x="6285753" y="199898"/>
                    <a:pt x="6555747" y="209296"/>
                    <a:pt x="6803397" y="199898"/>
                  </a:cubicBezTo>
                  <a:cubicBezTo>
                    <a:pt x="6806953" y="199771"/>
                    <a:pt x="6810382" y="199898"/>
                    <a:pt x="6813938" y="199898"/>
                  </a:cubicBezTo>
                  <a:cubicBezTo>
                    <a:pt x="6936493" y="199898"/>
                    <a:pt x="6936747" y="9398"/>
                    <a:pt x="6813938" y="9398"/>
                  </a:cubicBezTo>
                  <a:close/>
                </a:path>
              </a:pathLst>
            </a:custGeom>
            <a:solidFill>
              <a:srgbClr val="37C9EF"/>
            </a:solidFill>
          </p:spPr>
        </p:sp>
      </p:grpSp>
      <p:grpSp>
        <p:nvGrpSpPr>
          <p:cNvPr name="Group 10" id="10"/>
          <p:cNvGrpSpPr/>
          <p:nvPr/>
        </p:nvGrpSpPr>
        <p:grpSpPr>
          <a:xfrm rot="0">
            <a:off x="3714125" y="4225054"/>
            <a:ext cx="10088545" cy="2185860"/>
            <a:chOff x="0" y="0"/>
            <a:chExt cx="5049317" cy="1106170"/>
          </a:xfrm>
        </p:grpSpPr>
        <p:sp>
          <p:nvSpPr>
            <p:cNvPr name="Freeform 11" id="11"/>
            <p:cNvSpPr/>
            <p:nvPr/>
          </p:nvSpPr>
          <p:spPr>
            <a:xfrm>
              <a:off x="0" y="0"/>
              <a:ext cx="5050587" cy="1107440"/>
            </a:xfrm>
            <a:custGeom>
              <a:avLst/>
              <a:gdLst/>
              <a:ahLst/>
              <a:cxnLst/>
              <a:rect r="r" b="b" t="t" l="l"/>
              <a:pathLst>
                <a:path h="1107440" w="5050587">
                  <a:moveTo>
                    <a:pt x="4496867" y="45720"/>
                  </a:moveTo>
                  <a:cubicBezTo>
                    <a:pt x="4776267" y="45720"/>
                    <a:pt x="5003597" y="273050"/>
                    <a:pt x="5003597" y="552450"/>
                  </a:cubicBezTo>
                  <a:cubicBezTo>
                    <a:pt x="5003597" y="831850"/>
                    <a:pt x="4776267" y="1059180"/>
                    <a:pt x="4496867" y="1059180"/>
                  </a:cubicBezTo>
                  <a:lnTo>
                    <a:pt x="553720" y="1059180"/>
                  </a:lnTo>
                  <a:cubicBezTo>
                    <a:pt x="274320" y="1059180"/>
                    <a:pt x="46990" y="831850"/>
                    <a:pt x="46990" y="552450"/>
                  </a:cubicBezTo>
                  <a:cubicBezTo>
                    <a:pt x="46990" y="273050"/>
                    <a:pt x="274320" y="45720"/>
                    <a:pt x="553720" y="45720"/>
                  </a:cubicBezTo>
                  <a:lnTo>
                    <a:pt x="4496867" y="45720"/>
                  </a:lnTo>
                  <a:moveTo>
                    <a:pt x="4496867" y="0"/>
                  </a:moveTo>
                  <a:lnTo>
                    <a:pt x="553720" y="0"/>
                  </a:lnTo>
                  <a:cubicBezTo>
                    <a:pt x="247650" y="0"/>
                    <a:pt x="0" y="247650"/>
                    <a:pt x="0" y="553720"/>
                  </a:cubicBezTo>
                  <a:cubicBezTo>
                    <a:pt x="0" y="859790"/>
                    <a:pt x="247650" y="1107440"/>
                    <a:pt x="553720" y="1107440"/>
                  </a:cubicBezTo>
                  <a:lnTo>
                    <a:pt x="4496867" y="1107440"/>
                  </a:lnTo>
                  <a:cubicBezTo>
                    <a:pt x="4802937" y="1107440"/>
                    <a:pt x="5050587" y="859790"/>
                    <a:pt x="5050587" y="553720"/>
                  </a:cubicBezTo>
                  <a:cubicBezTo>
                    <a:pt x="5049317" y="247650"/>
                    <a:pt x="4801667" y="0"/>
                    <a:pt x="4496867" y="0"/>
                  </a:cubicBezTo>
                  <a:close/>
                </a:path>
              </a:pathLst>
            </a:custGeom>
            <a:solidFill>
              <a:srgbClr val="37C9EF"/>
            </a:solidFill>
          </p:spPr>
        </p:sp>
      </p:grpSp>
      <p:sp>
        <p:nvSpPr>
          <p:cNvPr name="TextBox 12" id="12"/>
          <p:cNvSpPr txBox="true"/>
          <p:nvPr/>
        </p:nvSpPr>
        <p:spPr>
          <a:xfrm rot="0">
            <a:off x="5167089" y="4836120"/>
            <a:ext cx="7182617" cy="1001829"/>
          </a:xfrm>
          <a:prstGeom prst="rect">
            <a:avLst/>
          </a:prstGeom>
        </p:spPr>
        <p:txBody>
          <a:bodyPr anchor="t" rtlCol="false" tIns="0" lIns="0" bIns="0" rIns="0">
            <a:spAutoFit/>
          </a:bodyPr>
          <a:lstStyle/>
          <a:p>
            <a:pPr algn="ctr" marL="0" indent="0" lvl="0">
              <a:lnSpc>
                <a:spcPts val="3974"/>
              </a:lnSpc>
            </a:pPr>
            <a:r>
              <a:rPr lang="en-US" spc="108" sz="3612">
                <a:solidFill>
                  <a:srgbClr val="191919"/>
                </a:solidFill>
                <a:latin typeface="Aileron Regular Bold"/>
              </a:rPr>
              <a:t>HOW DOES A NEW BLOCK GET ADDED...</a:t>
            </a:r>
          </a:p>
        </p:txBody>
      </p:sp>
      <p:grpSp>
        <p:nvGrpSpPr>
          <p:cNvPr name="Group 13" id="13"/>
          <p:cNvGrpSpPr/>
          <p:nvPr/>
        </p:nvGrpSpPr>
        <p:grpSpPr>
          <a:xfrm rot="0">
            <a:off x="417928" y="7463278"/>
            <a:ext cx="7535717" cy="2099066"/>
            <a:chOff x="0" y="0"/>
            <a:chExt cx="3898959" cy="1112520"/>
          </a:xfrm>
        </p:grpSpPr>
        <p:sp>
          <p:nvSpPr>
            <p:cNvPr name="Freeform 14" id="14"/>
            <p:cNvSpPr/>
            <p:nvPr/>
          </p:nvSpPr>
          <p:spPr>
            <a:xfrm>
              <a:off x="0" y="0"/>
              <a:ext cx="3898959" cy="1113790"/>
            </a:xfrm>
            <a:custGeom>
              <a:avLst/>
              <a:gdLst/>
              <a:ahLst/>
              <a:cxnLst/>
              <a:rect r="r" b="b" t="t" l="l"/>
              <a:pathLst>
                <a:path h="1113790" w="3898959">
                  <a:moveTo>
                    <a:pt x="3346509" y="0"/>
                  </a:moveTo>
                  <a:lnTo>
                    <a:pt x="553720" y="0"/>
                  </a:lnTo>
                  <a:cubicBezTo>
                    <a:pt x="247650" y="0"/>
                    <a:pt x="0" y="247650"/>
                    <a:pt x="0" y="553720"/>
                  </a:cubicBezTo>
                  <a:cubicBezTo>
                    <a:pt x="0" y="859790"/>
                    <a:pt x="247650" y="1107440"/>
                    <a:pt x="553720" y="1107440"/>
                  </a:cubicBezTo>
                  <a:lnTo>
                    <a:pt x="3346509" y="1113790"/>
                  </a:lnTo>
                  <a:lnTo>
                    <a:pt x="3898959" y="558800"/>
                  </a:lnTo>
                  <a:lnTo>
                    <a:pt x="3346509" y="0"/>
                  </a:lnTo>
                  <a:close/>
                </a:path>
              </a:pathLst>
            </a:custGeom>
            <a:solidFill>
              <a:srgbClr val="86EAE9"/>
            </a:solidFill>
          </p:spPr>
        </p:sp>
        <p:sp>
          <p:nvSpPr>
            <p:cNvPr name="Freeform 15" id="15"/>
            <p:cNvSpPr/>
            <p:nvPr/>
          </p:nvSpPr>
          <p:spPr>
            <a:xfrm>
              <a:off x="162990" y="172720"/>
              <a:ext cx="758600" cy="762000"/>
            </a:xfrm>
            <a:custGeom>
              <a:avLst/>
              <a:gdLst/>
              <a:ahLst/>
              <a:cxnLst/>
              <a:rect r="r" b="b" t="t" l="l"/>
              <a:pathLst>
                <a:path h="762000" w="7586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name="Group 16" id="16"/>
          <p:cNvGrpSpPr/>
          <p:nvPr/>
        </p:nvGrpSpPr>
        <p:grpSpPr>
          <a:xfrm rot="-10800000">
            <a:off x="9700911" y="7367763"/>
            <a:ext cx="8486285" cy="2270226"/>
            <a:chOff x="0" y="0"/>
            <a:chExt cx="4059744" cy="1112520"/>
          </a:xfrm>
        </p:grpSpPr>
        <p:sp>
          <p:nvSpPr>
            <p:cNvPr name="Freeform 17" id="17"/>
            <p:cNvSpPr/>
            <p:nvPr/>
          </p:nvSpPr>
          <p:spPr>
            <a:xfrm>
              <a:off x="0" y="0"/>
              <a:ext cx="4059744" cy="1113790"/>
            </a:xfrm>
            <a:custGeom>
              <a:avLst/>
              <a:gdLst/>
              <a:ahLst/>
              <a:cxnLst/>
              <a:rect r="r" b="b" t="t" l="l"/>
              <a:pathLst>
                <a:path h="1113790" w="4059744">
                  <a:moveTo>
                    <a:pt x="3507294" y="0"/>
                  </a:moveTo>
                  <a:lnTo>
                    <a:pt x="553720" y="0"/>
                  </a:lnTo>
                  <a:cubicBezTo>
                    <a:pt x="247650" y="0"/>
                    <a:pt x="0" y="247650"/>
                    <a:pt x="0" y="553720"/>
                  </a:cubicBezTo>
                  <a:cubicBezTo>
                    <a:pt x="0" y="859790"/>
                    <a:pt x="247650" y="1107440"/>
                    <a:pt x="553720" y="1107440"/>
                  </a:cubicBezTo>
                  <a:lnTo>
                    <a:pt x="3507294" y="1113790"/>
                  </a:lnTo>
                  <a:lnTo>
                    <a:pt x="4059744" y="558800"/>
                  </a:lnTo>
                  <a:lnTo>
                    <a:pt x="3507294" y="0"/>
                  </a:lnTo>
                  <a:close/>
                </a:path>
              </a:pathLst>
            </a:custGeom>
            <a:solidFill>
              <a:srgbClr val="86EAE9"/>
            </a:solidFill>
          </p:spPr>
        </p:sp>
        <p:sp>
          <p:nvSpPr>
            <p:cNvPr name="Freeform 18" id="18"/>
            <p:cNvSpPr/>
            <p:nvPr/>
          </p:nvSpPr>
          <p:spPr>
            <a:xfrm>
              <a:off x="162990" y="172720"/>
              <a:ext cx="758600" cy="762000"/>
            </a:xfrm>
            <a:custGeom>
              <a:avLst/>
              <a:gdLst/>
              <a:ahLst/>
              <a:cxnLst/>
              <a:rect r="r" b="b" t="t" l="l"/>
              <a:pathLst>
                <a:path h="762000" w="7586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name="Group 19" id="19"/>
          <p:cNvGrpSpPr/>
          <p:nvPr/>
        </p:nvGrpSpPr>
        <p:grpSpPr>
          <a:xfrm rot="0">
            <a:off x="417928" y="1092584"/>
            <a:ext cx="7575520" cy="2046277"/>
            <a:chOff x="0" y="0"/>
            <a:chExt cx="4020668" cy="1112520"/>
          </a:xfrm>
        </p:grpSpPr>
        <p:sp>
          <p:nvSpPr>
            <p:cNvPr name="Freeform 20" id="20"/>
            <p:cNvSpPr/>
            <p:nvPr/>
          </p:nvSpPr>
          <p:spPr>
            <a:xfrm>
              <a:off x="0" y="0"/>
              <a:ext cx="4020667" cy="1113790"/>
            </a:xfrm>
            <a:custGeom>
              <a:avLst/>
              <a:gdLst/>
              <a:ahLst/>
              <a:cxnLst/>
              <a:rect r="r" b="b" t="t" l="l"/>
              <a:pathLst>
                <a:path h="1113790" w="4020667">
                  <a:moveTo>
                    <a:pt x="3468217" y="0"/>
                  </a:moveTo>
                  <a:lnTo>
                    <a:pt x="553720" y="0"/>
                  </a:lnTo>
                  <a:cubicBezTo>
                    <a:pt x="247650" y="0"/>
                    <a:pt x="0" y="247650"/>
                    <a:pt x="0" y="553720"/>
                  </a:cubicBezTo>
                  <a:cubicBezTo>
                    <a:pt x="0" y="859790"/>
                    <a:pt x="247650" y="1107440"/>
                    <a:pt x="553720" y="1107440"/>
                  </a:cubicBezTo>
                  <a:lnTo>
                    <a:pt x="3468217" y="1113790"/>
                  </a:lnTo>
                  <a:lnTo>
                    <a:pt x="4020667" y="558800"/>
                  </a:lnTo>
                  <a:lnTo>
                    <a:pt x="3468217" y="0"/>
                  </a:lnTo>
                  <a:close/>
                </a:path>
              </a:pathLst>
            </a:custGeom>
            <a:solidFill>
              <a:srgbClr val="86EAE9"/>
            </a:solidFill>
          </p:spPr>
        </p:sp>
        <p:sp>
          <p:nvSpPr>
            <p:cNvPr name="Freeform 21" id="21"/>
            <p:cNvSpPr/>
            <p:nvPr/>
          </p:nvSpPr>
          <p:spPr>
            <a:xfrm>
              <a:off x="162990" y="172720"/>
              <a:ext cx="758600" cy="762000"/>
            </a:xfrm>
            <a:custGeom>
              <a:avLst/>
              <a:gdLst/>
              <a:ahLst/>
              <a:cxnLst/>
              <a:rect r="r" b="b" t="t" l="l"/>
              <a:pathLst>
                <a:path h="762000" w="7586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name="Group 22" id="22"/>
          <p:cNvGrpSpPr/>
          <p:nvPr/>
        </p:nvGrpSpPr>
        <p:grpSpPr>
          <a:xfrm rot="-10800000">
            <a:off x="9700911" y="1092584"/>
            <a:ext cx="8088812" cy="2177324"/>
            <a:chOff x="0" y="0"/>
            <a:chExt cx="4034705" cy="1112520"/>
          </a:xfrm>
        </p:grpSpPr>
        <p:sp>
          <p:nvSpPr>
            <p:cNvPr name="Freeform 23" id="23"/>
            <p:cNvSpPr/>
            <p:nvPr/>
          </p:nvSpPr>
          <p:spPr>
            <a:xfrm>
              <a:off x="0" y="0"/>
              <a:ext cx="4034705" cy="1113790"/>
            </a:xfrm>
            <a:custGeom>
              <a:avLst/>
              <a:gdLst/>
              <a:ahLst/>
              <a:cxnLst/>
              <a:rect r="r" b="b" t="t" l="l"/>
              <a:pathLst>
                <a:path h="1113790" w="4034705">
                  <a:moveTo>
                    <a:pt x="3482255" y="0"/>
                  </a:moveTo>
                  <a:lnTo>
                    <a:pt x="553720" y="0"/>
                  </a:lnTo>
                  <a:cubicBezTo>
                    <a:pt x="247650" y="0"/>
                    <a:pt x="0" y="247650"/>
                    <a:pt x="0" y="553720"/>
                  </a:cubicBezTo>
                  <a:cubicBezTo>
                    <a:pt x="0" y="859790"/>
                    <a:pt x="247650" y="1107440"/>
                    <a:pt x="553720" y="1107440"/>
                  </a:cubicBezTo>
                  <a:lnTo>
                    <a:pt x="3482255" y="1113790"/>
                  </a:lnTo>
                  <a:lnTo>
                    <a:pt x="4034705" y="558800"/>
                  </a:lnTo>
                  <a:lnTo>
                    <a:pt x="3482255" y="0"/>
                  </a:lnTo>
                  <a:close/>
                </a:path>
              </a:pathLst>
            </a:custGeom>
            <a:solidFill>
              <a:srgbClr val="86EAE9"/>
            </a:solidFill>
          </p:spPr>
        </p:sp>
        <p:sp>
          <p:nvSpPr>
            <p:cNvPr name="Freeform 24" id="24"/>
            <p:cNvSpPr/>
            <p:nvPr/>
          </p:nvSpPr>
          <p:spPr>
            <a:xfrm>
              <a:off x="162990" y="172720"/>
              <a:ext cx="758600" cy="762000"/>
            </a:xfrm>
            <a:custGeom>
              <a:avLst/>
              <a:gdLst/>
              <a:ahLst/>
              <a:cxnLst/>
              <a:rect r="r" b="b" t="t" l="l"/>
              <a:pathLst>
                <a:path h="762000" w="7586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name="TextBox 25" id="25"/>
          <p:cNvSpPr txBox="true"/>
          <p:nvPr/>
        </p:nvSpPr>
        <p:spPr>
          <a:xfrm rot="0">
            <a:off x="2066423" y="1156663"/>
            <a:ext cx="5007581" cy="1872899"/>
          </a:xfrm>
          <a:prstGeom prst="rect">
            <a:avLst/>
          </a:prstGeom>
        </p:spPr>
        <p:txBody>
          <a:bodyPr anchor="t" rtlCol="false" tIns="0" lIns="0" bIns="0" rIns="0">
            <a:spAutoFit/>
          </a:bodyPr>
          <a:lstStyle/>
          <a:p>
            <a:pPr algn="ctr">
              <a:lnSpc>
                <a:spcPts val="3703"/>
              </a:lnSpc>
            </a:pPr>
            <a:r>
              <a:rPr lang="en-US" sz="2469">
                <a:solidFill>
                  <a:srgbClr val="191919"/>
                </a:solidFill>
                <a:latin typeface="Aileron Regular"/>
              </a:rPr>
              <a:t>Proof of work should be too much hard to forge. There should be no better strategy than guessing and checking.</a:t>
            </a:r>
          </a:p>
        </p:txBody>
      </p:sp>
      <p:sp>
        <p:nvSpPr>
          <p:cNvPr name="TextBox 26" id="26"/>
          <p:cNvSpPr txBox="true"/>
          <p:nvPr/>
        </p:nvSpPr>
        <p:spPr>
          <a:xfrm rot="0">
            <a:off x="1658749" y="7662572"/>
            <a:ext cx="5656457" cy="1766050"/>
          </a:xfrm>
          <a:prstGeom prst="rect">
            <a:avLst/>
          </a:prstGeom>
        </p:spPr>
        <p:txBody>
          <a:bodyPr anchor="t" rtlCol="false" tIns="0" lIns="0" bIns="0" rIns="0">
            <a:spAutoFit/>
          </a:bodyPr>
          <a:lstStyle/>
          <a:p>
            <a:pPr algn="ctr">
              <a:lnSpc>
                <a:spcPts val="3592"/>
              </a:lnSpc>
            </a:pPr>
            <a:r>
              <a:rPr lang="en-US" sz="2395">
                <a:solidFill>
                  <a:srgbClr val="191919"/>
                </a:solidFill>
                <a:latin typeface="Aileron Regular"/>
              </a:rPr>
              <a:t>Digital signatures - A much stronger concept compared to physical </a:t>
            </a:r>
          </a:p>
          <a:p>
            <a:pPr algn="ctr">
              <a:lnSpc>
                <a:spcPts val="3592"/>
              </a:lnSpc>
            </a:pPr>
            <a:r>
              <a:rPr lang="en-US" sz="2395">
                <a:solidFill>
                  <a:srgbClr val="191919"/>
                </a:solidFill>
                <a:latin typeface="Aileron Regular"/>
              </a:rPr>
              <a:t>signatures because it changes for different messages </a:t>
            </a:r>
          </a:p>
        </p:txBody>
      </p:sp>
      <p:sp>
        <p:nvSpPr>
          <p:cNvPr name="TextBox 27" id="27"/>
          <p:cNvSpPr txBox="true"/>
          <p:nvPr/>
        </p:nvSpPr>
        <p:spPr>
          <a:xfrm rot="0">
            <a:off x="10571924" y="7345845"/>
            <a:ext cx="5668059" cy="2216499"/>
          </a:xfrm>
          <a:prstGeom prst="rect">
            <a:avLst/>
          </a:prstGeom>
        </p:spPr>
        <p:txBody>
          <a:bodyPr anchor="t" rtlCol="false" tIns="0" lIns="0" bIns="0" rIns="0">
            <a:spAutoFit/>
          </a:bodyPr>
          <a:lstStyle/>
          <a:p>
            <a:pPr algn="ctr">
              <a:lnSpc>
                <a:spcPts val="3526"/>
              </a:lnSpc>
            </a:pPr>
            <a:r>
              <a:rPr lang="en-US" sz="2351">
                <a:solidFill>
                  <a:srgbClr val="191919"/>
                </a:solidFill>
                <a:latin typeface="Aileron Regular"/>
              </a:rPr>
              <a:t>A newly created block is sent to every node on the network, each node then verifies block to make sure it hasn’t been tampered with and then adds this block to their own copy of blockchain</a:t>
            </a:r>
            <a:r>
              <a:rPr lang="en-US" sz="2351">
                <a:solidFill>
                  <a:srgbClr val="191919"/>
                </a:solidFill>
                <a:latin typeface="Arimo"/>
              </a:rPr>
              <a:t> </a:t>
            </a:r>
          </a:p>
        </p:txBody>
      </p:sp>
      <p:sp>
        <p:nvSpPr>
          <p:cNvPr name="TextBox 28" id="28"/>
          <p:cNvSpPr txBox="true"/>
          <p:nvPr/>
        </p:nvSpPr>
        <p:spPr>
          <a:xfrm rot="0">
            <a:off x="10273248" y="1547852"/>
            <a:ext cx="5571437" cy="1369229"/>
          </a:xfrm>
          <a:prstGeom prst="rect">
            <a:avLst/>
          </a:prstGeom>
        </p:spPr>
        <p:txBody>
          <a:bodyPr anchor="t" rtlCol="false" tIns="0" lIns="0" bIns="0" rIns="0">
            <a:spAutoFit/>
          </a:bodyPr>
          <a:lstStyle/>
          <a:p>
            <a:pPr algn="ctr">
              <a:lnSpc>
                <a:spcPts val="3648"/>
              </a:lnSpc>
            </a:pPr>
            <a:r>
              <a:rPr lang="en-US" sz="2432">
                <a:solidFill>
                  <a:srgbClr val="191919"/>
                </a:solidFill>
                <a:latin typeface="Aileron Regular"/>
              </a:rPr>
              <a:t>A transaction is valid only if it has </a:t>
            </a:r>
          </a:p>
          <a:p>
            <a:pPr algn="ctr">
              <a:lnSpc>
                <a:spcPts val="3648"/>
              </a:lnSpc>
            </a:pPr>
            <a:r>
              <a:rPr lang="en-US" sz="2432">
                <a:solidFill>
                  <a:srgbClr val="191919"/>
                </a:solidFill>
                <a:latin typeface="Aileron Regular"/>
              </a:rPr>
              <a:t>been signed and a block is </a:t>
            </a:r>
          </a:p>
          <a:p>
            <a:pPr algn="ctr">
              <a:lnSpc>
                <a:spcPts val="3648"/>
              </a:lnSpc>
            </a:pPr>
            <a:r>
              <a:rPr lang="en-US" sz="2432">
                <a:solidFill>
                  <a:srgbClr val="191919"/>
                </a:solidFill>
                <a:latin typeface="Aileron Regular"/>
              </a:rPr>
              <a:t>valid only if it  has proof of work </a:t>
            </a:r>
          </a:p>
        </p:txBody>
      </p:sp>
      <p:pic>
        <p:nvPicPr>
          <p:cNvPr name="Picture 29" id="2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2876" y="8163627"/>
            <a:ext cx="535873" cy="535873"/>
          </a:xfrm>
          <a:prstGeom prst="rect">
            <a:avLst/>
          </a:prstGeom>
        </p:spPr>
      </p:pic>
      <p:pic>
        <p:nvPicPr>
          <p:cNvPr name="Picture 30" id="3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489133" y="8336675"/>
            <a:ext cx="576376" cy="576376"/>
          </a:xfrm>
          <a:prstGeom prst="rect">
            <a:avLst/>
          </a:prstGeom>
        </p:spPr>
      </p:pic>
      <p:pic>
        <p:nvPicPr>
          <p:cNvPr name="Picture 31" id="3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22876" y="1847786"/>
            <a:ext cx="535873" cy="535873"/>
          </a:xfrm>
          <a:prstGeom prst="rect">
            <a:avLst/>
          </a:prstGeom>
        </p:spPr>
      </p:pic>
      <p:pic>
        <p:nvPicPr>
          <p:cNvPr name="Picture 32" id="3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991138" y="2103817"/>
            <a:ext cx="497690" cy="49769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p:cSld>
    <p:bg>
      <p:bgPr>
        <a:solidFill>
          <a:srgbClr val="FFEEE7"/>
        </a:solidFill>
      </p:bgPr>
    </p:bg>
    <p:spTree>
      <p:nvGrpSpPr>
        <p:cNvPr id="1" name=""/>
        <p:cNvGrpSpPr/>
        <p:nvPr/>
      </p:nvGrpSpPr>
      <p:grpSpPr>
        <a:xfrm>
          <a:off x="0" y="0"/>
          <a:ext cx="0" cy="0"/>
          <a:chOff x="0" y="0"/>
          <a:chExt cx="0" cy="0"/>
        </a:xfrm>
      </p:grpSpPr>
      <p:sp>
        <p:nvSpPr>
          <p:cNvPr name="TextBox 2" id="2"/>
          <p:cNvSpPr txBox="true"/>
          <p:nvPr/>
        </p:nvSpPr>
        <p:spPr>
          <a:xfrm rot="0">
            <a:off x="4690357" y="235278"/>
            <a:ext cx="9464271" cy="587865"/>
          </a:xfrm>
          <a:prstGeom prst="rect">
            <a:avLst/>
          </a:prstGeom>
        </p:spPr>
        <p:txBody>
          <a:bodyPr anchor="t" rtlCol="false" tIns="0" lIns="0" bIns="0" rIns="0">
            <a:spAutoFit/>
          </a:bodyPr>
          <a:lstStyle/>
          <a:p>
            <a:pPr algn="ctr" marL="0" indent="0" lvl="0">
              <a:lnSpc>
                <a:spcPts val="4716"/>
              </a:lnSpc>
              <a:spcBef>
                <a:spcPct val="0"/>
              </a:spcBef>
            </a:pPr>
            <a:r>
              <a:rPr lang="en-US" spc="107" sz="3600">
                <a:solidFill>
                  <a:srgbClr val="191919"/>
                </a:solidFill>
                <a:latin typeface="Aileron Heavy"/>
              </a:rPr>
              <a:t>Open Systems Interconnection Model</a:t>
            </a:r>
          </a:p>
        </p:txBody>
      </p:sp>
      <p:grpSp>
        <p:nvGrpSpPr>
          <p:cNvPr name="Group 3" id="3"/>
          <p:cNvGrpSpPr/>
          <p:nvPr/>
        </p:nvGrpSpPr>
        <p:grpSpPr>
          <a:xfrm rot="0">
            <a:off x="13019746" y="8101870"/>
            <a:ext cx="5817750" cy="1827053"/>
            <a:chOff x="0" y="0"/>
            <a:chExt cx="15710171" cy="4933748"/>
          </a:xfrm>
        </p:grpSpPr>
        <p:sp>
          <p:nvSpPr>
            <p:cNvPr name="Freeform 4" id="4"/>
            <p:cNvSpPr/>
            <p:nvPr/>
          </p:nvSpPr>
          <p:spPr>
            <a:xfrm>
              <a:off x="0" y="0"/>
              <a:ext cx="15710171" cy="4933748"/>
            </a:xfrm>
            <a:custGeom>
              <a:avLst/>
              <a:gdLst/>
              <a:ahLst/>
              <a:cxnLst/>
              <a:rect r="r" b="b" t="t" l="l"/>
              <a:pathLst>
                <a:path h="4933748" w="15710171">
                  <a:moveTo>
                    <a:pt x="15585711" y="4933748"/>
                  </a:moveTo>
                  <a:lnTo>
                    <a:pt x="124460" y="4933748"/>
                  </a:lnTo>
                  <a:cubicBezTo>
                    <a:pt x="55880" y="4933748"/>
                    <a:pt x="0" y="4877868"/>
                    <a:pt x="0" y="4809288"/>
                  </a:cubicBezTo>
                  <a:lnTo>
                    <a:pt x="0" y="124460"/>
                  </a:lnTo>
                  <a:cubicBezTo>
                    <a:pt x="0" y="55880"/>
                    <a:pt x="55880" y="0"/>
                    <a:pt x="124460" y="0"/>
                  </a:cubicBezTo>
                  <a:lnTo>
                    <a:pt x="15585712" y="0"/>
                  </a:lnTo>
                  <a:cubicBezTo>
                    <a:pt x="15654291" y="0"/>
                    <a:pt x="15710171" y="55880"/>
                    <a:pt x="15710171" y="124460"/>
                  </a:cubicBezTo>
                  <a:lnTo>
                    <a:pt x="15710171" y="4809288"/>
                  </a:lnTo>
                  <a:cubicBezTo>
                    <a:pt x="15710171" y="4877868"/>
                    <a:pt x="15654291" y="4933748"/>
                    <a:pt x="15585712" y="4933748"/>
                  </a:cubicBezTo>
                  <a:close/>
                </a:path>
              </a:pathLst>
            </a:custGeom>
            <a:solidFill>
              <a:srgbClr val="2C92D5"/>
            </a:solidFill>
          </p:spPr>
        </p:sp>
      </p:grpSp>
      <p:grpSp>
        <p:nvGrpSpPr>
          <p:cNvPr name="Group 5" id="5"/>
          <p:cNvGrpSpPr/>
          <p:nvPr/>
        </p:nvGrpSpPr>
        <p:grpSpPr>
          <a:xfrm rot="0">
            <a:off x="11275640" y="8894401"/>
            <a:ext cx="3341949" cy="233166"/>
            <a:chOff x="0" y="0"/>
            <a:chExt cx="7281108" cy="508000"/>
          </a:xfrm>
        </p:grpSpPr>
        <p:sp>
          <p:nvSpPr>
            <p:cNvPr name="Freeform 6" id="6"/>
            <p:cNvSpPr/>
            <p:nvPr/>
          </p:nvSpPr>
          <p:spPr>
            <a:xfrm>
              <a:off x="6833710" y="49530"/>
              <a:ext cx="407115" cy="408940"/>
            </a:xfrm>
            <a:custGeom>
              <a:avLst/>
              <a:gdLst/>
              <a:ahLst/>
              <a:cxnLst/>
              <a:rect r="r" b="b" t="t" l="l"/>
              <a:pathLst>
                <a:path h="408940" w="407115">
                  <a:moveTo>
                    <a:pt x="203557" y="0"/>
                  </a:moveTo>
                  <a:cubicBezTo>
                    <a:pt x="316126" y="503"/>
                    <a:pt x="407115" y="91900"/>
                    <a:pt x="407115" y="204470"/>
                  </a:cubicBezTo>
                  <a:cubicBezTo>
                    <a:pt x="407115" y="317040"/>
                    <a:pt x="316126" y="408437"/>
                    <a:pt x="203557" y="408940"/>
                  </a:cubicBezTo>
                  <a:cubicBezTo>
                    <a:pt x="90988" y="408437"/>
                    <a:pt x="0" y="317040"/>
                    <a:pt x="0" y="204470"/>
                  </a:cubicBezTo>
                  <a:cubicBezTo>
                    <a:pt x="0" y="91900"/>
                    <a:pt x="90988" y="503"/>
                    <a:pt x="203557" y="0"/>
                  </a:cubicBezTo>
                  <a:close/>
                </a:path>
              </a:pathLst>
            </a:custGeom>
            <a:solidFill>
              <a:srgbClr val="2C92D5"/>
            </a:solidFill>
          </p:spPr>
        </p:sp>
        <p:sp>
          <p:nvSpPr>
            <p:cNvPr name="Freeform 7" id="7"/>
            <p:cNvSpPr/>
            <p:nvPr/>
          </p:nvSpPr>
          <p:spPr>
            <a:xfrm>
              <a:off x="0" y="11430"/>
              <a:ext cx="7281108" cy="485140"/>
            </a:xfrm>
            <a:custGeom>
              <a:avLst/>
              <a:gdLst/>
              <a:ahLst/>
              <a:cxnLst/>
              <a:rect r="r" b="b" t="t" l="l"/>
              <a:pathLst>
                <a:path h="485140" w="7281108">
                  <a:moveTo>
                    <a:pt x="7037267" y="0"/>
                  </a:moveTo>
                  <a:cubicBezTo>
                    <a:pt x="6916617" y="0"/>
                    <a:pt x="6816288" y="88900"/>
                    <a:pt x="6797238" y="204470"/>
                  </a:cubicBezTo>
                  <a:lnTo>
                    <a:pt x="0" y="204470"/>
                  </a:lnTo>
                  <a:lnTo>
                    <a:pt x="0" y="280670"/>
                  </a:lnTo>
                  <a:lnTo>
                    <a:pt x="6798508" y="280670"/>
                  </a:lnTo>
                  <a:cubicBezTo>
                    <a:pt x="6816288" y="396240"/>
                    <a:pt x="6917888" y="485140"/>
                    <a:pt x="7038538" y="485140"/>
                  </a:cubicBezTo>
                  <a:cubicBezTo>
                    <a:pt x="7173158" y="485140"/>
                    <a:pt x="7281108" y="375920"/>
                    <a:pt x="7281108" y="242570"/>
                  </a:cubicBezTo>
                  <a:cubicBezTo>
                    <a:pt x="7281108" y="107950"/>
                    <a:pt x="7171888" y="0"/>
                    <a:pt x="7037267" y="0"/>
                  </a:cubicBezTo>
                  <a:close/>
                  <a:moveTo>
                    <a:pt x="7037267" y="408940"/>
                  </a:moveTo>
                  <a:cubicBezTo>
                    <a:pt x="6945828" y="408940"/>
                    <a:pt x="6870898" y="334010"/>
                    <a:pt x="6870898" y="242570"/>
                  </a:cubicBezTo>
                  <a:cubicBezTo>
                    <a:pt x="6870898" y="151130"/>
                    <a:pt x="6945828" y="76200"/>
                    <a:pt x="7037267" y="76200"/>
                  </a:cubicBezTo>
                  <a:cubicBezTo>
                    <a:pt x="7128708" y="76200"/>
                    <a:pt x="7203638" y="151130"/>
                    <a:pt x="7203638" y="242570"/>
                  </a:cubicBezTo>
                  <a:cubicBezTo>
                    <a:pt x="7204908" y="334010"/>
                    <a:pt x="7129978" y="408940"/>
                    <a:pt x="7037267" y="408940"/>
                  </a:cubicBezTo>
                  <a:close/>
                </a:path>
              </a:pathLst>
            </a:custGeom>
            <a:solidFill>
              <a:srgbClr val="2C92D5"/>
            </a:solidFill>
          </p:spPr>
        </p:sp>
      </p:grpSp>
      <p:sp>
        <p:nvSpPr>
          <p:cNvPr name="AutoShape 8" id="8"/>
          <p:cNvSpPr/>
          <p:nvPr/>
        </p:nvSpPr>
        <p:spPr>
          <a:xfrm rot="-5400000">
            <a:off x="6381356" y="5903757"/>
            <a:ext cx="5564897" cy="39608"/>
          </a:xfrm>
          <a:prstGeom prst="rect">
            <a:avLst/>
          </a:prstGeom>
          <a:solidFill>
            <a:srgbClr val="86EAE9"/>
          </a:solidFill>
        </p:spPr>
      </p:sp>
      <p:sp>
        <p:nvSpPr>
          <p:cNvPr name="AutoShape 9" id="9"/>
          <p:cNvSpPr/>
          <p:nvPr/>
        </p:nvSpPr>
        <p:spPr>
          <a:xfrm rot="5400000">
            <a:off x="8456022" y="6534830"/>
            <a:ext cx="3094472" cy="39608"/>
          </a:xfrm>
          <a:prstGeom prst="rect">
            <a:avLst/>
          </a:prstGeom>
          <a:solidFill>
            <a:srgbClr val="3EDAD8"/>
          </a:solidFill>
        </p:spPr>
      </p:sp>
      <p:sp>
        <p:nvSpPr>
          <p:cNvPr name="AutoShape 10" id="10"/>
          <p:cNvSpPr/>
          <p:nvPr/>
        </p:nvSpPr>
        <p:spPr>
          <a:xfrm rot="5400000">
            <a:off x="10000155" y="7510526"/>
            <a:ext cx="1143079" cy="39608"/>
          </a:xfrm>
          <a:prstGeom prst="rect">
            <a:avLst/>
          </a:prstGeom>
          <a:solidFill>
            <a:srgbClr val="37C9EF"/>
          </a:solidFill>
        </p:spPr>
      </p:sp>
      <p:sp>
        <p:nvSpPr>
          <p:cNvPr name="AutoShape 11" id="11"/>
          <p:cNvSpPr/>
          <p:nvPr/>
        </p:nvSpPr>
        <p:spPr>
          <a:xfrm rot="5400000">
            <a:off x="6750710" y="6534830"/>
            <a:ext cx="3094472" cy="39608"/>
          </a:xfrm>
          <a:prstGeom prst="rect">
            <a:avLst/>
          </a:prstGeom>
          <a:solidFill>
            <a:srgbClr val="3EDAD8"/>
          </a:solidFill>
        </p:spPr>
      </p:sp>
      <p:sp>
        <p:nvSpPr>
          <p:cNvPr name="AutoShape 12" id="12"/>
          <p:cNvSpPr/>
          <p:nvPr/>
        </p:nvSpPr>
        <p:spPr>
          <a:xfrm rot="5400000">
            <a:off x="7157968" y="7510526"/>
            <a:ext cx="1143079" cy="39608"/>
          </a:xfrm>
          <a:prstGeom prst="rect">
            <a:avLst/>
          </a:prstGeom>
          <a:solidFill>
            <a:srgbClr val="37C9EF"/>
          </a:solidFill>
        </p:spPr>
      </p:sp>
      <p:grpSp>
        <p:nvGrpSpPr>
          <p:cNvPr name="Group 13" id="13"/>
          <p:cNvGrpSpPr/>
          <p:nvPr/>
        </p:nvGrpSpPr>
        <p:grpSpPr>
          <a:xfrm rot="0">
            <a:off x="6992556" y="8101870"/>
            <a:ext cx="4302889" cy="1493674"/>
            <a:chOff x="0" y="0"/>
            <a:chExt cx="11619462" cy="4033498"/>
          </a:xfrm>
        </p:grpSpPr>
        <p:sp>
          <p:nvSpPr>
            <p:cNvPr name="Freeform 14" id="14"/>
            <p:cNvSpPr/>
            <p:nvPr/>
          </p:nvSpPr>
          <p:spPr>
            <a:xfrm>
              <a:off x="0" y="0"/>
              <a:ext cx="11619462" cy="4033498"/>
            </a:xfrm>
            <a:custGeom>
              <a:avLst/>
              <a:gdLst/>
              <a:ahLst/>
              <a:cxnLst/>
              <a:rect r="r" b="b" t="t" l="l"/>
              <a:pathLst>
                <a:path h="4033498" w="11619462">
                  <a:moveTo>
                    <a:pt x="11495001" y="4033498"/>
                  </a:moveTo>
                  <a:lnTo>
                    <a:pt x="124460" y="4033498"/>
                  </a:lnTo>
                  <a:cubicBezTo>
                    <a:pt x="55880" y="4033498"/>
                    <a:pt x="0" y="3977618"/>
                    <a:pt x="0" y="3909038"/>
                  </a:cubicBezTo>
                  <a:lnTo>
                    <a:pt x="0" y="124460"/>
                  </a:lnTo>
                  <a:cubicBezTo>
                    <a:pt x="0" y="55880"/>
                    <a:pt x="55880" y="0"/>
                    <a:pt x="124460" y="0"/>
                  </a:cubicBezTo>
                  <a:lnTo>
                    <a:pt x="11495002" y="0"/>
                  </a:lnTo>
                  <a:cubicBezTo>
                    <a:pt x="11563582" y="0"/>
                    <a:pt x="11619462" y="55880"/>
                    <a:pt x="11619462" y="124460"/>
                  </a:cubicBezTo>
                  <a:lnTo>
                    <a:pt x="11619462" y="3909038"/>
                  </a:lnTo>
                  <a:cubicBezTo>
                    <a:pt x="11619462" y="3977618"/>
                    <a:pt x="11563582" y="4033498"/>
                    <a:pt x="11495002" y="4033498"/>
                  </a:cubicBezTo>
                  <a:close/>
                </a:path>
              </a:pathLst>
            </a:custGeom>
            <a:solidFill>
              <a:srgbClr val="13538A"/>
            </a:solidFill>
          </p:spPr>
        </p:sp>
      </p:grpSp>
      <p:sp>
        <p:nvSpPr>
          <p:cNvPr name="TextBox 15" id="15"/>
          <p:cNvSpPr txBox="true"/>
          <p:nvPr/>
        </p:nvSpPr>
        <p:spPr>
          <a:xfrm rot="0">
            <a:off x="7418736" y="8270973"/>
            <a:ext cx="3608181" cy="1451448"/>
          </a:xfrm>
          <a:prstGeom prst="rect">
            <a:avLst/>
          </a:prstGeom>
        </p:spPr>
        <p:txBody>
          <a:bodyPr anchor="t" rtlCol="false" tIns="0" lIns="0" bIns="0" rIns="0">
            <a:spAutoFit/>
          </a:bodyPr>
          <a:lstStyle/>
          <a:p>
            <a:pPr algn="ctr">
              <a:lnSpc>
                <a:spcPts val="3870"/>
              </a:lnSpc>
            </a:pPr>
            <a:r>
              <a:rPr lang="en-US" spc="117" sz="3000">
                <a:solidFill>
                  <a:srgbClr val="FFFFFF"/>
                </a:solidFill>
                <a:latin typeface="Aileron Regular Bold"/>
              </a:rPr>
              <a:t>7 LAYERS OF THE OSI MODEL</a:t>
            </a:r>
          </a:p>
          <a:p>
            <a:pPr algn="ctr" marL="0" indent="0" lvl="0">
              <a:lnSpc>
                <a:spcPts val="3870"/>
              </a:lnSpc>
              <a:spcBef>
                <a:spcPct val="0"/>
              </a:spcBef>
            </a:pPr>
          </a:p>
        </p:txBody>
      </p:sp>
      <p:sp>
        <p:nvSpPr>
          <p:cNvPr name="TextBox 16" id="16"/>
          <p:cNvSpPr txBox="true"/>
          <p:nvPr/>
        </p:nvSpPr>
        <p:spPr>
          <a:xfrm rot="0">
            <a:off x="12604544" y="7692295"/>
            <a:ext cx="2376417" cy="752475"/>
          </a:xfrm>
          <a:prstGeom prst="rect">
            <a:avLst/>
          </a:prstGeom>
        </p:spPr>
        <p:txBody>
          <a:bodyPr anchor="t" rtlCol="false" tIns="0" lIns="0" bIns="0" rIns="0">
            <a:spAutoFit/>
          </a:bodyPr>
          <a:lstStyle/>
          <a:p>
            <a:pPr algn="r">
              <a:lnSpc>
                <a:spcPts val="3000"/>
              </a:lnSpc>
            </a:pPr>
            <a:r>
              <a:rPr lang="en-US" spc="100" sz="2000">
                <a:solidFill>
                  <a:srgbClr val="000000"/>
                </a:solidFill>
                <a:latin typeface="Aileron Regular Bold"/>
              </a:rPr>
              <a:t>Physical Layer</a:t>
            </a:r>
          </a:p>
          <a:p>
            <a:pPr algn="r">
              <a:lnSpc>
                <a:spcPts val="3000"/>
              </a:lnSpc>
            </a:pPr>
          </a:p>
        </p:txBody>
      </p:sp>
      <p:grpSp>
        <p:nvGrpSpPr>
          <p:cNvPr name="Group 17" id="17"/>
          <p:cNvGrpSpPr/>
          <p:nvPr/>
        </p:nvGrpSpPr>
        <p:grpSpPr>
          <a:xfrm rot="0">
            <a:off x="0" y="8168505"/>
            <a:ext cx="5211381" cy="1760417"/>
            <a:chOff x="0" y="0"/>
            <a:chExt cx="14072741" cy="4753807"/>
          </a:xfrm>
        </p:grpSpPr>
        <p:sp>
          <p:nvSpPr>
            <p:cNvPr name="Freeform 18" id="18"/>
            <p:cNvSpPr/>
            <p:nvPr/>
          </p:nvSpPr>
          <p:spPr>
            <a:xfrm>
              <a:off x="0" y="0"/>
              <a:ext cx="14072741" cy="4753807"/>
            </a:xfrm>
            <a:custGeom>
              <a:avLst/>
              <a:gdLst/>
              <a:ahLst/>
              <a:cxnLst/>
              <a:rect r="r" b="b" t="t" l="l"/>
              <a:pathLst>
                <a:path h="4753807" w="14072741">
                  <a:moveTo>
                    <a:pt x="13948280" y="4753807"/>
                  </a:moveTo>
                  <a:lnTo>
                    <a:pt x="124460" y="4753807"/>
                  </a:lnTo>
                  <a:cubicBezTo>
                    <a:pt x="55880" y="4753807"/>
                    <a:pt x="0" y="4697927"/>
                    <a:pt x="0" y="4629346"/>
                  </a:cubicBezTo>
                  <a:lnTo>
                    <a:pt x="0" y="124460"/>
                  </a:lnTo>
                  <a:cubicBezTo>
                    <a:pt x="0" y="55880"/>
                    <a:pt x="55880" y="0"/>
                    <a:pt x="124460" y="0"/>
                  </a:cubicBezTo>
                  <a:lnTo>
                    <a:pt x="13948280" y="0"/>
                  </a:lnTo>
                  <a:cubicBezTo>
                    <a:pt x="14016861" y="0"/>
                    <a:pt x="14072741" y="55880"/>
                    <a:pt x="14072741" y="124460"/>
                  </a:cubicBezTo>
                  <a:lnTo>
                    <a:pt x="14072741" y="4629347"/>
                  </a:lnTo>
                  <a:cubicBezTo>
                    <a:pt x="14072741" y="4697927"/>
                    <a:pt x="14016861" y="4753807"/>
                    <a:pt x="13948280" y="4753807"/>
                  </a:cubicBezTo>
                  <a:close/>
                </a:path>
              </a:pathLst>
            </a:custGeom>
            <a:solidFill>
              <a:srgbClr val="2C92D5"/>
            </a:solidFill>
          </p:spPr>
        </p:sp>
      </p:grpSp>
      <p:sp>
        <p:nvSpPr>
          <p:cNvPr name="TextBox 19" id="19"/>
          <p:cNvSpPr txBox="true"/>
          <p:nvPr/>
        </p:nvSpPr>
        <p:spPr>
          <a:xfrm rot="0">
            <a:off x="2973563" y="7692295"/>
            <a:ext cx="2376417" cy="752475"/>
          </a:xfrm>
          <a:prstGeom prst="rect">
            <a:avLst/>
          </a:prstGeom>
        </p:spPr>
        <p:txBody>
          <a:bodyPr anchor="t" rtlCol="false" tIns="0" lIns="0" bIns="0" rIns="0">
            <a:spAutoFit/>
          </a:bodyPr>
          <a:lstStyle/>
          <a:p>
            <a:pPr>
              <a:lnSpc>
                <a:spcPts val="3000"/>
              </a:lnSpc>
            </a:pPr>
            <a:r>
              <a:rPr lang="en-US" spc="100" sz="2000">
                <a:solidFill>
                  <a:srgbClr val="000000"/>
                </a:solidFill>
                <a:latin typeface="Aileron Regular Bold"/>
              </a:rPr>
              <a:t>Data Link Layer</a:t>
            </a:r>
          </a:p>
          <a:p>
            <a:pPr>
              <a:lnSpc>
                <a:spcPts val="3000"/>
              </a:lnSpc>
            </a:pPr>
          </a:p>
        </p:txBody>
      </p:sp>
      <p:grpSp>
        <p:nvGrpSpPr>
          <p:cNvPr name="Group 20" id="20"/>
          <p:cNvGrpSpPr/>
          <p:nvPr/>
        </p:nvGrpSpPr>
        <p:grpSpPr>
          <a:xfrm rot="-10800000">
            <a:off x="3637198" y="8924987"/>
            <a:ext cx="3341949" cy="233166"/>
            <a:chOff x="0" y="0"/>
            <a:chExt cx="7281108" cy="508000"/>
          </a:xfrm>
        </p:grpSpPr>
        <p:sp>
          <p:nvSpPr>
            <p:cNvPr name="Freeform 21" id="21"/>
            <p:cNvSpPr/>
            <p:nvPr/>
          </p:nvSpPr>
          <p:spPr>
            <a:xfrm>
              <a:off x="6833710" y="49530"/>
              <a:ext cx="407115" cy="408940"/>
            </a:xfrm>
            <a:custGeom>
              <a:avLst/>
              <a:gdLst/>
              <a:ahLst/>
              <a:cxnLst/>
              <a:rect r="r" b="b" t="t" l="l"/>
              <a:pathLst>
                <a:path h="408940" w="407115">
                  <a:moveTo>
                    <a:pt x="203557" y="0"/>
                  </a:moveTo>
                  <a:cubicBezTo>
                    <a:pt x="316126" y="503"/>
                    <a:pt x="407115" y="91900"/>
                    <a:pt x="407115" y="204470"/>
                  </a:cubicBezTo>
                  <a:cubicBezTo>
                    <a:pt x="407115" y="317040"/>
                    <a:pt x="316126" y="408437"/>
                    <a:pt x="203557" y="408940"/>
                  </a:cubicBezTo>
                  <a:cubicBezTo>
                    <a:pt x="90988" y="408437"/>
                    <a:pt x="0" y="317040"/>
                    <a:pt x="0" y="204470"/>
                  </a:cubicBezTo>
                  <a:cubicBezTo>
                    <a:pt x="0" y="91900"/>
                    <a:pt x="90988" y="503"/>
                    <a:pt x="203557" y="0"/>
                  </a:cubicBezTo>
                  <a:close/>
                </a:path>
              </a:pathLst>
            </a:custGeom>
            <a:solidFill>
              <a:srgbClr val="2C92D5"/>
            </a:solidFill>
          </p:spPr>
        </p:sp>
        <p:sp>
          <p:nvSpPr>
            <p:cNvPr name="Freeform 22" id="22"/>
            <p:cNvSpPr/>
            <p:nvPr/>
          </p:nvSpPr>
          <p:spPr>
            <a:xfrm>
              <a:off x="0" y="11430"/>
              <a:ext cx="7281108" cy="485140"/>
            </a:xfrm>
            <a:custGeom>
              <a:avLst/>
              <a:gdLst/>
              <a:ahLst/>
              <a:cxnLst/>
              <a:rect r="r" b="b" t="t" l="l"/>
              <a:pathLst>
                <a:path h="485140" w="7281108">
                  <a:moveTo>
                    <a:pt x="7037267" y="0"/>
                  </a:moveTo>
                  <a:cubicBezTo>
                    <a:pt x="6916617" y="0"/>
                    <a:pt x="6816288" y="88900"/>
                    <a:pt x="6797238" y="204470"/>
                  </a:cubicBezTo>
                  <a:lnTo>
                    <a:pt x="0" y="204470"/>
                  </a:lnTo>
                  <a:lnTo>
                    <a:pt x="0" y="280670"/>
                  </a:lnTo>
                  <a:lnTo>
                    <a:pt x="6798508" y="280670"/>
                  </a:lnTo>
                  <a:cubicBezTo>
                    <a:pt x="6816288" y="396240"/>
                    <a:pt x="6917888" y="485140"/>
                    <a:pt x="7038538" y="485140"/>
                  </a:cubicBezTo>
                  <a:cubicBezTo>
                    <a:pt x="7173158" y="485140"/>
                    <a:pt x="7281108" y="375920"/>
                    <a:pt x="7281108" y="242570"/>
                  </a:cubicBezTo>
                  <a:cubicBezTo>
                    <a:pt x="7281108" y="107950"/>
                    <a:pt x="7171888" y="0"/>
                    <a:pt x="7037267" y="0"/>
                  </a:cubicBezTo>
                  <a:close/>
                  <a:moveTo>
                    <a:pt x="7037267" y="408940"/>
                  </a:moveTo>
                  <a:cubicBezTo>
                    <a:pt x="6945828" y="408940"/>
                    <a:pt x="6870898" y="334010"/>
                    <a:pt x="6870898" y="242570"/>
                  </a:cubicBezTo>
                  <a:cubicBezTo>
                    <a:pt x="6870898" y="151130"/>
                    <a:pt x="6945828" y="76200"/>
                    <a:pt x="7037267" y="76200"/>
                  </a:cubicBezTo>
                  <a:cubicBezTo>
                    <a:pt x="7128708" y="76200"/>
                    <a:pt x="7203638" y="151130"/>
                    <a:pt x="7203638" y="242570"/>
                  </a:cubicBezTo>
                  <a:cubicBezTo>
                    <a:pt x="7204908" y="334010"/>
                    <a:pt x="7129978" y="408940"/>
                    <a:pt x="7037267" y="408940"/>
                  </a:cubicBezTo>
                  <a:close/>
                </a:path>
              </a:pathLst>
            </a:custGeom>
            <a:solidFill>
              <a:srgbClr val="2C92D5"/>
            </a:solidFill>
          </p:spPr>
        </p:sp>
      </p:grpSp>
      <p:grpSp>
        <p:nvGrpSpPr>
          <p:cNvPr name="Group 23" id="23"/>
          <p:cNvGrpSpPr/>
          <p:nvPr/>
        </p:nvGrpSpPr>
        <p:grpSpPr>
          <a:xfrm rot="0">
            <a:off x="5994080" y="2820252"/>
            <a:ext cx="6306441" cy="1289994"/>
            <a:chOff x="0" y="0"/>
            <a:chExt cx="17029827" cy="3483481"/>
          </a:xfrm>
        </p:grpSpPr>
        <p:sp>
          <p:nvSpPr>
            <p:cNvPr name="Freeform 24" id="24"/>
            <p:cNvSpPr/>
            <p:nvPr/>
          </p:nvSpPr>
          <p:spPr>
            <a:xfrm>
              <a:off x="0" y="0"/>
              <a:ext cx="17029827" cy="3483481"/>
            </a:xfrm>
            <a:custGeom>
              <a:avLst/>
              <a:gdLst/>
              <a:ahLst/>
              <a:cxnLst/>
              <a:rect r="r" b="b" t="t" l="l"/>
              <a:pathLst>
                <a:path h="3483481" w="17029827">
                  <a:moveTo>
                    <a:pt x="16905367" y="3483481"/>
                  </a:moveTo>
                  <a:lnTo>
                    <a:pt x="124460" y="3483481"/>
                  </a:lnTo>
                  <a:cubicBezTo>
                    <a:pt x="55880" y="3483481"/>
                    <a:pt x="0" y="3427601"/>
                    <a:pt x="0" y="3359021"/>
                  </a:cubicBezTo>
                  <a:lnTo>
                    <a:pt x="0" y="124460"/>
                  </a:lnTo>
                  <a:cubicBezTo>
                    <a:pt x="0" y="55880"/>
                    <a:pt x="55880" y="0"/>
                    <a:pt x="124460" y="0"/>
                  </a:cubicBezTo>
                  <a:lnTo>
                    <a:pt x="16905368" y="0"/>
                  </a:lnTo>
                  <a:cubicBezTo>
                    <a:pt x="16973947" y="0"/>
                    <a:pt x="17029827" y="55880"/>
                    <a:pt x="17029827" y="124460"/>
                  </a:cubicBezTo>
                  <a:lnTo>
                    <a:pt x="17029827" y="3359021"/>
                  </a:lnTo>
                  <a:cubicBezTo>
                    <a:pt x="17029827" y="3427601"/>
                    <a:pt x="16973947" y="3483481"/>
                    <a:pt x="16905368" y="3483481"/>
                  </a:cubicBezTo>
                  <a:close/>
                </a:path>
              </a:pathLst>
            </a:custGeom>
            <a:solidFill>
              <a:srgbClr val="86EAE9"/>
            </a:solidFill>
          </p:spPr>
        </p:sp>
      </p:grpSp>
      <p:grpSp>
        <p:nvGrpSpPr>
          <p:cNvPr name="Group 25" id="25"/>
          <p:cNvGrpSpPr/>
          <p:nvPr/>
        </p:nvGrpSpPr>
        <p:grpSpPr>
          <a:xfrm rot="0">
            <a:off x="12300521" y="6379215"/>
            <a:ext cx="6210402" cy="1151116"/>
            <a:chOff x="0" y="0"/>
            <a:chExt cx="16770484" cy="3108457"/>
          </a:xfrm>
        </p:grpSpPr>
        <p:sp>
          <p:nvSpPr>
            <p:cNvPr name="Freeform 26" id="26"/>
            <p:cNvSpPr/>
            <p:nvPr/>
          </p:nvSpPr>
          <p:spPr>
            <a:xfrm>
              <a:off x="0" y="0"/>
              <a:ext cx="16770483" cy="3108457"/>
            </a:xfrm>
            <a:custGeom>
              <a:avLst/>
              <a:gdLst/>
              <a:ahLst/>
              <a:cxnLst/>
              <a:rect r="r" b="b" t="t" l="l"/>
              <a:pathLst>
                <a:path h="3108457" w="16770483">
                  <a:moveTo>
                    <a:pt x="16646023" y="3108456"/>
                  </a:moveTo>
                  <a:lnTo>
                    <a:pt x="124460" y="3108456"/>
                  </a:lnTo>
                  <a:cubicBezTo>
                    <a:pt x="55880" y="3108456"/>
                    <a:pt x="0" y="3052576"/>
                    <a:pt x="0" y="2983997"/>
                  </a:cubicBezTo>
                  <a:lnTo>
                    <a:pt x="0" y="124460"/>
                  </a:lnTo>
                  <a:cubicBezTo>
                    <a:pt x="0" y="55880"/>
                    <a:pt x="55880" y="0"/>
                    <a:pt x="124460" y="0"/>
                  </a:cubicBezTo>
                  <a:lnTo>
                    <a:pt x="16646024" y="0"/>
                  </a:lnTo>
                  <a:cubicBezTo>
                    <a:pt x="16714603" y="0"/>
                    <a:pt x="16770483" y="55880"/>
                    <a:pt x="16770483" y="124460"/>
                  </a:cubicBezTo>
                  <a:lnTo>
                    <a:pt x="16770483" y="2983997"/>
                  </a:lnTo>
                  <a:cubicBezTo>
                    <a:pt x="16770483" y="3052577"/>
                    <a:pt x="16714603" y="3108457"/>
                    <a:pt x="16646024" y="3108457"/>
                  </a:cubicBezTo>
                  <a:close/>
                </a:path>
              </a:pathLst>
            </a:custGeom>
            <a:solidFill>
              <a:srgbClr val="37C9EF"/>
            </a:solidFill>
          </p:spPr>
        </p:sp>
      </p:grpSp>
      <p:sp>
        <p:nvSpPr>
          <p:cNvPr name="TextBox 27" id="27"/>
          <p:cNvSpPr txBox="true"/>
          <p:nvPr/>
        </p:nvSpPr>
        <p:spPr>
          <a:xfrm rot="0">
            <a:off x="12604544" y="5969640"/>
            <a:ext cx="2376417" cy="752475"/>
          </a:xfrm>
          <a:prstGeom prst="rect">
            <a:avLst/>
          </a:prstGeom>
        </p:spPr>
        <p:txBody>
          <a:bodyPr anchor="t" rtlCol="false" tIns="0" lIns="0" bIns="0" rIns="0">
            <a:spAutoFit/>
          </a:bodyPr>
          <a:lstStyle/>
          <a:p>
            <a:pPr algn="r">
              <a:lnSpc>
                <a:spcPts val="3000"/>
              </a:lnSpc>
            </a:pPr>
            <a:r>
              <a:rPr lang="en-US" spc="100" sz="2000">
                <a:solidFill>
                  <a:srgbClr val="000000"/>
                </a:solidFill>
                <a:latin typeface="Aileron Regular Bold"/>
              </a:rPr>
              <a:t>Transport Layer</a:t>
            </a:r>
          </a:p>
          <a:p>
            <a:pPr algn="r">
              <a:lnSpc>
                <a:spcPts val="3000"/>
              </a:lnSpc>
            </a:pPr>
          </a:p>
        </p:txBody>
      </p:sp>
      <p:grpSp>
        <p:nvGrpSpPr>
          <p:cNvPr name="Group 28" id="28"/>
          <p:cNvGrpSpPr/>
          <p:nvPr/>
        </p:nvGrpSpPr>
        <p:grpSpPr>
          <a:xfrm rot="0">
            <a:off x="12109037" y="4401526"/>
            <a:ext cx="6401886" cy="1196907"/>
            <a:chOff x="0" y="0"/>
            <a:chExt cx="16770484" cy="3135436"/>
          </a:xfrm>
        </p:grpSpPr>
        <p:sp>
          <p:nvSpPr>
            <p:cNvPr name="Freeform 29" id="29"/>
            <p:cNvSpPr/>
            <p:nvPr/>
          </p:nvSpPr>
          <p:spPr>
            <a:xfrm>
              <a:off x="0" y="0"/>
              <a:ext cx="16770483" cy="3135436"/>
            </a:xfrm>
            <a:custGeom>
              <a:avLst/>
              <a:gdLst/>
              <a:ahLst/>
              <a:cxnLst/>
              <a:rect r="r" b="b" t="t" l="l"/>
              <a:pathLst>
                <a:path h="3135436" w="16770483">
                  <a:moveTo>
                    <a:pt x="16646023" y="3135436"/>
                  </a:moveTo>
                  <a:lnTo>
                    <a:pt x="124460" y="3135436"/>
                  </a:lnTo>
                  <a:cubicBezTo>
                    <a:pt x="55880" y="3135436"/>
                    <a:pt x="0" y="3079555"/>
                    <a:pt x="0" y="3010976"/>
                  </a:cubicBezTo>
                  <a:lnTo>
                    <a:pt x="0" y="124460"/>
                  </a:lnTo>
                  <a:cubicBezTo>
                    <a:pt x="0" y="55880"/>
                    <a:pt x="55880" y="0"/>
                    <a:pt x="124460" y="0"/>
                  </a:cubicBezTo>
                  <a:lnTo>
                    <a:pt x="16646024" y="0"/>
                  </a:lnTo>
                  <a:cubicBezTo>
                    <a:pt x="16714603" y="0"/>
                    <a:pt x="16770483" y="55880"/>
                    <a:pt x="16770483" y="124460"/>
                  </a:cubicBezTo>
                  <a:lnTo>
                    <a:pt x="16770483" y="3010976"/>
                  </a:lnTo>
                  <a:cubicBezTo>
                    <a:pt x="16770483" y="3079556"/>
                    <a:pt x="16714603" y="3135436"/>
                    <a:pt x="16646024" y="3135436"/>
                  </a:cubicBezTo>
                  <a:close/>
                </a:path>
              </a:pathLst>
            </a:custGeom>
            <a:solidFill>
              <a:srgbClr val="3EDAD8"/>
            </a:solidFill>
          </p:spPr>
        </p:sp>
      </p:grpSp>
      <p:sp>
        <p:nvSpPr>
          <p:cNvPr name="TextBox 30" id="30"/>
          <p:cNvSpPr txBox="true"/>
          <p:nvPr/>
        </p:nvSpPr>
        <p:spPr>
          <a:xfrm rot="0">
            <a:off x="12933562" y="3991951"/>
            <a:ext cx="2376417" cy="752475"/>
          </a:xfrm>
          <a:prstGeom prst="rect">
            <a:avLst/>
          </a:prstGeom>
        </p:spPr>
        <p:txBody>
          <a:bodyPr anchor="t" rtlCol="false" tIns="0" lIns="0" bIns="0" rIns="0">
            <a:spAutoFit/>
          </a:bodyPr>
          <a:lstStyle/>
          <a:p>
            <a:pPr algn="just">
              <a:lnSpc>
                <a:spcPts val="3000"/>
              </a:lnSpc>
            </a:pPr>
            <a:r>
              <a:rPr lang="en-US" spc="100" sz="2000">
                <a:solidFill>
                  <a:srgbClr val="000000"/>
                </a:solidFill>
                <a:latin typeface="Aileron Regular Bold"/>
              </a:rPr>
              <a:t>Session Layer</a:t>
            </a:r>
          </a:p>
          <a:p>
            <a:pPr algn="just">
              <a:lnSpc>
                <a:spcPts val="3000"/>
              </a:lnSpc>
            </a:pPr>
          </a:p>
        </p:txBody>
      </p:sp>
      <p:sp>
        <p:nvSpPr>
          <p:cNvPr name="TextBox 31" id="31"/>
          <p:cNvSpPr txBox="true"/>
          <p:nvPr/>
        </p:nvSpPr>
        <p:spPr>
          <a:xfrm rot="0">
            <a:off x="6992556" y="2251114"/>
            <a:ext cx="3274230" cy="752475"/>
          </a:xfrm>
          <a:prstGeom prst="rect">
            <a:avLst/>
          </a:prstGeom>
        </p:spPr>
        <p:txBody>
          <a:bodyPr anchor="t" rtlCol="false" tIns="0" lIns="0" bIns="0" rIns="0">
            <a:spAutoFit/>
          </a:bodyPr>
          <a:lstStyle/>
          <a:p>
            <a:pPr algn="r">
              <a:lnSpc>
                <a:spcPts val="3000"/>
              </a:lnSpc>
            </a:pPr>
            <a:r>
              <a:rPr lang="en-US" spc="100" sz="2000">
                <a:solidFill>
                  <a:srgbClr val="000000"/>
                </a:solidFill>
                <a:latin typeface="Aileron Regular Bold"/>
              </a:rPr>
              <a:t>Application Layer</a:t>
            </a:r>
          </a:p>
          <a:p>
            <a:pPr algn="ctr">
              <a:lnSpc>
                <a:spcPts val="3000"/>
              </a:lnSpc>
            </a:pPr>
          </a:p>
        </p:txBody>
      </p:sp>
      <p:grpSp>
        <p:nvGrpSpPr>
          <p:cNvPr name="Group 32" id="32"/>
          <p:cNvGrpSpPr/>
          <p:nvPr/>
        </p:nvGrpSpPr>
        <p:grpSpPr>
          <a:xfrm rot="0">
            <a:off x="0" y="6233564"/>
            <a:ext cx="5994080" cy="1296766"/>
            <a:chOff x="0" y="0"/>
            <a:chExt cx="14047514" cy="3039056"/>
          </a:xfrm>
        </p:grpSpPr>
        <p:sp>
          <p:nvSpPr>
            <p:cNvPr name="Freeform 33" id="33"/>
            <p:cNvSpPr/>
            <p:nvPr/>
          </p:nvSpPr>
          <p:spPr>
            <a:xfrm>
              <a:off x="0" y="0"/>
              <a:ext cx="14047513" cy="3039056"/>
            </a:xfrm>
            <a:custGeom>
              <a:avLst/>
              <a:gdLst/>
              <a:ahLst/>
              <a:cxnLst/>
              <a:rect r="r" b="b" t="t" l="l"/>
              <a:pathLst>
                <a:path h="3039056" w="14047513">
                  <a:moveTo>
                    <a:pt x="13923054" y="3039056"/>
                  </a:moveTo>
                  <a:lnTo>
                    <a:pt x="124460" y="3039056"/>
                  </a:lnTo>
                  <a:cubicBezTo>
                    <a:pt x="55880" y="3039056"/>
                    <a:pt x="0" y="2983176"/>
                    <a:pt x="0" y="2914596"/>
                  </a:cubicBezTo>
                  <a:lnTo>
                    <a:pt x="0" y="124460"/>
                  </a:lnTo>
                  <a:cubicBezTo>
                    <a:pt x="0" y="55880"/>
                    <a:pt x="55880" y="0"/>
                    <a:pt x="124460" y="0"/>
                  </a:cubicBezTo>
                  <a:lnTo>
                    <a:pt x="13923054" y="0"/>
                  </a:lnTo>
                  <a:cubicBezTo>
                    <a:pt x="13991634" y="0"/>
                    <a:pt x="14047513" y="55880"/>
                    <a:pt x="14047513" y="124460"/>
                  </a:cubicBezTo>
                  <a:lnTo>
                    <a:pt x="14047513" y="2914596"/>
                  </a:lnTo>
                  <a:cubicBezTo>
                    <a:pt x="14047513" y="2983176"/>
                    <a:pt x="13991634" y="3039056"/>
                    <a:pt x="13923054" y="3039056"/>
                  </a:cubicBezTo>
                  <a:close/>
                </a:path>
              </a:pathLst>
            </a:custGeom>
            <a:solidFill>
              <a:srgbClr val="37C9EF"/>
            </a:solidFill>
          </p:spPr>
        </p:sp>
      </p:grpSp>
      <p:sp>
        <p:nvSpPr>
          <p:cNvPr name="TextBox 34" id="34"/>
          <p:cNvSpPr txBox="true"/>
          <p:nvPr/>
        </p:nvSpPr>
        <p:spPr>
          <a:xfrm rot="0">
            <a:off x="2973563" y="5817240"/>
            <a:ext cx="2348019" cy="371475"/>
          </a:xfrm>
          <a:prstGeom prst="rect">
            <a:avLst/>
          </a:prstGeom>
        </p:spPr>
        <p:txBody>
          <a:bodyPr anchor="t" rtlCol="false" tIns="0" lIns="0" bIns="0" rIns="0">
            <a:spAutoFit/>
          </a:bodyPr>
          <a:lstStyle/>
          <a:p>
            <a:pPr>
              <a:lnSpc>
                <a:spcPts val="3000"/>
              </a:lnSpc>
            </a:pPr>
            <a:r>
              <a:rPr lang="en-US" spc="100" sz="2000">
                <a:solidFill>
                  <a:srgbClr val="000000"/>
                </a:solidFill>
                <a:latin typeface="Aileron Regular Bold"/>
              </a:rPr>
              <a:t>Network Layer</a:t>
            </a:r>
          </a:p>
        </p:txBody>
      </p:sp>
      <p:grpSp>
        <p:nvGrpSpPr>
          <p:cNvPr name="Group 35" id="35"/>
          <p:cNvGrpSpPr/>
          <p:nvPr/>
        </p:nvGrpSpPr>
        <p:grpSpPr>
          <a:xfrm rot="0">
            <a:off x="0" y="4433609"/>
            <a:ext cx="6196265" cy="1164824"/>
            <a:chOff x="0" y="0"/>
            <a:chExt cx="13741513" cy="2583240"/>
          </a:xfrm>
        </p:grpSpPr>
        <p:sp>
          <p:nvSpPr>
            <p:cNvPr name="Freeform 36" id="36"/>
            <p:cNvSpPr/>
            <p:nvPr/>
          </p:nvSpPr>
          <p:spPr>
            <a:xfrm>
              <a:off x="0" y="0"/>
              <a:ext cx="13741513" cy="2583240"/>
            </a:xfrm>
            <a:custGeom>
              <a:avLst/>
              <a:gdLst/>
              <a:ahLst/>
              <a:cxnLst/>
              <a:rect r="r" b="b" t="t" l="l"/>
              <a:pathLst>
                <a:path h="2583240" w="13741513">
                  <a:moveTo>
                    <a:pt x="13617053" y="2583240"/>
                  </a:moveTo>
                  <a:lnTo>
                    <a:pt x="124460" y="2583240"/>
                  </a:lnTo>
                  <a:cubicBezTo>
                    <a:pt x="55880" y="2583240"/>
                    <a:pt x="0" y="2527360"/>
                    <a:pt x="0" y="2458780"/>
                  </a:cubicBezTo>
                  <a:lnTo>
                    <a:pt x="0" y="124460"/>
                  </a:lnTo>
                  <a:cubicBezTo>
                    <a:pt x="0" y="55880"/>
                    <a:pt x="55880" y="0"/>
                    <a:pt x="124460" y="0"/>
                  </a:cubicBezTo>
                  <a:lnTo>
                    <a:pt x="13617053" y="0"/>
                  </a:lnTo>
                  <a:cubicBezTo>
                    <a:pt x="13685633" y="0"/>
                    <a:pt x="13741513" y="55880"/>
                    <a:pt x="13741513" y="124460"/>
                  </a:cubicBezTo>
                  <a:lnTo>
                    <a:pt x="13741513" y="2458780"/>
                  </a:lnTo>
                  <a:cubicBezTo>
                    <a:pt x="13741513" y="2527360"/>
                    <a:pt x="13685633" y="2583240"/>
                    <a:pt x="13617053" y="2583240"/>
                  </a:cubicBezTo>
                  <a:close/>
                </a:path>
              </a:pathLst>
            </a:custGeom>
            <a:solidFill>
              <a:srgbClr val="3EDAD8"/>
            </a:solidFill>
          </p:spPr>
        </p:sp>
      </p:grpSp>
      <p:sp>
        <p:nvSpPr>
          <p:cNvPr name="TextBox 37" id="37"/>
          <p:cNvSpPr txBox="true"/>
          <p:nvPr/>
        </p:nvSpPr>
        <p:spPr>
          <a:xfrm rot="0">
            <a:off x="2931755" y="4024034"/>
            <a:ext cx="2588400" cy="752475"/>
          </a:xfrm>
          <a:prstGeom prst="rect">
            <a:avLst/>
          </a:prstGeom>
        </p:spPr>
        <p:txBody>
          <a:bodyPr anchor="t" rtlCol="false" tIns="0" lIns="0" bIns="0" rIns="0">
            <a:spAutoFit/>
          </a:bodyPr>
          <a:lstStyle/>
          <a:p>
            <a:pPr>
              <a:lnSpc>
                <a:spcPts val="3000"/>
              </a:lnSpc>
            </a:pPr>
            <a:r>
              <a:rPr lang="en-US" spc="100" sz="2000">
                <a:solidFill>
                  <a:srgbClr val="000000"/>
                </a:solidFill>
                <a:latin typeface="Aileron Regular Bold"/>
              </a:rPr>
              <a:t>Presentation Layer</a:t>
            </a:r>
          </a:p>
          <a:p>
            <a:pPr>
              <a:lnSpc>
                <a:spcPts val="3000"/>
              </a:lnSpc>
            </a:pPr>
          </a:p>
        </p:txBody>
      </p:sp>
      <p:grpSp>
        <p:nvGrpSpPr>
          <p:cNvPr name="Group 38" id="38"/>
          <p:cNvGrpSpPr/>
          <p:nvPr/>
        </p:nvGrpSpPr>
        <p:grpSpPr>
          <a:xfrm rot="0">
            <a:off x="9983453" y="4892478"/>
            <a:ext cx="4634136" cy="233166"/>
            <a:chOff x="0" y="0"/>
            <a:chExt cx="10096397" cy="508000"/>
          </a:xfrm>
        </p:grpSpPr>
        <p:sp>
          <p:nvSpPr>
            <p:cNvPr name="Freeform 39" id="39"/>
            <p:cNvSpPr/>
            <p:nvPr/>
          </p:nvSpPr>
          <p:spPr>
            <a:xfrm>
              <a:off x="9648999" y="49530"/>
              <a:ext cx="407115" cy="408940"/>
            </a:xfrm>
            <a:custGeom>
              <a:avLst/>
              <a:gdLst/>
              <a:ahLst/>
              <a:cxnLst/>
              <a:rect r="r" b="b" t="t" l="l"/>
              <a:pathLst>
                <a:path h="408940" w="407115">
                  <a:moveTo>
                    <a:pt x="203558" y="0"/>
                  </a:moveTo>
                  <a:cubicBezTo>
                    <a:pt x="316127" y="503"/>
                    <a:pt x="407115" y="91900"/>
                    <a:pt x="407115" y="204470"/>
                  </a:cubicBezTo>
                  <a:cubicBezTo>
                    <a:pt x="407115"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40" id="40"/>
            <p:cNvSpPr/>
            <p:nvPr/>
          </p:nvSpPr>
          <p:spPr>
            <a:xfrm>
              <a:off x="0" y="11430"/>
              <a:ext cx="10096397" cy="485140"/>
            </a:xfrm>
            <a:custGeom>
              <a:avLst/>
              <a:gdLst/>
              <a:ahLst/>
              <a:cxnLst/>
              <a:rect r="r" b="b" t="t" l="l"/>
              <a:pathLst>
                <a:path h="485140" w="10096397">
                  <a:moveTo>
                    <a:pt x="9852557" y="0"/>
                  </a:moveTo>
                  <a:cubicBezTo>
                    <a:pt x="9731907" y="0"/>
                    <a:pt x="9631576" y="88900"/>
                    <a:pt x="9612526" y="204470"/>
                  </a:cubicBezTo>
                  <a:lnTo>
                    <a:pt x="0" y="204470"/>
                  </a:lnTo>
                  <a:lnTo>
                    <a:pt x="0" y="280670"/>
                  </a:lnTo>
                  <a:lnTo>
                    <a:pt x="9613797" y="280670"/>
                  </a:lnTo>
                  <a:cubicBezTo>
                    <a:pt x="9631576" y="396240"/>
                    <a:pt x="9733176" y="485140"/>
                    <a:pt x="9853826" y="485140"/>
                  </a:cubicBezTo>
                  <a:cubicBezTo>
                    <a:pt x="9988447" y="485140"/>
                    <a:pt x="10096397" y="375920"/>
                    <a:pt x="10096397" y="242570"/>
                  </a:cubicBezTo>
                  <a:cubicBezTo>
                    <a:pt x="10096397" y="107950"/>
                    <a:pt x="9987176" y="0"/>
                    <a:pt x="9852557" y="0"/>
                  </a:cubicBezTo>
                  <a:close/>
                  <a:moveTo>
                    <a:pt x="9852557" y="408940"/>
                  </a:moveTo>
                  <a:cubicBezTo>
                    <a:pt x="9761117" y="408940"/>
                    <a:pt x="9686187" y="334010"/>
                    <a:pt x="9686187" y="242570"/>
                  </a:cubicBezTo>
                  <a:cubicBezTo>
                    <a:pt x="9686187" y="151130"/>
                    <a:pt x="9761117" y="76200"/>
                    <a:pt x="9852557" y="76200"/>
                  </a:cubicBezTo>
                  <a:cubicBezTo>
                    <a:pt x="9943997" y="76200"/>
                    <a:pt x="10018926" y="151130"/>
                    <a:pt x="10018926" y="242570"/>
                  </a:cubicBezTo>
                  <a:cubicBezTo>
                    <a:pt x="10020197" y="334010"/>
                    <a:pt x="9945267" y="408940"/>
                    <a:pt x="9852557" y="408940"/>
                  </a:cubicBezTo>
                  <a:close/>
                </a:path>
              </a:pathLst>
            </a:custGeom>
            <a:solidFill>
              <a:srgbClr val="3EDAD8"/>
            </a:solidFill>
          </p:spPr>
        </p:sp>
      </p:grpSp>
      <p:grpSp>
        <p:nvGrpSpPr>
          <p:cNvPr name="Group 41" id="41"/>
          <p:cNvGrpSpPr/>
          <p:nvPr/>
        </p:nvGrpSpPr>
        <p:grpSpPr>
          <a:xfrm rot="-10800000">
            <a:off x="3670411" y="4892478"/>
            <a:ext cx="4647339" cy="233166"/>
            <a:chOff x="0" y="0"/>
            <a:chExt cx="10125162" cy="508000"/>
          </a:xfrm>
        </p:grpSpPr>
        <p:sp>
          <p:nvSpPr>
            <p:cNvPr name="Freeform 42" id="42"/>
            <p:cNvSpPr/>
            <p:nvPr/>
          </p:nvSpPr>
          <p:spPr>
            <a:xfrm>
              <a:off x="9677764" y="49530"/>
              <a:ext cx="407115" cy="408940"/>
            </a:xfrm>
            <a:custGeom>
              <a:avLst/>
              <a:gdLst/>
              <a:ahLst/>
              <a:cxnLst/>
              <a:rect r="r" b="b" t="t" l="l"/>
              <a:pathLst>
                <a:path h="408940" w="407115">
                  <a:moveTo>
                    <a:pt x="203558" y="0"/>
                  </a:moveTo>
                  <a:cubicBezTo>
                    <a:pt x="316127" y="503"/>
                    <a:pt x="407115" y="91900"/>
                    <a:pt x="407115" y="204470"/>
                  </a:cubicBezTo>
                  <a:cubicBezTo>
                    <a:pt x="407115"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name="Freeform 43" id="43"/>
            <p:cNvSpPr/>
            <p:nvPr/>
          </p:nvSpPr>
          <p:spPr>
            <a:xfrm>
              <a:off x="0" y="11430"/>
              <a:ext cx="10125162" cy="485140"/>
            </a:xfrm>
            <a:custGeom>
              <a:avLst/>
              <a:gdLst/>
              <a:ahLst/>
              <a:cxnLst/>
              <a:rect r="r" b="b" t="t" l="l"/>
              <a:pathLst>
                <a:path h="485140" w="10125162">
                  <a:moveTo>
                    <a:pt x="9881322" y="0"/>
                  </a:moveTo>
                  <a:cubicBezTo>
                    <a:pt x="9760672" y="0"/>
                    <a:pt x="9660341" y="88900"/>
                    <a:pt x="9641291" y="204470"/>
                  </a:cubicBezTo>
                  <a:lnTo>
                    <a:pt x="0" y="204470"/>
                  </a:lnTo>
                  <a:lnTo>
                    <a:pt x="0" y="280670"/>
                  </a:lnTo>
                  <a:lnTo>
                    <a:pt x="9642562" y="280670"/>
                  </a:lnTo>
                  <a:cubicBezTo>
                    <a:pt x="9660341" y="396240"/>
                    <a:pt x="9761941" y="485140"/>
                    <a:pt x="9882591" y="485140"/>
                  </a:cubicBezTo>
                  <a:cubicBezTo>
                    <a:pt x="10017212" y="485140"/>
                    <a:pt x="10125162" y="375920"/>
                    <a:pt x="10125162" y="242570"/>
                  </a:cubicBezTo>
                  <a:cubicBezTo>
                    <a:pt x="10125162" y="107950"/>
                    <a:pt x="10015941" y="0"/>
                    <a:pt x="9881322" y="0"/>
                  </a:cubicBezTo>
                  <a:close/>
                  <a:moveTo>
                    <a:pt x="9881322" y="408940"/>
                  </a:moveTo>
                  <a:cubicBezTo>
                    <a:pt x="9789882" y="408940"/>
                    <a:pt x="9714951" y="334010"/>
                    <a:pt x="9714951" y="242570"/>
                  </a:cubicBezTo>
                  <a:cubicBezTo>
                    <a:pt x="9714951" y="151130"/>
                    <a:pt x="9789882" y="76200"/>
                    <a:pt x="9881322" y="76200"/>
                  </a:cubicBezTo>
                  <a:cubicBezTo>
                    <a:pt x="9972762" y="76200"/>
                    <a:pt x="10047691" y="151130"/>
                    <a:pt x="10047691" y="242570"/>
                  </a:cubicBezTo>
                  <a:cubicBezTo>
                    <a:pt x="10048962" y="334010"/>
                    <a:pt x="9974032" y="408940"/>
                    <a:pt x="9881322" y="408940"/>
                  </a:cubicBezTo>
                  <a:close/>
                </a:path>
              </a:pathLst>
            </a:custGeom>
            <a:solidFill>
              <a:srgbClr val="3EDAD8"/>
            </a:solidFill>
          </p:spPr>
        </p:sp>
      </p:grpSp>
      <p:grpSp>
        <p:nvGrpSpPr>
          <p:cNvPr name="Group 44" id="44"/>
          <p:cNvGrpSpPr/>
          <p:nvPr/>
        </p:nvGrpSpPr>
        <p:grpSpPr>
          <a:xfrm rot="0">
            <a:off x="10551891" y="6842207"/>
            <a:ext cx="4105307" cy="233166"/>
            <a:chOff x="0" y="0"/>
            <a:chExt cx="8944236" cy="508000"/>
          </a:xfrm>
        </p:grpSpPr>
        <p:sp>
          <p:nvSpPr>
            <p:cNvPr name="Freeform 45" id="45"/>
            <p:cNvSpPr/>
            <p:nvPr/>
          </p:nvSpPr>
          <p:spPr>
            <a:xfrm>
              <a:off x="8496839" y="49530"/>
              <a:ext cx="407115" cy="408940"/>
            </a:xfrm>
            <a:custGeom>
              <a:avLst/>
              <a:gdLst/>
              <a:ahLst/>
              <a:cxnLst/>
              <a:rect r="r" b="b" t="t" l="l"/>
              <a:pathLst>
                <a:path h="408940" w="407115">
                  <a:moveTo>
                    <a:pt x="203557" y="0"/>
                  </a:moveTo>
                  <a:cubicBezTo>
                    <a:pt x="316126" y="503"/>
                    <a:pt x="407114" y="91900"/>
                    <a:pt x="407114" y="204470"/>
                  </a:cubicBezTo>
                  <a:cubicBezTo>
                    <a:pt x="407114" y="317040"/>
                    <a:pt x="316126" y="408437"/>
                    <a:pt x="203557" y="408940"/>
                  </a:cubicBezTo>
                  <a:cubicBezTo>
                    <a:pt x="90988" y="408437"/>
                    <a:pt x="0" y="317040"/>
                    <a:pt x="0" y="204470"/>
                  </a:cubicBezTo>
                  <a:cubicBezTo>
                    <a:pt x="0" y="91900"/>
                    <a:pt x="90988" y="503"/>
                    <a:pt x="203557" y="0"/>
                  </a:cubicBezTo>
                  <a:close/>
                </a:path>
              </a:pathLst>
            </a:custGeom>
            <a:solidFill>
              <a:srgbClr val="37C9EF"/>
            </a:solidFill>
          </p:spPr>
        </p:sp>
        <p:sp>
          <p:nvSpPr>
            <p:cNvPr name="Freeform 46" id="46"/>
            <p:cNvSpPr/>
            <p:nvPr/>
          </p:nvSpPr>
          <p:spPr>
            <a:xfrm>
              <a:off x="0" y="11430"/>
              <a:ext cx="8944236" cy="485140"/>
            </a:xfrm>
            <a:custGeom>
              <a:avLst/>
              <a:gdLst/>
              <a:ahLst/>
              <a:cxnLst/>
              <a:rect r="r" b="b" t="t" l="l"/>
              <a:pathLst>
                <a:path h="485140" w="8944236">
                  <a:moveTo>
                    <a:pt x="8700396" y="0"/>
                  </a:moveTo>
                  <a:cubicBezTo>
                    <a:pt x="8579746" y="0"/>
                    <a:pt x="8479416" y="88900"/>
                    <a:pt x="8460366" y="204470"/>
                  </a:cubicBezTo>
                  <a:lnTo>
                    <a:pt x="0" y="204470"/>
                  </a:lnTo>
                  <a:lnTo>
                    <a:pt x="0" y="280670"/>
                  </a:lnTo>
                  <a:lnTo>
                    <a:pt x="8461636" y="280670"/>
                  </a:lnTo>
                  <a:cubicBezTo>
                    <a:pt x="8479416" y="396240"/>
                    <a:pt x="8581016" y="485140"/>
                    <a:pt x="8701666" y="485140"/>
                  </a:cubicBezTo>
                  <a:cubicBezTo>
                    <a:pt x="8836286" y="485140"/>
                    <a:pt x="8944236" y="375920"/>
                    <a:pt x="8944236" y="242570"/>
                  </a:cubicBezTo>
                  <a:cubicBezTo>
                    <a:pt x="8944236" y="107950"/>
                    <a:pt x="8835017" y="0"/>
                    <a:pt x="8700396" y="0"/>
                  </a:cubicBezTo>
                  <a:close/>
                  <a:moveTo>
                    <a:pt x="8700396" y="408940"/>
                  </a:moveTo>
                  <a:cubicBezTo>
                    <a:pt x="8608956" y="408940"/>
                    <a:pt x="8534026" y="334010"/>
                    <a:pt x="8534026" y="242570"/>
                  </a:cubicBezTo>
                  <a:cubicBezTo>
                    <a:pt x="8534026" y="151130"/>
                    <a:pt x="8608956" y="76200"/>
                    <a:pt x="8700396" y="76200"/>
                  </a:cubicBezTo>
                  <a:cubicBezTo>
                    <a:pt x="8791836" y="76200"/>
                    <a:pt x="8866766" y="151130"/>
                    <a:pt x="8866766" y="242570"/>
                  </a:cubicBezTo>
                  <a:cubicBezTo>
                    <a:pt x="8868036" y="334010"/>
                    <a:pt x="8793106" y="408940"/>
                    <a:pt x="8700396" y="408940"/>
                  </a:cubicBezTo>
                  <a:close/>
                </a:path>
              </a:pathLst>
            </a:custGeom>
            <a:solidFill>
              <a:srgbClr val="37C9EF"/>
            </a:solidFill>
          </p:spPr>
        </p:sp>
      </p:grpSp>
      <p:grpSp>
        <p:nvGrpSpPr>
          <p:cNvPr name="Group 47" id="47"/>
          <p:cNvGrpSpPr/>
          <p:nvPr/>
        </p:nvGrpSpPr>
        <p:grpSpPr>
          <a:xfrm rot="-10800000">
            <a:off x="3977707" y="6842207"/>
            <a:ext cx="3771605" cy="217714"/>
            <a:chOff x="0" y="0"/>
            <a:chExt cx="8800412" cy="508000"/>
          </a:xfrm>
        </p:grpSpPr>
        <p:sp>
          <p:nvSpPr>
            <p:cNvPr name="Freeform 48" id="48"/>
            <p:cNvSpPr/>
            <p:nvPr/>
          </p:nvSpPr>
          <p:spPr>
            <a:xfrm>
              <a:off x="8353014" y="49530"/>
              <a:ext cx="407115" cy="408940"/>
            </a:xfrm>
            <a:custGeom>
              <a:avLst/>
              <a:gdLst/>
              <a:ahLst/>
              <a:cxnLst/>
              <a:rect r="r" b="b" t="t" l="l"/>
              <a:pathLst>
                <a:path h="408940" w="407115">
                  <a:moveTo>
                    <a:pt x="203558" y="0"/>
                  </a:moveTo>
                  <a:cubicBezTo>
                    <a:pt x="316127" y="503"/>
                    <a:pt x="407115" y="91900"/>
                    <a:pt x="407115" y="204470"/>
                  </a:cubicBezTo>
                  <a:cubicBezTo>
                    <a:pt x="407115" y="317040"/>
                    <a:pt x="316127" y="408437"/>
                    <a:pt x="203558" y="408940"/>
                  </a:cubicBezTo>
                  <a:cubicBezTo>
                    <a:pt x="90988" y="408437"/>
                    <a:pt x="0" y="317040"/>
                    <a:pt x="0" y="204470"/>
                  </a:cubicBezTo>
                  <a:cubicBezTo>
                    <a:pt x="0" y="91900"/>
                    <a:pt x="90988" y="503"/>
                    <a:pt x="203558" y="0"/>
                  </a:cubicBezTo>
                  <a:close/>
                </a:path>
              </a:pathLst>
            </a:custGeom>
            <a:solidFill>
              <a:srgbClr val="37C9EF"/>
            </a:solidFill>
          </p:spPr>
        </p:sp>
        <p:sp>
          <p:nvSpPr>
            <p:cNvPr name="Freeform 49" id="49"/>
            <p:cNvSpPr/>
            <p:nvPr/>
          </p:nvSpPr>
          <p:spPr>
            <a:xfrm>
              <a:off x="0" y="11430"/>
              <a:ext cx="8800412" cy="485140"/>
            </a:xfrm>
            <a:custGeom>
              <a:avLst/>
              <a:gdLst/>
              <a:ahLst/>
              <a:cxnLst/>
              <a:rect r="r" b="b" t="t" l="l"/>
              <a:pathLst>
                <a:path h="485140" w="8800412">
                  <a:moveTo>
                    <a:pt x="8556572" y="0"/>
                  </a:moveTo>
                  <a:cubicBezTo>
                    <a:pt x="8435922" y="0"/>
                    <a:pt x="8335592" y="88900"/>
                    <a:pt x="8316542" y="204470"/>
                  </a:cubicBezTo>
                  <a:lnTo>
                    <a:pt x="0" y="204470"/>
                  </a:lnTo>
                  <a:lnTo>
                    <a:pt x="0" y="280670"/>
                  </a:lnTo>
                  <a:lnTo>
                    <a:pt x="8317812" y="280670"/>
                  </a:lnTo>
                  <a:cubicBezTo>
                    <a:pt x="8335592" y="396240"/>
                    <a:pt x="8437192" y="485140"/>
                    <a:pt x="8557842" y="485140"/>
                  </a:cubicBezTo>
                  <a:cubicBezTo>
                    <a:pt x="8692462" y="485140"/>
                    <a:pt x="8800412" y="375920"/>
                    <a:pt x="8800412" y="242570"/>
                  </a:cubicBezTo>
                  <a:cubicBezTo>
                    <a:pt x="8800412" y="107950"/>
                    <a:pt x="8691192" y="0"/>
                    <a:pt x="8556572" y="0"/>
                  </a:cubicBezTo>
                  <a:close/>
                  <a:moveTo>
                    <a:pt x="8556572" y="408940"/>
                  </a:moveTo>
                  <a:cubicBezTo>
                    <a:pt x="8465132" y="408940"/>
                    <a:pt x="8390202" y="334010"/>
                    <a:pt x="8390202" y="242570"/>
                  </a:cubicBezTo>
                  <a:cubicBezTo>
                    <a:pt x="8390202" y="151130"/>
                    <a:pt x="8465132" y="76200"/>
                    <a:pt x="8556572" y="76200"/>
                  </a:cubicBezTo>
                  <a:cubicBezTo>
                    <a:pt x="8648012" y="76200"/>
                    <a:pt x="8722942" y="151130"/>
                    <a:pt x="8722942" y="242570"/>
                  </a:cubicBezTo>
                  <a:cubicBezTo>
                    <a:pt x="8724212" y="334010"/>
                    <a:pt x="8649282" y="408940"/>
                    <a:pt x="8556572" y="408940"/>
                  </a:cubicBezTo>
                  <a:close/>
                </a:path>
              </a:pathLst>
            </a:custGeom>
            <a:solidFill>
              <a:srgbClr val="37C9EF"/>
            </a:solidFill>
          </p:spPr>
        </p:sp>
      </p:grpSp>
      <p:sp>
        <p:nvSpPr>
          <p:cNvPr name="TextBox 50" id="50"/>
          <p:cNvSpPr txBox="true"/>
          <p:nvPr/>
        </p:nvSpPr>
        <p:spPr>
          <a:xfrm rot="0">
            <a:off x="0" y="946968"/>
            <a:ext cx="18102708" cy="1180321"/>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a:rPr>
              <a:t> The OSI model characterizes computing functions into a universal set of rules and requirements in order to support interoperability between different products and software.</a:t>
            </a:r>
          </a:p>
        </p:txBody>
      </p:sp>
      <p:sp>
        <p:nvSpPr>
          <p:cNvPr name="TextBox 51" id="51"/>
          <p:cNvSpPr txBox="true"/>
          <p:nvPr/>
        </p:nvSpPr>
        <p:spPr>
          <a:xfrm rot="0">
            <a:off x="0" y="4372951"/>
            <a:ext cx="5994080" cy="1239866"/>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000000"/>
                </a:solidFill>
                <a:latin typeface="Open Sans Light"/>
              </a:rPr>
              <a:t>Formats or translates data based on the syntax that the application accepts. </a:t>
            </a:r>
          </a:p>
          <a:p>
            <a:pPr marL="388620" indent="-194310" lvl="1">
              <a:lnSpc>
                <a:spcPts val="2520"/>
              </a:lnSpc>
              <a:buFont typeface="Arial"/>
              <a:buChar char="•"/>
            </a:pPr>
            <a:r>
              <a:rPr lang="en-US" sz="1800">
                <a:solidFill>
                  <a:srgbClr val="000000"/>
                </a:solidFill>
                <a:latin typeface="Open Sans Light"/>
              </a:rPr>
              <a:t>Also handle the encryption and decryption required by the application layer.</a:t>
            </a:r>
          </a:p>
        </p:txBody>
      </p:sp>
      <p:sp>
        <p:nvSpPr>
          <p:cNvPr name="TextBox 52" id="52"/>
          <p:cNvSpPr txBox="true"/>
          <p:nvPr/>
        </p:nvSpPr>
        <p:spPr>
          <a:xfrm rot="0">
            <a:off x="5832848" y="2826609"/>
            <a:ext cx="6437012" cy="1554119"/>
          </a:xfrm>
          <a:prstGeom prst="rect">
            <a:avLst/>
          </a:prstGeom>
        </p:spPr>
        <p:txBody>
          <a:bodyPr anchor="t" rtlCol="false" tIns="0" lIns="0" bIns="0" rIns="0">
            <a:spAutoFit/>
          </a:bodyPr>
          <a:lstStyle/>
          <a:p>
            <a:pPr algn="ctr" marL="388620" indent="-194310" lvl="1">
              <a:lnSpc>
                <a:spcPts val="2520"/>
              </a:lnSpc>
              <a:buFont typeface="Arial"/>
              <a:buChar char="•"/>
            </a:pPr>
            <a:r>
              <a:rPr lang="en-US" sz="1800">
                <a:solidFill>
                  <a:srgbClr val="000000"/>
                </a:solidFill>
                <a:latin typeface="Open Sans Light"/>
              </a:rPr>
              <a:t>At this layer, both the end-user and the application layer interact directly with the software application</a:t>
            </a:r>
          </a:p>
          <a:p>
            <a:pPr algn="ctr" marL="388620" indent="-194310" lvl="1">
              <a:lnSpc>
                <a:spcPts val="2520"/>
              </a:lnSpc>
              <a:buFont typeface="Arial"/>
              <a:buChar char="•"/>
            </a:pPr>
            <a:r>
              <a:rPr lang="en-US" sz="1800">
                <a:solidFill>
                  <a:srgbClr val="000000"/>
                </a:solidFill>
                <a:latin typeface="Open Sans Light"/>
              </a:rPr>
              <a:t>Identifies communication partners, and resource availability, and synchronizes communication.</a:t>
            </a:r>
          </a:p>
          <a:p>
            <a:pPr algn="ctr">
              <a:lnSpc>
                <a:spcPts val="2520"/>
              </a:lnSpc>
            </a:pPr>
          </a:p>
        </p:txBody>
      </p:sp>
      <p:sp>
        <p:nvSpPr>
          <p:cNvPr name="TextBox 53" id="53"/>
          <p:cNvSpPr txBox="true"/>
          <p:nvPr/>
        </p:nvSpPr>
        <p:spPr>
          <a:xfrm rot="0">
            <a:off x="12347126" y="4352153"/>
            <a:ext cx="5755582" cy="1554119"/>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000000"/>
                </a:solidFill>
                <a:latin typeface="Open Sans Light"/>
              </a:rPr>
              <a:t> A session or connection between machines is set up, managed, and determined.</a:t>
            </a:r>
          </a:p>
          <a:p>
            <a:pPr algn="just" marL="388620" indent="-194310" lvl="1">
              <a:lnSpc>
                <a:spcPts val="2520"/>
              </a:lnSpc>
              <a:buFont typeface="Arial"/>
              <a:buChar char="•"/>
            </a:pPr>
            <a:r>
              <a:rPr lang="en-US" sz="1800">
                <a:solidFill>
                  <a:srgbClr val="000000"/>
                </a:solidFill>
                <a:latin typeface="Open Sans Light"/>
              </a:rPr>
              <a:t>Session layer services also include authentication and reconnections.</a:t>
            </a:r>
          </a:p>
          <a:p>
            <a:pPr algn="just">
              <a:lnSpc>
                <a:spcPts val="2520"/>
              </a:lnSpc>
            </a:pPr>
          </a:p>
        </p:txBody>
      </p:sp>
      <p:sp>
        <p:nvSpPr>
          <p:cNvPr name="TextBox 54" id="54"/>
          <p:cNvSpPr txBox="true"/>
          <p:nvPr/>
        </p:nvSpPr>
        <p:spPr>
          <a:xfrm rot="0">
            <a:off x="12411983" y="6404991"/>
            <a:ext cx="5987479" cy="925337"/>
          </a:xfrm>
          <a:prstGeom prst="rect">
            <a:avLst/>
          </a:prstGeom>
        </p:spPr>
        <p:txBody>
          <a:bodyPr anchor="t" rtlCol="false" tIns="0" lIns="0" bIns="0" rIns="0">
            <a:spAutoFit/>
          </a:bodyPr>
          <a:lstStyle/>
          <a:p>
            <a:pPr>
              <a:lnSpc>
                <a:spcPts val="2535"/>
              </a:lnSpc>
            </a:pPr>
            <a:r>
              <a:rPr lang="en-US" sz="1810">
                <a:solidFill>
                  <a:srgbClr val="000000"/>
                </a:solidFill>
                <a:latin typeface="Open Sans Light"/>
              </a:rPr>
              <a:t>Manages the delivery and error checking of data packets. It regulates the size, sequencing, and ultimately the transfer of data between systems and hosts</a:t>
            </a:r>
          </a:p>
        </p:txBody>
      </p:sp>
      <p:sp>
        <p:nvSpPr>
          <p:cNvPr name="TextBox 55" id="55"/>
          <p:cNvSpPr txBox="true"/>
          <p:nvPr/>
        </p:nvSpPr>
        <p:spPr>
          <a:xfrm rot="0">
            <a:off x="76718" y="6204989"/>
            <a:ext cx="6042829" cy="1239866"/>
          </a:xfrm>
          <a:prstGeom prst="rect">
            <a:avLst/>
          </a:prstGeom>
        </p:spPr>
        <p:txBody>
          <a:bodyPr anchor="t" rtlCol="false" tIns="0" lIns="0" bIns="0" rIns="0">
            <a:spAutoFit/>
          </a:bodyPr>
          <a:lstStyle/>
          <a:p>
            <a:pPr>
              <a:lnSpc>
                <a:spcPts val="2520"/>
              </a:lnSpc>
            </a:pPr>
            <a:r>
              <a:rPr lang="en-US" sz="1800">
                <a:solidFill>
                  <a:srgbClr val="000000"/>
                </a:solidFill>
                <a:latin typeface="Open Sans Light"/>
              </a:rPr>
              <a:t>Responsible for receiving frames from the data link layer and delivering them to their intended destinations based on the addresses contained inside the frame </a:t>
            </a:r>
          </a:p>
          <a:p>
            <a:pPr>
              <a:lnSpc>
                <a:spcPts val="2520"/>
              </a:lnSpc>
            </a:pPr>
            <a:r>
              <a:rPr lang="en-US" sz="1800">
                <a:solidFill>
                  <a:srgbClr val="000000"/>
                </a:solidFill>
                <a:latin typeface="Open Sans Light"/>
              </a:rPr>
              <a:t>(by using logical addresses, such as IP).</a:t>
            </a:r>
          </a:p>
        </p:txBody>
      </p:sp>
      <p:sp>
        <p:nvSpPr>
          <p:cNvPr name="TextBox 56" id="56"/>
          <p:cNvSpPr txBox="true"/>
          <p:nvPr/>
        </p:nvSpPr>
        <p:spPr>
          <a:xfrm rot="0">
            <a:off x="13079574" y="8169065"/>
            <a:ext cx="5208426" cy="1712411"/>
          </a:xfrm>
          <a:prstGeom prst="rect">
            <a:avLst/>
          </a:prstGeom>
        </p:spPr>
        <p:txBody>
          <a:bodyPr anchor="t" rtlCol="false" tIns="0" lIns="0" bIns="0" rIns="0">
            <a:spAutoFit/>
          </a:bodyPr>
          <a:lstStyle/>
          <a:p>
            <a:pPr algn="ctr">
              <a:lnSpc>
                <a:spcPts val="2725"/>
              </a:lnSpc>
            </a:pPr>
            <a:r>
              <a:rPr lang="en-US" sz="1946">
                <a:solidFill>
                  <a:srgbClr val="000000"/>
                </a:solidFill>
                <a:latin typeface="Open Sans Light"/>
              </a:rPr>
              <a:t>Concerned with electrically or optically transmitting raw unstructured data bits across the network from the physical layer of the sending device to the physical layer of the receiving device. </a:t>
            </a:r>
          </a:p>
        </p:txBody>
      </p:sp>
      <p:sp>
        <p:nvSpPr>
          <p:cNvPr name="TextBox 57" id="57"/>
          <p:cNvSpPr txBox="true"/>
          <p:nvPr/>
        </p:nvSpPr>
        <p:spPr>
          <a:xfrm rot="0">
            <a:off x="0" y="8250223"/>
            <a:ext cx="4847405" cy="1554119"/>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000000"/>
                </a:solidFill>
                <a:latin typeface="Open Sans Light"/>
              </a:rPr>
              <a:t>Directly connected nodes are used to perform node-to-node data transfer where data is packaged into frames. </a:t>
            </a:r>
          </a:p>
          <a:p>
            <a:pPr algn="just" marL="388620" indent="-194310" lvl="1">
              <a:lnSpc>
                <a:spcPts val="2520"/>
              </a:lnSpc>
              <a:buFont typeface="Arial"/>
              <a:buChar char="•"/>
            </a:pPr>
            <a:r>
              <a:rPr lang="en-US" sz="1800">
                <a:solidFill>
                  <a:srgbClr val="000000"/>
                </a:solidFill>
                <a:latin typeface="Open Sans Light"/>
              </a:rPr>
              <a:t>Encompasses two sub-layers of its own - MAC and LLC</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EEE7"/>
        </a:solidFill>
      </p:bgPr>
    </p:bg>
    <p:spTree>
      <p:nvGrpSpPr>
        <p:cNvPr id="1" name=""/>
        <p:cNvGrpSpPr/>
        <p:nvPr/>
      </p:nvGrpSpPr>
      <p:grpSpPr>
        <a:xfrm>
          <a:off x="0" y="0"/>
          <a:ext cx="0" cy="0"/>
          <a:chOff x="0" y="0"/>
          <a:chExt cx="0" cy="0"/>
        </a:xfrm>
      </p:grpSpPr>
      <p:sp>
        <p:nvSpPr>
          <p:cNvPr name="TextBox 2" id="2"/>
          <p:cNvSpPr txBox="true"/>
          <p:nvPr/>
        </p:nvSpPr>
        <p:spPr>
          <a:xfrm rot="0">
            <a:off x="5168314" y="255275"/>
            <a:ext cx="7800801" cy="587865"/>
          </a:xfrm>
          <a:prstGeom prst="rect">
            <a:avLst/>
          </a:prstGeom>
        </p:spPr>
        <p:txBody>
          <a:bodyPr anchor="t" rtlCol="false" tIns="0" lIns="0" bIns="0" rIns="0">
            <a:spAutoFit/>
          </a:bodyPr>
          <a:lstStyle/>
          <a:p>
            <a:pPr algn="ctr" marL="0" indent="0" lvl="0">
              <a:lnSpc>
                <a:spcPts val="4716"/>
              </a:lnSpc>
              <a:spcBef>
                <a:spcPct val="0"/>
              </a:spcBef>
            </a:pPr>
            <a:r>
              <a:rPr lang="en-US" spc="107" sz="3600">
                <a:solidFill>
                  <a:srgbClr val="191919"/>
                </a:solidFill>
                <a:latin typeface="Aileron Heavy"/>
              </a:rPr>
              <a:t>Sockets</a:t>
            </a:r>
          </a:p>
        </p:txBody>
      </p:sp>
      <p:grpSp>
        <p:nvGrpSpPr>
          <p:cNvPr name="Group 3" id="3"/>
          <p:cNvGrpSpPr/>
          <p:nvPr/>
        </p:nvGrpSpPr>
        <p:grpSpPr>
          <a:xfrm rot="0">
            <a:off x="2319026" y="5941935"/>
            <a:ext cx="13708505" cy="2997001"/>
            <a:chOff x="0" y="0"/>
            <a:chExt cx="18278007" cy="3996001"/>
          </a:xfrm>
        </p:grpSpPr>
        <p:sp>
          <p:nvSpPr>
            <p:cNvPr name="AutoShape 4" id="4"/>
            <p:cNvSpPr/>
            <p:nvPr/>
          </p:nvSpPr>
          <p:spPr>
            <a:xfrm rot="-5400000">
              <a:off x="6980318" y="1978888"/>
              <a:ext cx="3985611" cy="48616"/>
            </a:xfrm>
            <a:prstGeom prst="rect">
              <a:avLst/>
            </a:prstGeom>
            <a:solidFill>
              <a:srgbClr val="191919">
                <a:alpha val="17647"/>
              </a:srgbClr>
            </a:solidFill>
          </p:spPr>
        </p:sp>
        <p:sp>
          <p:nvSpPr>
            <p:cNvPr name="AutoShape 5" id="5"/>
            <p:cNvSpPr/>
            <p:nvPr/>
          </p:nvSpPr>
          <p:spPr>
            <a:xfrm rot="0">
              <a:off x="0" y="0"/>
              <a:ext cx="18278007" cy="48616"/>
            </a:xfrm>
            <a:prstGeom prst="rect">
              <a:avLst/>
            </a:prstGeom>
            <a:solidFill>
              <a:srgbClr val="191919">
                <a:alpha val="17647"/>
              </a:srgbClr>
            </a:solidFill>
          </p:spPr>
        </p:sp>
      </p:grpSp>
      <p:grpSp>
        <p:nvGrpSpPr>
          <p:cNvPr name="Group 6" id="6"/>
          <p:cNvGrpSpPr/>
          <p:nvPr/>
        </p:nvGrpSpPr>
        <p:grpSpPr>
          <a:xfrm rot="0">
            <a:off x="7328151" y="7808411"/>
            <a:ext cx="3690255" cy="1159426"/>
            <a:chOff x="0" y="0"/>
            <a:chExt cx="11845229" cy="3721602"/>
          </a:xfrm>
        </p:grpSpPr>
        <p:sp>
          <p:nvSpPr>
            <p:cNvPr name="Freeform 7" id="7"/>
            <p:cNvSpPr/>
            <p:nvPr/>
          </p:nvSpPr>
          <p:spPr>
            <a:xfrm>
              <a:off x="0" y="0"/>
              <a:ext cx="11845229" cy="3721603"/>
            </a:xfrm>
            <a:custGeom>
              <a:avLst/>
              <a:gdLst/>
              <a:ahLst/>
              <a:cxnLst/>
              <a:rect r="r" b="b" t="t" l="l"/>
              <a:pathLst>
                <a:path h="3721603" w="11845229">
                  <a:moveTo>
                    <a:pt x="11720769" y="3721602"/>
                  </a:moveTo>
                  <a:lnTo>
                    <a:pt x="124460" y="3721602"/>
                  </a:lnTo>
                  <a:cubicBezTo>
                    <a:pt x="55880" y="3721602"/>
                    <a:pt x="0" y="3665722"/>
                    <a:pt x="0" y="3597142"/>
                  </a:cubicBezTo>
                  <a:lnTo>
                    <a:pt x="0" y="124460"/>
                  </a:lnTo>
                  <a:cubicBezTo>
                    <a:pt x="0" y="55880"/>
                    <a:pt x="55880" y="0"/>
                    <a:pt x="124460" y="0"/>
                  </a:cubicBezTo>
                  <a:lnTo>
                    <a:pt x="11720769" y="0"/>
                  </a:lnTo>
                  <a:cubicBezTo>
                    <a:pt x="11789349" y="0"/>
                    <a:pt x="11845229" y="55880"/>
                    <a:pt x="11845229" y="124460"/>
                  </a:cubicBezTo>
                  <a:lnTo>
                    <a:pt x="11845229" y="3597142"/>
                  </a:lnTo>
                  <a:cubicBezTo>
                    <a:pt x="11845229" y="3665722"/>
                    <a:pt x="11789349" y="3721603"/>
                    <a:pt x="11720769" y="3721603"/>
                  </a:cubicBezTo>
                  <a:close/>
                </a:path>
              </a:pathLst>
            </a:custGeom>
            <a:solidFill>
              <a:srgbClr val="13538A"/>
            </a:solidFill>
          </p:spPr>
        </p:sp>
      </p:grpSp>
      <p:sp>
        <p:nvSpPr>
          <p:cNvPr name="TextBox 8" id="8"/>
          <p:cNvSpPr txBox="true"/>
          <p:nvPr/>
        </p:nvSpPr>
        <p:spPr>
          <a:xfrm rot="0">
            <a:off x="7808741" y="8165529"/>
            <a:ext cx="3028433" cy="416616"/>
          </a:xfrm>
          <a:prstGeom prst="rect">
            <a:avLst/>
          </a:prstGeom>
        </p:spPr>
        <p:txBody>
          <a:bodyPr anchor="t" rtlCol="false" tIns="0" lIns="0" bIns="0" rIns="0">
            <a:spAutoFit/>
          </a:bodyPr>
          <a:lstStyle/>
          <a:p>
            <a:pPr algn="ctr" marL="0" indent="0" lvl="0">
              <a:lnSpc>
                <a:spcPts val="3354"/>
              </a:lnSpc>
              <a:spcBef>
                <a:spcPct val="0"/>
              </a:spcBef>
            </a:pPr>
            <a:r>
              <a:rPr lang="en-US" spc="101" sz="2600">
                <a:solidFill>
                  <a:srgbClr val="FFFFFF"/>
                </a:solidFill>
                <a:latin typeface="Aileron Regular Italics"/>
              </a:rPr>
              <a:t>SERVER - CLIENT</a:t>
            </a:r>
          </a:p>
        </p:txBody>
      </p:sp>
      <p:grpSp>
        <p:nvGrpSpPr>
          <p:cNvPr name="Group 9" id="9"/>
          <p:cNvGrpSpPr/>
          <p:nvPr/>
        </p:nvGrpSpPr>
        <p:grpSpPr>
          <a:xfrm rot="0">
            <a:off x="1752141" y="5369175"/>
            <a:ext cx="1243967" cy="1159426"/>
            <a:chOff x="0" y="0"/>
            <a:chExt cx="3992969" cy="3721602"/>
          </a:xfrm>
        </p:grpSpPr>
        <p:sp>
          <p:nvSpPr>
            <p:cNvPr name="Freeform 10" id="10"/>
            <p:cNvSpPr/>
            <p:nvPr/>
          </p:nvSpPr>
          <p:spPr>
            <a:xfrm>
              <a:off x="0" y="0"/>
              <a:ext cx="3992969" cy="3721603"/>
            </a:xfrm>
            <a:custGeom>
              <a:avLst/>
              <a:gdLst/>
              <a:ahLst/>
              <a:cxnLst/>
              <a:rect r="r" b="b" t="t" l="l"/>
              <a:pathLst>
                <a:path h="3721603" w="3992969">
                  <a:moveTo>
                    <a:pt x="3868509" y="3721602"/>
                  </a:moveTo>
                  <a:lnTo>
                    <a:pt x="124460" y="3721602"/>
                  </a:lnTo>
                  <a:cubicBezTo>
                    <a:pt x="55880" y="3721602"/>
                    <a:pt x="0" y="3665722"/>
                    <a:pt x="0" y="3597142"/>
                  </a:cubicBezTo>
                  <a:lnTo>
                    <a:pt x="0" y="124460"/>
                  </a:lnTo>
                  <a:cubicBezTo>
                    <a:pt x="0" y="55880"/>
                    <a:pt x="55880" y="0"/>
                    <a:pt x="124460" y="0"/>
                  </a:cubicBezTo>
                  <a:lnTo>
                    <a:pt x="3868509" y="0"/>
                  </a:lnTo>
                  <a:cubicBezTo>
                    <a:pt x="3937089" y="0"/>
                    <a:pt x="3992969" y="55880"/>
                    <a:pt x="3992969" y="124460"/>
                  </a:cubicBezTo>
                  <a:lnTo>
                    <a:pt x="3992969" y="3597142"/>
                  </a:lnTo>
                  <a:cubicBezTo>
                    <a:pt x="3992969" y="3665722"/>
                    <a:pt x="3937089" y="3721603"/>
                    <a:pt x="3868509" y="3721603"/>
                  </a:cubicBezTo>
                  <a:close/>
                </a:path>
              </a:pathLst>
            </a:custGeom>
            <a:solidFill>
              <a:srgbClr val="2C92D5"/>
            </a:solidFill>
          </p:spPr>
        </p:sp>
      </p:grpSp>
      <p:grpSp>
        <p:nvGrpSpPr>
          <p:cNvPr name="Group 11" id="11"/>
          <p:cNvGrpSpPr/>
          <p:nvPr/>
        </p:nvGrpSpPr>
        <p:grpSpPr>
          <a:xfrm rot="0">
            <a:off x="3200906" y="5369175"/>
            <a:ext cx="1239216" cy="1159426"/>
            <a:chOff x="0" y="0"/>
            <a:chExt cx="3977719" cy="3721602"/>
          </a:xfrm>
        </p:grpSpPr>
        <p:sp>
          <p:nvSpPr>
            <p:cNvPr name="Freeform 12" id="12"/>
            <p:cNvSpPr/>
            <p:nvPr/>
          </p:nvSpPr>
          <p:spPr>
            <a:xfrm>
              <a:off x="0" y="0"/>
              <a:ext cx="3977718" cy="3721603"/>
            </a:xfrm>
            <a:custGeom>
              <a:avLst/>
              <a:gdLst/>
              <a:ahLst/>
              <a:cxnLst/>
              <a:rect r="r" b="b" t="t" l="l"/>
              <a:pathLst>
                <a:path h="3721603" w="3977718">
                  <a:moveTo>
                    <a:pt x="3853259" y="3721602"/>
                  </a:moveTo>
                  <a:lnTo>
                    <a:pt x="124460" y="3721602"/>
                  </a:lnTo>
                  <a:cubicBezTo>
                    <a:pt x="55880" y="3721602"/>
                    <a:pt x="0" y="3665722"/>
                    <a:pt x="0" y="3597142"/>
                  </a:cubicBezTo>
                  <a:lnTo>
                    <a:pt x="0" y="124460"/>
                  </a:lnTo>
                  <a:cubicBezTo>
                    <a:pt x="0" y="55880"/>
                    <a:pt x="55880" y="0"/>
                    <a:pt x="124460" y="0"/>
                  </a:cubicBezTo>
                  <a:lnTo>
                    <a:pt x="3853259" y="0"/>
                  </a:lnTo>
                  <a:cubicBezTo>
                    <a:pt x="3921839" y="0"/>
                    <a:pt x="3977718" y="55880"/>
                    <a:pt x="3977718" y="124460"/>
                  </a:cubicBezTo>
                  <a:lnTo>
                    <a:pt x="3977718" y="3597142"/>
                  </a:lnTo>
                  <a:cubicBezTo>
                    <a:pt x="3977718" y="3665722"/>
                    <a:pt x="3921839" y="3721603"/>
                    <a:pt x="3853259" y="3721603"/>
                  </a:cubicBezTo>
                  <a:close/>
                </a:path>
              </a:pathLst>
            </a:custGeom>
            <a:solidFill>
              <a:srgbClr val="37C9EF"/>
            </a:solidFill>
          </p:spPr>
        </p:sp>
      </p:grpSp>
      <p:grpSp>
        <p:nvGrpSpPr>
          <p:cNvPr name="Group 13" id="13"/>
          <p:cNvGrpSpPr/>
          <p:nvPr/>
        </p:nvGrpSpPr>
        <p:grpSpPr>
          <a:xfrm rot="0">
            <a:off x="4644921" y="5369175"/>
            <a:ext cx="1239216" cy="1159426"/>
            <a:chOff x="0" y="0"/>
            <a:chExt cx="3977719" cy="3721602"/>
          </a:xfrm>
        </p:grpSpPr>
        <p:sp>
          <p:nvSpPr>
            <p:cNvPr name="Freeform 14" id="14"/>
            <p:cNvSpPr/>
            <p:nvPr/>
          </p:nvSpPr>
          <p:spPr>
            <a:xfrm>
              <a:off x="0" y="0"/>
              <a:ext cx="3977718" cy="3721603"/>
            </a:xfrm>
            <a:custGeom>
              <a:avLst/>
              <a:gdLst/>
              <a:ahLst/>
              <a:cxnLst/>
              <a:rect r="r" b="b" t="t" l="l"/>
              <a:pathLst>
                <a:path h="3721603" w="3977718">
                  <a:moveTo>
                    <a:pt x="3853259" y="3721602"/>
                  </a:moveTo>
                  <a:lnTo>
                    <a:pt x="124460" y="3721602"/>
                  </a:lnTo>
                  <a:cubicBezTo>
                    <a:pt x="55880" y="3721602"/>
                    <a:pt x="0" y="3665722"/>
                    <a:pt x="0" y="3597142"/>
                  </a:cubicBezTo>
                  <a:lnTo>
                    <a:pt x="0" y="124460"/>
                  </a:lnTo>
                  <a:cubicBezTo>
                    <a:pt x="0" y="55880"/>
                    <a:pt x="55880" y="0"/>
                    <a:pt x="124460" y="0"/>
                  </a:cubicBezTo>
                  <a:lnTo>
                    <a:pt x="3853259" y="0"/>
                  </a:lnTo>
                  <a:cubicBezTo>
                    <a:pt x="3921839" y="0"/>
                    <a:pt x="3977718" y="55880"/>
                    <a:pt x="3977718" y="124460"/>
                  </a:cubicBezTo>
                  <a:lnTo>
                    <a:pt x="3977718" y="3597142"/>
                  </a:lnTo>
                  <a:cubicBezTo>
                    <a:pt x="3977718" y="3665722"/>
                    <a:pt x="3921839" y="3721603"/>
                    <a:pt x="3853259" y="3721603"/>
                  </a:cubicBezTo>
                  <a:close/>
                </a:path>
              </a:pathLst>
            </a:custGeom>
            <a:solidFill>
              <a:srgbClr val="3EDAD8"/>
            </a:solidFill>
          </p:spPr>
        </p:sp>
      </p:grpSp>
      <p:grpSp>
        <p:nvGrpSpPr>
          <p:cNvPr name="Group 15" id="15"/>
          <p:cNvGrpSpPr/>
          <p:nvPr/>
        </p:nvGrpSpPr>
        <p:grpSpPr>
          <a:xfrm rot="0">
            <a:off x="6088936" y="5369175"/>
            <a:ext cx="1239216" cy="1159426"/>
            <a:chOff x="0" y="0"/>
            <a:chExt cx="3977719" cy="3721602"/>
          </a:xfrm>
        </p:grpSpPr>
        <p:sp>
          <p:nvSpPr>
            <p:cNvPr name="Freeform 16" id="16"/>
            <p:cNvSpPr/>
            <p:nvPr/>
          </p:nvSpPr>
          <p:spPr>
            <a:xfrm>
              <a:off x="0" y="0"/>
              <a:ext cx="3977718" cy="3721603"/>
            </a:xfrm>
            <a:custGeom>
              <a:avLst/>
              <a:gdLst/>
              <a:ahLst/>
              <a:cxnLst/>
              <a:rect r="r" b="b" t="t" l="l"/>
              <a:pathLst>
                <a:path h="3721603" w="3977718">
                  <a:moveTo>
                    <a:pt x="3853259" y="3721602"/>
                  </a:moveTo>
                  <a:lnTo>
                    <a:pt x="124460" y="3721602"/>
                  </a:lnTo>
                  <a:cubicBezTo>
                    <a:pt x="55880" y="3721602"/>
                    <a:pt x="0" y="3665722"/>
                    <a:pt x="0" y="3597142"/>
                  </a:cubicBezTo>
                  <a:lnTo>
                    <a:pt x="0" y="124460"/>
                  </a:lnTo>
                  <a:cubicBezTo>
                    <a:pt x="0" y="55880"/>
                    <a:pt x="55880" y="0"/>
                    <a:pt x="124460" y="0"/>
                  </a:cubicBezTo>
                  <a:lnTo>
                    <a:pt x="3853259" y="0"/>
                  </a:lnTo>
                  <a:cubicBezTo>
                    <a:pt x="3921839" y="0"/>
                    <a:pt x="3977718" y="55880"/>
                    <a:pt x="3977718" y="124460"/>
                  </a:cubicBezTo>
                  <a:lnTo>
                    <a:pt x="3977718" y="3597142"/>
                  </a:lnTo>
                  <a:cubicBezTo>
                    <a:pt x="3977718" y="3665722"/>
                    <a:pt x="3921839" y="3721603"/>
                    <a:pt x="3853259" y="3721603"/>
                  </a:cubicBezTo>
                  <a:close/>
                </a:path>
              </a:pathLst>
            </a:custGeom>
            <a:solidFill>
              <a:srgbClr val="86EAE9"/>
            </a:solidFill>
          </p:spPr>
        </p:sp>
      </p:grpSp>
      <p:grpSp>
        <p:nvGrpSpPr>
          <p:cNvPr name="Group 17" id="17"/>
          <p:cNvGrpSpPr/>
          <p:nvPr/>
        </p:nvGrpSpPr>
        <p:grpSpPr>
          <a:xfrm rot="0">
            <a:off x="13544661" y="5427585"/>
            <a:ext cx="1600990" cy="1159426"/>
            <a:chOff x="0" y="0"/>
            <a:chExt cx="5138967" cy="3721602"/>
          </a:xfrm>
        </p:grpSpPr>
        <p:sp>
          <p:nvSpPr>
            <p:cNvPr name="Freeform 18" id="18"/>
            <p:cNvSpPr/>
            <p:nvPr/>
          </p:nvSpPr>
          <p:spPr>
            <a:xfrm>
              <a:off x="0" y="0"/>
              <a:ext cx="5138967" cy="3721603"/>
            </a:xfrm>
            <a:custGeom>
              <a:avLst/>
              <a:gdLst/>
              <a:ahLst/>
              <a:cxnLst/>
              <a:rect r="r" b="b" t="t" l="l"/>
              <a:pathLst>
                <a:path h="3721603" w="5138967">
                  <a:moveTo>
                    <a:pt x="5014507" y="3721602"/>
                  </a:moveTo>
                  <a:lnTo>
                    <a:pt x="124460" y="3721602"/>
                  </a:lnTo>
                  <a:cubicBezTo>
                    <a:pt x="55880" y="3721602"/>
                    <a:pt x="0" y="3665722"/>
                    <a:pt x="0" y="3597142"/>
                  </a:cubicBezTo>
                  <a:lnTo>
                    <a:pt x="0" y="124460"/>
                  </a:lnTo>
                  <a:cubicBezTo>
                    <a:pt x="0" y="55880"/>
                    <a:pt x="55880" y="0"/>
                    <a:pt x="124460" y="0"/>
                  </a:cubicBezTo>
                  <a:lnTo>
                    <a:pt x="5014507" y="0"/>
                  </a:lnTo>
                  <a:cubicBezTo>
                    <a:pt x="5083087" y="0"/>
                    <a:pt x="5138967" y="55880"/>
                    <a:pt x="5138967" y="124460"/>
                  </a:cubicBezTo>
                  <a:lnTo>
                    <a:pt x="5138967" y="3597142"/>
                  </a:lnTo>
                  <a:cubicBezTo>
                    <a:pt x="5138967" y="3665722"/>
                    <a:pt x="5083087" y="3721603"/>
                    <a:pt x="5014507" y="3721603"/>
                  </a:cubicBezTo>
                  <a:close/>
                </a:path>
              </a:pathLst>
            </a:custGeom>
            <a:solidFill>
              <a:srgbClr val="37C9EF"/>
            </a:solidFill>
          </p:spPr>
        </p:sp>
      </p:grpSp>
      <p:grpSp>
        <p:nvGrpSpPr>
          <p:cNvPr name="Group 19" id="19"/>
          <p:cNvGrpSpPr/>
          <p:nvPr/>
        </p:nvGrpSpPr>
        <p:grpSpPr>
          <a:xfrm rot="0">
            <a:off x="15350450" y="5427585"/>
            <a:ext cx="1239216" cy="1159426"/>
            <a:chOff x="0" y="0"/>
            <a:chExt cx="3977719" cy="3721602"/>
          </a:xfrm>
        </p:grpSpPr>
        <p:sp>
          <p:nvSpPr>
            <p:cNvPr name="Freeform 20" id="20"/>
            <p:cNvSpPr/>
            <p:nvPr/>
          </p:nvSpPr>
          <p:spPr>
            <a:xfrm>
              <a:off x="0" y="0"/>
              <a:ext cx="3977718" cy="3721603"/>
            </a:xfrm>
            <a:custGeom>
              <a:avLst/>
              <a:gdLst/>
              <a:ahLst/>
              <a:cxnLst/>
              <a:rect r="r" b="b" t="t" l="l"/>
              <a:pathLst>
                <a:path h="3721603" w="3977718">
                  <a:moveTo>
                    <a:pt x="3853259" y="3721602"/>
                  </a:moveTo>
                  <a:lnTo>
                    <a:pt x="124460" y="3721602"/>
                  </a:lnTo>
                  <a:cubicBezTo>
                    <a:pt x="55880" y="3721602"/>
                    <a:pt x="0" y="3665722"/>
                    <a:pt x="0" y="3597142"/>
                  </a:cubicBezTo>
                  <a:lnTo>
                    <a:pt x="0" y="124460"/>
                  </a:lnTo>
                  <a:cubicBezTo>
                    <a:pt x="0" y="55880"/>
                    <a:pt x="55880" y="0"/>
                    <a:pt x="124460" y="0"/>
                  </a:cubicBezTo>
                  <a:lnTo>
                    <a:pt x="3853259" y="0"/>
                  </a:lnTo>
                  <a:cubicBezTo>
                    <a:pt x="3921839" y="0"/>
                    <a:pt x="3977718" y="55880"/>
                    <a:pt x="3977718" y="124460"/>
                  </a:cubicBezTo>
                  <a:lnTo>
                    <a:pt x="3977718" y="3597142"/>
                  </a:lnTo>
                  <a:cubicBezTo>
                    <a:pt x="3977718" y="3665722"/>
                    <a:pt x="3921839" y="3721603"/>
                    <a:pt x="3853259" y="3721603"/>
                  </a:cubicBezTo>
                  <a:close/>
                </a:path>
              </a:pathLst>
            </a:custGeom>
            <a:solidFill>
              <a:srgbClr val="2C92D5"/>
            </a:solidFill>
          </p:spPr>
        </p:sp>
      </p:grpSp>
      <p:grpSp>
        <p:nvGrpSpPr>
          <p:cNvPr name="Group 21" id="21"/>
          <p:cNvGrpSpPr/>
          <p:nvPr/>
        </p:nvGrpSpPr>
        <p:grpSpPr>
          <a:xfrm rot="-5400000">
            <a:off x="6268570" y="4795329"/>
            <a:ext cx="879948" cy="267746"/>
            <a:chOff x="0" y="0"/>
            <a:chExt cx="1907456" cy="580390"/>
          </a:xfrm>
        </p:grpSpPr>
        <p:sp>
          <p:nvSpPr>
            <p:cNvPr name="Freeform 22" id="22"/>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23" id="23"/>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86EAE9"/>
            </a:solidFill>
          </p:spPr>
        </p:sp>
      </p:grpSp>
      <p:grpSp>
        <p:nvGrpSpPr>
          <p:cNvPr name="Group 24" id="24"/>
          <p:cNvGrpSpPr/>
          <p:nvPr/>
        </p:nvGrpSpPr>
        <p:grpSpPr>
          <a:xfrm rot="-5400000">
            <a:off x="3380540" y="4795329"/>
            <a:ext cx="879948" cy="267746"/>
            <a:chOff x="0" y="0"/>
            <a:chExt cx="1907456" cy="580390"/>
          </a:xfrm>
        </p:grpSpPr>
        <p:sp>
          <p:nvSpPr>
            <p:cNvPr name="Freeform 25" id="25"/>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26" id="26"/>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37C9EF"/>
            </a:solidFill>
          </p:spPr>
        </p:sp>
      </p:grpSp>
      <p:grpSp>
        <p:nvGrpSpPr>
          <p:cNvPr name="Group 27" id="27"/>
          <p:cNvGrpSpPr/>
          <p:nvPr/>
        </p:nvGrpSpPr>
        <p:grpSpPr>
          <a:xfrm rot="-5400000">
            <a:off x="14086069" y="4853738"/>
            <a:ext cx="879948" cy="267746"/>
            <a:chOff x="0" y="0"/>
            <a:chExt cx="1907456" cy="580390"/>
          </a:xfrm>
        </p:grpSpPr>
        <p:sp>
          <p:nvSpPr>
            <p:cNvPr name="Freeform 28" id="28"/>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29" id="29"/>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37C9EF"/>
            </a:solidFill>
          </p:spPr>
        </p:sp>
      </p:grpSp>
      <p:grpSp>
        <p:nvGrpSpPr>
          <p:cNvPr name="Group 30" id="30"/>
          <p:cNvGrpSpPr/>
          <p:nvPr/>
        </p:nvGrpSpPr>
        <p:grpSpPr>
          <a:xfrm rot="5400000">
            <a:off x="1936526" y="6893111"/>
            <a:ext cx="879948" cy="267746"/>
            <a:chOff x="0" y="0"/>
            <a:chExt cx="1907456" cy="580390"/>
          </a:xfrm>
        </p:grpSpPr>
        <p:sp>
          <p:nvSpPr>
            <p:cNvPr name="Freeform 31" id="31"/>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32" id="32"/>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2C92D5"/>
            </a:solidFill>
          </p:spPr>
        </p:sp>
      </p:grpSp>
      <p:grpSp>
        <p:nvGrpSpPr>
          <p:cNvPr name="Group 33" id="33"/>
          <p:cNvGrpSpPr/>
          <p:nvPr/>
        </p:nvGrpSpPr>
        <p:grpSpPr>
          <a:xfrm rot="5400000">
            <a:off x="4824555" y="6893111"/>
            <a:ext cx="879948" cy="267746"/>
            <a:chOff x="0" y="0"/>
            <a:chExt cx="1907456" cy="580390"/>
          </a:xfrm>
        </p:grpSpPr>
        <p:sp>
          <p:nvSpPr>
            <p:cNvPr name="Freeform 34" id="34"/>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35" id="35"/>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3EDAD8"/>
            </a:solidFill>
          </p:spPr>
        </p:sp>
      </p:grpSp>
      <p:sp>
        <p:nvSpPr>
          <p:cNvPr name="TextBox 36" id="36"/>
          <p:cNvSpPr txBox="true"/>
          <p:nvPr/>
        </p:nvSpPr>
        <p:spPr>
          <a:xfrm rot="0">
            <a:off x="5456959" y="3423017"/>
            <a:ext cx="2503169" cy="738945"/>
          </a:xfrm>
          <a:prstGeom prst="rect">
            <a:avLst/>
          </a:prstGeom>
        </p:spPr>
        <p:txBody>
          <a:bodyPr anchor="t" rtlCol="false" tIns="0" lIns="0" bIns="0" rIns="0">
            <a:spAutoFit/>
          </a:bodyPr>
          <a:lstStyle/>
          <a:p>
            <a:pPr algn="ctr">
              <a:lnSpc>
                <a:spcPts val="3000"/>
              </a:lnSpc>
            </a:pPr>
            <a:r>
              <a:rPr lang="en-US" spc="99" sz="2000">
                <a:solidFill>
                  <a:srgbClr val="191919"/>
                </a:solidFill>
                <a:latin typeface="Aileron Regular"/>
              </a:rPr>
              <a:t>Associating socket adress of client</a:t>
            </a:r>
          </a:p>
        </p:txBody>
      </p:sp>
      <p:sp>
        <p:nvSpPr>
          <p:cNvPr name="TextBox 37" id="37"/>
          <p:cNvSpPr txBox="true"/>
          <p:nvPr/>
        </p:nvSpPr>
        <p:spPr>
          <a:xfrm rot="0">
            <a:off x="2242627" y="3432542"/>
            <a:ext cx="3021902" cy="729421"/>
          </a:xfrm>
          <a:prstGeom prst="rect">
            <a:avLst/>
          </a:prstGeom>
        </p:spPr>
        <p:txBody>
          <a:bodyPr anchor="t" rtlCol="false" tIns="0" lIns="0" bIns="0" rIns="0">
            <a:spAutoFit/>
          </a:bodyPr>
          <a:lstStyle/>
          <a:p>
            <a:pPr algn="ctr">
              <a:lnSpc>
                <a:spcPts val="2999"/>
              </a:lnSpc>
            </a:pPr>
            <a:r>
              <a:rPr lang="en-US" spc="99" sz="1999">
                <a:solidFill>
                  <a:srgbClr val="191919"/>
                </a:solidFill>
                <a:latin typeface="Aileron Regular"/>
              </a:rPr>
              <a:t>Connection established</a:t>
            </a:r>
          </a:p>
          <a:p>
            <a:pPr algn="ctr">
              <a:lnSpc>
                <a:spcPts val="3000"/>
              </a:lnSpc>
            </a:pPr>
            <a:r>
              <a:rPr lang="en-US" spc="99" sz="2000">
                <a:solidFill>
                  <a:srgbClr val="191919"/>
                </a:solidFill>
                <a:latin typeface="Aileron Regular"/>
              </a:rPr>
              <a:t>Send - Receive</a:t>
            </a:r>
          </a:p>
        </p:txBody>
      </p:sp>
      <p:sp>
        <p:nvSpPr>
          <p:cNvPr name="TextBox 38" id="38"/>
          <p:cNvSpPr txBox="true"/>
          <p:nvPr/>
        </p:nvSpPr>
        <p:spPr>
          <a:xfrm rot="0">
            <a:off x="4012944" y="7457433"/>
            <a:ext cx="2503169" cy="1861651"/>
          </a:xfrm>
          <a:prstGeom prst="rect">
            <a:avLst/>
          </a:prstGeom>
        </p:spPr>
        <p:txBody>
          <a:bodyPr anchor="t" rtlCol="false" tIns="0" lIns="0" bIns="0" rIns="0">
            <a:spAutoFit/>
          </a:bodyPr>
          <a:lstStyle/>
          <a:p>
            <a:pPr algn="ctr">
              <a:lnSpc>
                <a:spcPts val="3000"/>
              </a:lnSpc>
            </a:pPr>
            <a:r>
              <a:rPr lang="en-US" spc="99" sz="2000">
                <a:solidFill>
                  <a:srgbClr val="191919"/>
                </a:solidFill>
                <a:latin typeface="Aileron Regular"/>
              </a:rPr>
              <a:t>Passive mode waiting by the server, pending requests are stored in queue </a:t>
            </a:r>
          </a:p>
        </p:txBody>
      </p:sp>
      <p:sp>
        <p:nvSpPr>
          <p:cNvPr name="TextBox 39" id="39"/>
          <p:cNvSpPr txBox="true"/>
          <p:nvPr/>
        </p:nvSpPr>
        <p:spPr>
          <a:xfrm rot="0">
            <a:off x="1124915" y="7869503"/>
            <a:ext cx="2503169" cy="364710"/>
          </a:xfrm>
          <a:prstGeom prst="rect">
            <a:avLst/>
          </a:prstGeom>
        </p:spPr>
        <p:txBody>
          <a:bodyPr anchor="t" rtlCol="false" tIns="0" lIns="0" bIns="0" rIns="0">
            <a:spAutoFit/>
          </a:bodyPr>
          <a:lstStyle/>
          <a:p>
            <a:pPr algn="ctr">
              <a:lnSpc>
                <a:spcPts val="3000"/>
              </a:lnSpc>
            </a:pPr>
            <a:r>
              <a:rPr lang="en-US" spc="99" sz="2000">
                <a:solidFill>
                  <a:srgbClr val="191919"/>
                </a:solidFill>
                <a:latin typeface="Aileron Regular"/>
              </a:rPr>
              <a:t>Connection closed</a:t>
            </a:r>
          </a:p>
        </p:txBody>
      </p:sp>
      <p:sp>
        <p:nvSpPr>
          <p:cNvPr name="TextBox 40" id="40"/>
          <p:cNvSpPr txBox="true"/>
          <p:nvPr/>
        </p:nvSpPr>
        <p:spPr>
          <a:xfrm rot="0">
            <a:off x="12155486" y="3385572"/>
            <a:ext cx="4353746" cy="1103656"/>
          </a:xfrm>
          <a:prstGeom prst="rect">
            <a:avLst/>
          </a:prstGeom>
        </p:spPr>
        <p:txBody>
          <a:bodyPr anchor="t" rtlCol="false" tIns="0" lIns="0" bIns="0" rIns="0">
            <a:spAutoFit/>
          </a:bodyPr>
          <a:lstStyle/>
          <a:p>
            <a:pPr algn="ctr">
              <a:lnSpc>
                <a:spcPts val="2999"/>
              </a:lnSpc>
            </a:pPr>
            <a:r>
              <a:rPr lang="en-US" spc="99" sz="1999">
                <a:solidFill>
                  <a:srgbClr val="191919"/>
                </a:solidFill>
                <a:latin typeface="Aileron Regular"/>
              </a:rPr>
              <a:t>server socket address as input, </a:t>
            </a:r>
          </a:p>
          <a:p>
            <a:pPr algn="ctr">
              <a:lnSpc>
                <a:spcPts val="3000"/>
              </a:lnSpc>
            </a:pPr>
            <a:r>
              <a:rPr lang="en-US" spc="99" sz="2000">
                <a:solidFill>
                  <a:srgbClr val="191919"/>
                </a:solidFill>
                <a:latin typeface="Aileron Regular"/>
              </a:rPr>
              <a:t>subsequent operation is listen() in server</a:t>
            </a:r>
          </a:p>
        </p:txBody>
      </p:sp>
      <p:sp>
        <p:nvSpPr>
          <p:cNvPr name="TextBox 41" id="41"/>
          <p:cNvSpPr txBox="true"/>
          <p:nvPr/>
        </p:nvSpPr>
        <p:spPr>
          <a:xfrm rot="0">
            <a:off x="482599" y="985010"/>
            <a:ext cx="17381359" cy="1886212"/>
          </a:xfrm>
          <a:prstGeom prst="rect">
            <a:avLst/>
          </a:prstGeom>
        </p:spPr>
        <p:txBody>
          <a:bodyPr anchor="t" rtlCol="false" tIns="0" lIns="0" bIns="0" rIns="0">
            <a:spAutoFit/>
          </a:bodyPr>
          <a:lstStyle/>
          <a:p>
            <a:pPr marL="536833" indent="-268417" lvl="1">
              <a:lnSpc>
                <a:spcPts val="3978"/>
              </a:lnSpc>
              <a:buFont typeface="Arial"/>
              <a:buChar char="•"/>
            </a:pPr>
            <a:r>
              <a:rPr lang="en-US" sz="2486">
                <a:solidFill>
                  <a:srgbClr val="000000"/>
                </a:solidFill>
                <a:latin typeface="Nunito"/>
              </a:rPr>
              <a:t>A socket is defined as an endpoint for communication, identified by an IP address concatenated with a port number.</a:t>
            </a:r>
          </a:p>
          <a:p>
            <a:pPr marL="536833" indent="-268417" lvl="1">
              <a:lnSpc>
                <a:spcPts val="3978"/>
              </a:lnSpc>
              <a:buFont typeface="Arial"/>
              <a:buChar char="•"/>
            </a:pPr>
            <a:r>
              <a:rPr lang="en-US" sz="2486">
                <a:solidFill>
                  <a:srgbClr val="000000"/>
                </a:solidFill>
                <a:latin typeface="Nunito"/>
              </a:rPr>
              <a:t>A pair of processes communicating over a network employs a pair of sockets – one for each process. </a:t>
            </a:r>
          </a:p>
          <a:p>
            <a:pPr marL="536833" indent="-268417" lvl="1">
              <a:lnSpc>
                <a:spcPts val="3481"/>
              </a:lnSpc>
              <a:buFont typeface="Arial"/>
              <a:buChar char="•"/>
            </a:pPr>
            <a:r>
              <a:rPr lang="en-US" sz="2486">
                <a:solidFill>
                  <a:srgbClr val="000000"/>
                </a:solidFill>
                <a:latin typeface="Nunito"/>
              </a:rPr>
              <a:t>The server waits for incoming client requests by listening to a specified port. Once a request is received, the server accepts a connection from the client socket to complete the connection. </a:t>
            </a:r>
          </a:p>
        </p:txBody>
      </p:sp>
      <p:sp>
        <p:nvSpPr>
          <p:cNvPr name="TextBox 42" id="42"/>
          <p:cNvSpPr txBox="true"/>
          <p:nvPr/>
        </p:nvSpPr>
        <p:spPr>
          <a:xfrm rot="0">
            <a:off x="6255204" y="5783609"/>
            <a:ext cx="906679" cy="404318"/>
          </a:xfrm>
          <a:prstGeom prst="rect">
            <a:avLst/>
          </a:prstGeom>
        </p:spPr>
        <p:txBody>
          <a:bodyPr anchor="t" rtlCol="false" tIns="0" lIns="0" bIns="0" rIns="0">
            <a:spAutoFit/>
          </a:bodyPr>
          <a:lstStyle/>
          <a:p>
            <a:pPr algn="ctr">
              <a:lnSpc>
                <a:spcPts val="3439"/>
              </a:lnSpc>
            </a:pPr>
            <a:r>
              <a:rPr lang="en-US" sz="2456">
                <a:solidFill>
                  <a:srgbClr val="000000"/>
                </a:solidFill>
                <a:latin typeface="Open Sans Light Bold"/>
              </a:rPr>
              <a:t>bind()</a:t>
            </a:r>
          </a:p>
        </p:txBody>
      </p:sp>
      <p:sp>
        <p:nvSpPr>
          <p:cNvPr name="TextBox 43" id="43"/>
          <p:cNvSpPr txBox="true"/>
          <p:nvPr/>
        </p:nvSpPr>
        <p:spPr>
          <a:xfrm rot="0">
            <a:off x="4736099" y="5734920"/>
            <a:ext cx="1056860" cy="396204"/>
          </a:xfrm>
          <a:prstGeom prst="rect">
            <a:avLst/>
          </a:prstGeom>
        </p:spPr>
        <p:txBody>
          <a:bodyPr anchor="t" rtlCol="false" tIns="0" lIns="0" bIns="0" rIns="0">
            <a:spAutoFit/>
          </a:bodyPr>
          <a:lstStyle/>
          <a:p>
            <a:pPr algn="ctr">
              <a:lnSpc>
                <a:spcPts val="3359"/>
              </a:lnSpc>
            </a:pPr>
            <a:r>
              <a:rPr lang="en-US" sz="2400">
                <a:solidFill>
                  <a:srgbClr val="000000"/>
                </a:solidFill>
                <a:latin typeface="Open Sans Light Bold"/>
              </a:rPr>
              <a:t>listen()</a:t>
            </a:r>
          </a:p>
        </p:txBody>
      </p:sp>
      <p:sp>
        <p:nvSpPr>
          <p:cNvPr name="TextBox 44" id="44"/>
          <p:cNvSpPr txBox="true"/>
          <p:nvPr/>
        </p:nvSpPr>
        <p:spPr>
          <a:xfrm rot="0">
            <a:off x="3177951" y="5725395"/>
            <a:ext cx="1204155" cy="405987"/>
          </a:xfrm>
          <a:prstGeom prst="rect">
            <a:avLst/>
          </a:prstGeom>
        </p:spPr>
        <p:txBody>
          <a:bodyPr anchor="t" rtlCol="false" tIns="0" lIns="0" bIns="0" rIns="0">
            <a:spAutoFit/>
          </a:bodyPr>
          <a:lstStyle/>
          <a:p>
            <a:pPr algn="ctr">
              <a:lnSpc>
                <a:spcPts val="3345"/>
              </a:lnSpc>
            </a:pPr>
            <a:r>
              <a:rPr lang="en-US" sz="2389">
                <a:solidFill>
                  <a:srgbClr val="000000"/>
                </a:solidFill>
                <a:latin typeface="Open Sans Light Bold"/>
              </a:rPr>
              <a:t>accept()</a:t>
            </a:r>
          </a:p>
        </p:txBody>
      </p:sp>
      <p:grpSp>
        <p:nvGrpSpPr>
          <p:cNvPr name="Group 45" id="45"/>
          <p:cNvGrpSpPr/>
          <p:nvPr/>
        </p:nvGrpSpPr>
        <p:grpSpPr>
          <a:xfrm rot="5400000">
            <a:off x="15530084" y="6893111"/>
            <a:ext cx="879948" cy="267746"/>
            <a:chOff x="0" y="0"/>
            <a:chExt cx="1907456" cy="580390"/>
          </a:xfrm>
        </p:grpSpPr>
        <p:sp>
          <p:nvSpPr>
            <p:cNvPr name="Freeform 46" id="46"/>
            <p:cNvSpPr/>
            <p:nvPr/>
          </p:nvSpPr>
          <p:spPr>
            <a:xfrm>
              <a:off x="1494706" y="38100"/>
              <a:ext cx="374650" cy="504190"/>
            </a:xfrm>
            <a:custGeom>
              <a:avLst/>
              <a:gdLst/>
              <a:ahLst/>
              <a:cxnLst/>
              <a:rect r="r" b="b" t="t" l="l"/>
              <a:pathLst>
                <a:path h="504190" w="374650">
                  <a:moveTo>
                    <a:pt x="0" y="504190"/>
                  </a:moveTo>
                  <a:lnTo>
                    <a:pt x="0" y="0"/>
                  </a:lnTo>
                  <a:lnTo>
                    <a:pt x="374650" y="252730"/>
                  </a:lnTo>
                  <a:close/>
                </a:path>
              </a:pathLst>
            </a:custGeom>
            <a:solidFill>
              <a:srgbClr val="FFFFFF"/>
            </a:solidFill>
          </p:spPr>
        </p:sp>
        <p:sp>
          <p:nvSpPr>
            <p:cNvPr name="Freeform 47" id="47"/>
            <p:cNvSpPr/>
            <p:nvPr/>
          </p:nvSpPr>
          <p:spPr>
            <a:xfrm>
              <a:off x="0" y="-2540"/>
              <a:ext cx="1907456" cy="582930"/>
            </a:xfrm>
            <a:custGeom>
              <a:avLst/>
              <a:gdLst/>
              <a:ahLst/>
              <a:cxnLst/>
              <a:rect r="r" b="b" t="t" l="l"/>
              <a:pathLst>
                <a:path h="582930" w="1907456">
                  <a:moveTo>
                    <a:pt x="1890946" y="261620"/>
                  </a:moveTo>
                  <a:lnTo>
                    <a:pt x="1516296" y="8890"/>
                  </a:lnTo>
                  <a:cubicBezTo>
                    <a:pt x="1504866" y="1270"/>
                    <a:pt x="1489626" y="0"/>
                    <a:pt x="1476926" y="6350"/>
                  </a:cubicBezTo>
                  <a:cubicBezTo>
                    <a:pt x="1464226" y="12700"/>
                    <a:pt x="1456606" y="25400"/>
                    <a:pt x="1456606" y="39370"/>
                  </a:cubicBezTo>
                  <a:lnTo>
                    <a:pt x="1456606" y="254000"/>
                  </a:lnTo>
                  <a:lnTo>
                    <a:pt x="0" y="254000"/>
                  </a:lnTo>
                  <a:lnTo>
                    <a:pt x="0" y="330200"/>
                  </a:lnTo>
                  <a:lnTo>
                    <a:pt x="1456606" y="330200"/>
                  </a:lnTo>
                  <a:lnTo>
                    <a:pt x="1456606" y="544830"/>
                  </a:lnTo>
                  <a:cubicBezTo>
                    <a:pt x="1456606" y="558800"/>
                    <a:pt x="1464226" y="571500"/>
                    <a:pt x="1476926" y="577850"/>
                  </a:cubicBezTo>
                  <a:cubicBezTo>
                    <a:pt x="1482006" y="580390"/>
                    <a:pt x="1488356" y="582930"/>
                    <a:pt x="1494706" y="582930"/>
                  </a:cubicBezTo>
                  <a:cubicBezTo>
                    <a:pt x="1502326" y="582930"/>
                    <a:pt x="1509946" y="580390"/>
                    <a:pt x="1516296" y="576580"/>
                  </a:cubicBezTo>
                  <a:lnTo>
                    <a:pt x="1890946" y="323850"/>
                  </a:lnTo>
                  <a:cubicBezTo>
                    <a:pt x="1901106" y="316230"/>
                    <a:pt x="1907456" y="304800"/>
                    <a:pt x="1907456" y="292100"/>
                  </a:cubicBezTo>
                  <a:cubicBezTo>
                    <a:pt x="1907456" y="279400"/>
                    <a:pt x="1901106" y="267970"/>
                    <a:pt x="1890946" y="261620"/>
                  </a:cubicBezTo>
                  <a:close/>
                  <a:moveTo>
                    <a:pt x="1532806" y="473710"/>
                  </a:moveTo>
                  <a:lnTo>
                    <a:pt x="1532806" y="111760"/>
                  </a:lnTo>
                  <a:lnTo>
                    <a:pt x="1800776" y="292100"/>
                  </a:lnTo>
                  <a:lnTo>
                    <a:pt x="1532806" y="473710"/>
                  </a:lnTo>
                  <a:close/>
                </a:path>
              </a:pathLst>
            </a:custGeom>
            <a:solidFill>
              <a:srgbClr val="2C92D5"/>
            </a:solidFill>
          </p:spPr>
        </p:sp>
      </p:grpSp>
      <p:sp>
        <p:nvSpPr>
          <p:cNvPr name="TextBox 48" id="48"/>
          <p:cNvSpPr txBox="true"/>
          <p:nvPr/>
        </p:nvSpPr>
        <p:spPr>
          <a:xfrm rot="0">
            <a:off x="13350976" y="5728075"/>
            <a:ext cx="1962765" cy="405983"/>
          </a:xfrm>
          <a:prstGeom prst="rect">
            <a:avLst/>
          </a:prstGeom>
        </p:spPr>
        <p:txBody>
          <a:bodyPr anchor="t" rtlCol="false" tIns="0" lIns="0" bIns="0" rIns="0">
            <a:spAutoFit/>
          </a:bodyPr>
          <a:lstStyle/>
          <a:p>
            <a:pPr algn="ctr">
              <a:lnSpc>
                <a:spcPts val="3345"/>
              </a:lnSpc>
            </a:pPr>
            <a:r>
              <a:rPr lang="en-US" sz="2389">
                <a:solidFill>
                  <a:srgbClr val="000000"/>
                </a:solidFill>
                <a:latin typeface="Open Sans Light Bold"/>
              </a:rPr>
              <a:t>connect()</a:t>
            </a:r>
          </a:p>
        </p:txBody>
      </p:sp>
      <p:sp>
        <p:nvSpPr>
          <p:cNvPr name="TextBox 49" id="49"/>
          <p:cNvSpPr txBox="true"/>
          <p:nvPr/>
        </p:nvSpPr>
        <p:spPr>
          <a:xfrm rot="0">
            <a:off x="15313741" y="5790146"/>
            <a:ext cx="1239216" cy="396204"/>
          </a:xfrm>
          <a:prstGeom prst="rect">
            <a:avLst/>
          </a:prstGeom>
        </p:spPr>
        <p:txBody>
          <a:bodyPr anchor="t" rtlCol="false" tIns="0" lIns="0" bIns="0" rIns="0">
            <a:spAutoFit/>
          </a:bodyPr>
          <a:lstStyle/>
          <a:p>
            <a:pPr algn="ctr">
              <a:lnSpc>
                <a:spcPts val="3359"/>
              </a:lnSpc>
            </a:pPr>
            <a:r>
              <a:rPr lang="en-US" sz="2400">
                <a:solidFill>
                  <a:srgbClr val="000000"/>
                </a:solidFill>
                <a:latin typeface="Open Sans Light Bold"/>
              </a:rPr>
              <a:t>close()</a:t>
            </a:r>
          </a:p>
        </p:txBody>
      </p:sp>
      <p:sp>
        <p:nvSpPr>
          <p:cNvPr name="TextBox 50" id="50"/>
          <p:cNvSpPr txBox="true"/>
          <p:nvPr/>
        </p:nvSpPr>
        <p:spPr>
          <a:xfrm rot="0">
            <a:off x="1752141" y="5724081"/>
            <a:ext cx="1239216" cy="396204"/>
          </a:xfrm>
          <a:prstGeom prst="rect">
            <a:avLst/>
          </a:prstGeom>
        </p:spPr>
        <p:txBody>
          <a:bodyPr anchor="t" rtlCol="false" tIns="0" lIns="0" bIns="0" rIns="0">
            <a:spAutoFit/>
          </a:bodyPr>
          <a:lstStyle/>
          <a:p>
            <a:pPr algn="ctr">
              <a:lnSpc>
                <a:spcPts val="3359"/>
              </a:lnSpc>
            </a:pPr>
            <a:r>
              <a:rPr lang="en-US" sz="2400">
                <a:solidFill>
                  <a:srgbClr val="000000"/>
                </a:solidFill>
                <a:latin typeface="Open Sans Light Bold"/>
              </a:rPr>
              <a:t>close()</a:t>
            </a:r>
          </a:p>
        </p:txBody>
      </p:sp>
      <p:sp>
        <p:nvSpPr>
          <p:cNvPr name="TextBox 51" id="51"/>
          <p:cNvSpPr txBox="true"/>
          <p:nvPr/>
        </p:nvSpPr>
        <p:spPr>
          <a:xfrm rot="0">
            <a:off x="14659916" y="7571467"/>
            <a:ext cx="2503169" cy="364710"/>
          </a:xfrm>
          <a:prstGeom prst="rect">
            <a:avLst/>
          </a:prstGeom>
        </p:spPr>
        <p:txBody>
          <a:bodyPr anchor="t" rtlCol="false" tIns="0" lIns="0" bIns="0" rIns="0">
            <a:spAutoFit/>
          </a:bodyPr>
          <a:lstStyle/>
          <a:p>
            <a:pPr algn="ctr">
              <a:lnSpc>
                <a:spcPts val="3000"/>
              </a:lnSpc>
            </a:pPr>
            <a:r>
              <a:rPr lang="en-US" spc="99" sz="2000">
                <a:solidFill>
                  <a:srgbClr val="191919"/>
                </a:solidFill>
                <a:latin typeface="Aileron Regular"/>
              </a:rPr>
              <a:t>Connection closed</a:t>
            </a:r>
          </a:p>
        </p:txBody>
      </p:sp>
      <p:sp>
        <p:nvSpPr>
          <p:cNvPr name="TextBox 52" id="52"/>
          <p:cNvSpPr txBox="true"/>
          <p:nvPr/>
        </p:nvSpPr>
        <p:spPr>
          <a:xfrm rot="0">
            <a:off x="14115640" y="9223834"/>
            <a:ext cx="3516406" cy="807446"/>
          </a:xfrm>
          <a:prstGeom prst="rect">
            <a:avLst/>
          </a:prstGeom>
        </p:spPr>
        <p:txBody>
          <a:bodyPr anchor="t" rtlCol="false" tIns="0" lIns="0" bIns="0" rIns="0">
            <a:spAutoFit/>
          </a:bodyPr>
          <a:lstStyle/>
          <a:p>
            <a:pPr algn="ctr">
              <a:lnSpc>
                <a:spcPts val="6547"/>
              </a:lnSpc>
            </a:pPr>
            <a:r>
              <a:rPr lang="en-US" sz="4677">
                <a:solidFill>
                  <a:srgbClr val="000000"/>
                </a:solidFill>
                <a:latin typeface="Open Sans"/>
              </a:rPr>
              <a:t>Client socket</a:t>
            </a:r>
          </a:p>
        </p:txBody>
      </p:sp>
      <p:sp>
        <p:nvSpPr>
          <p:cNvPr name="TextBox 53" id="53"/>
          <p:cNvSpPr txBox="true"/>
          <p:nvPr/>
        </p:nvSpPr>
        <p:spPr>
          <a:xfrm rot="0">
            <a:off x="1823517" y="9457999"/>
            <a:ext cx="3708679" cy="807446"/>
          </a:xfrm>
          <a:prstGeom prst="rect">
            <a:avLst/>
          </a:prstGeom>
        </p:spPr>
        <p:txBody>
          <a:bodyPr anchor="t" rtlCol="false" tIns="0" lIns="0" bIns="0" rIns="0">
            <a:spAutoFit/>
          </a:bodyPr>
          <a:lstStyle/>
          <a:p>
            <a:pPr algn="ctr">
              <a:lnSpc>
                <a:spcPts val="6547"/>
              </a:lnSpc>
            </a:pPr>
            <a:r>
              <a:rPr lang="en-US" sz="4677">
                <a:solidFill>
                  <a:srgbClr val="000000"/>
                </a:solidFill>
                <a:latin typeface="Open Sans"/>
              </a:rPr>
              <a:t>Server socket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E6BF"/>
        </a:solidFill>
      </p:bgPr>
    </p:bg>
    <p:spTree>
      <p:nvGrpSpPr>
        <p:cNvPr id="1" name=""/>
        <p:cNvGrpSpPr/>
        <p:nvPr/>
      </p:nvGrpSpPr>
      <p:grpSpPr>
        <a:xfrm>
          <a:off x="0" y="0"/>
          <a:ext cx="0" cy="0"/>
          <a:chOff x="0" y="0"/>
          <a:chExt cx="0" cy="0"/>
        </a:xfrm>
      </p:grpSpPr>
      <p:grpSp>
        <p:nvGrpSpPr>
          <p:cNvPr name="Group 2" id="2"/>
          <p:cNvGrpSpPr/>
          <p:nvPr/>
        </p:nvGrpSpPr>
        <p:grpSpPr>
          <a:xfrm rot="0">
            <a:off x="1337339" y="2729740"/>
            <a:ext cx="12540234" cy="5984020"/>
            <a:chOff x="0" y="0"/>
            <a:chExt cx="7199785" cy="3435634"/>
          </a:xfrm>
        </p:grpSpPr>
        <p:sp>
          <p:nvSpPr>
            <p:cNvPr name="Freeform 3" id="3"/>
            <p:cNvSpPr/>
            <p:nvPr/>
          </p:nvSpPr>
          <p:spPr>
            <a:xfrm>
              <a:off x="80010" y="80010"/>
              <a:ext cx="7107075" cy="3342924"/>
            </a:xfrm>
            <a:custGeom>
              <a:avLst/>
              <a:gdLst/>
              <a:ahLst/>
              <a:cxnLst/>
              <a:rect r="r" b="b" t="t" l="l"/>
              <a:pathLst>
                <a:path h="3342924" w="7107075">
                  <a:moveTo>
                    <a:pt x="0" y="3288314"/>
                  </a:moveTo>
                  <a:lnTo>
                    <a:pt x="0" y="3342924"/>
                  </a:lnTo>
                  <a:lnTo>
                    <a:pt x="7107075" y="3342924"/>
                  </a:lnTo>
                  <a:lnTo>
                    <a:pt x="7107075" y="0"/>
                  </a:lnTo>
                  <a:lnTo>
                    <a:pt x="7052465" y="0"/>
                  </a:lnTo>
                  <a:lnTo>
                    <a:pt x="7052465" y="3288314"/>
                  </a:lnTo>
                  <a:close/>
                </a:path>
              </a:pathLst>
            </a:custGeom>
            <a:solidFill>
              <a:srgbClr val="D1F3C8"/>
            </a:solidFill>
          </p:spPr>
        </p:sp>
        <p:sp>
          <p:nvSpPr>
            <p:cNvPr name="Freeform 4" id="4"/>
            <p:cNvSpPr/>
            <p:nvPr/>
          </p:nvSpPr>
          <p:spPr>
            <a:xfrm>
              <a:off x="67310" y="67310"/>
              <a:ext cx="7132475" cy="3368324"/>
            </a:xfrm>
            <a:custGeom>
              <a:avLst/>
              <a:gdLst/>
              <a:ahLst/>
              <a:cxnLst/>
              <a:rect r="r" b="b" t="t" l="l"/>
              <a:pathLst>
                <a:path h="3368324" w="7132475">
                  <a:moveTo>
                    <a:pt x="7065165" y="0"/>
                  </a:moveTo>
                  <a:lnTo>
                    <a:pt x="7065165" y="12700"/>
                  </a:lnTo>
                  <a:lnTo>
                    <a:pt x="7119775" y="12700"/>
                  </a:lnTo>
                  <a:lnTo>
                    <a:pt x="7119775" y="3355624"/>
                  </a:lnTo>
                  <a:lnTo>
                    <a:pt x="12700" y="3355624"/>
                  </a:lnTo>
                  <a:lnTo>
                    <a:pt x="12700" y="3301014"/>
                  </a:lnTo>
                  <a:lnTo>
                    <a:pt x="0" y="3301014"/>
                  </a:lnTo>
                  <a:lnTo>
                    <a:pt x="0" y="3368324"/>
                  </a:lnTo>
                  <a:lnTo>
                    <a:pt x="7132475" y="3368324"/>
                  </a:lnTo>
                  <a:lnTo>
                    <a:pt x="7132475" y="0"/>
                  </a:lnTo>
                  <a:close/>
                </a:path>
              </a:pathLst>
            </a:custGeom>
            <a:solidFill>
              <a:srgbClr val="000000"/>
            </a:solidFill>
          </p:spPr>
        </p:sp>
        <p:sp>
          <p:nvSpPr>
            <p:cNvPr name="Freeform 5" id="5"/>
            <p:cNvSpPr/>
            <p:nvPr/>
          </p:nvSpPr>
          <p:spPr>
            <a:xfrm>
              <a:off x="12700" y="12700"/>
              <a:ext cx="7107075" cy="3342924"/>
            </a:xfrm>
            <a:custGeom>
              <a:avLst/>
              <a:gdLst/>
              <a:ahLst/>
              <a:cxnLst/>
              <a:rect r="r" b="b" t="t" l="l"/>
              <a:pathLst>
                <a:path h="3342924" w="7107075">
                  <a:moveTo>
                    <a:pt x="0" y="0"/>
                  </a:moveTo>
                  <a:lnTo>
                    <a:pt x="7107075" y="0"/>
                  </a:lnTo>
                  <a:lnTo>
                    <a:pt x="7107075" y="3342924"/>
                  </a:lnTo>
                  <a:lnTo>
                    <a:pt x="0" y="3342924"/>
                  </a:lnTo>
                  <a:close/>
                </a:path>
              </a:pathLst>
            </a:custGeom>
            <a:solidFill>
              <a:srgbClr val="FFFFFF"/>
            </a:solidFill>
          </p:spPr>
        </p:sp>
        <p:sp>
          <p:nvSpPr>
            <p:cNvPr name="Freeform 6" id="6"/>
            <p:cNvSpPr/>
            <p:nvPr/>
          </p:nvSpPr>
          <p:spPr>
            <a:xfrm>
              <a:off x="0" y="0"/>
              <a:ext cx="7132475" cy="3368324"/>
            </a:xfrm>
            <a:custGeom>
              <a:avLst/>
              <a:gdLst/>
              <a:ahLst/>
              <a:cxnLst/>
              <a:rect r="r" b="b" t="t" l="l"/>
              <a:pathLst>
                <a:path h="3368324" w="7132475">
                  <a:moveTo>
                    <a:pt x="80010" y="3368324"/>
                  </a:moveTo>
                  <a:lnTo>
                    <a:pt x="7132475" y="3368324"/>
                  </a:lnTo>
                  <a:lnTo>
                    <a:pt x="7132475" y="80010"/>
                  </a:lnTo>
                  <a:lnTo>
                    <a:pt x="7132475" y="67310"/>
                  </a:lnTo>
                  <a:lnTo>
                    <a:pt x="7132475" y="0"/>
                  </a:lnTo>
                  <a:lnTo>
                    <a:pt x="0" y="0"/>
                  </a:lnTo>
                  <a:lnTo>
                    <a:pt x="0" y="3368324"/>
                  </a:lnTo>
                  <a:lnTo>
                    <a:pt x="67310" y="3368324"/>
                  </a:lnTo>
                  <a:lnTo>
                    <a:pt x="80010" y="3368324"/>
                  </a:lnTo>
                  <a:close/>
                  <a:moveTo>
                    <a:pt x="12700" y="12700"/>
                  </a:moveTo>
                  <a:lnTo>
                    <a:pt x="7119775" y="12700"/>
                  </a:lnTo>
                  <a:lnTo>
                    <a:pt x="7119775" y="3355624"/>
                  </a:lnTo>
                  <a:lnTo>
                    <a:pt x="12700" y="3355624"/>
                  </a:lnTo>
                  <a:lnTo>
                    <a:pt x="12700" y="12700"/>
                  </a:lnTo>
                  <a:close/>
                </a:path>
              </a:pathLst>
            </a:custGeom>
            <a:solidFill>
              <a:srgbClr val="000000"/>
            </a:solidFill>
          </p:spPr>
        </p:sp>
      </p:grpSp>
      <p:grpSp>
        <p:nvGrpSpPr>
          <p:cNvPr name="Group 7" id="7"/>
          <p:cNvGrpSpPr/>
          <p:nvPr/>
        </p:nvGrpSpPr>
        <p:grpSpPr>
          <a:xfrm rot="0">
            <a:off x="12705987" y="3945080"/>
            <a:ext cx="4366337" cy="3553340"/>
            <a:chOff x="0" y="0"/>
            <a:chExt cx="1588770" cy="1292946"/>
          </a:xfrm>
        </p:grpSpPr>
        <p:sp>
          <p:nvSpPr>
            <p:cNvPr name="Freeform 8" id="8"/>
            <p:cNvSpPr/>
            <p:nvPr/>
          </p:nvSpPr>
          <p:spPr>
            <a:xfrm>
              <a:off x="6350" y="6350"/>
              <a:ext cx="1576070" cy="1280246"/>
            </a:xfrm>
            <a:custGeom>
              <a:avLst/>
              <a:gdLst/>
              <a:ahLst/>
              <a:cxnLst/>
              <a:rect r="r" b="b" t="t" l="l"/>
              <a:pathLst>
                <a:path h="1280246" w="1576070">
                  <a:moveTo>
                    <a:pt x="1576070" y="271780"/>
                  </a:moveTo>
                  <a:lnTo>
                    <a:pt x="1576070" y="1280246"/>
                  </a:lnTo>
                  <a:lnTo>
                    <a:pt x="0" y="1280246"/>
                  </a:lnTo>
                  <a:lnTo>
                    <a:pt x="0" y="0"/>
                  </a:lnTo>
                  <a:lnTo>
                    <a:pt x="1304290" y="0"/>
                  </a:lnTo>
                  <a:close/>
                </a:path>
              </a:pathLst>
            </a:custGeom>
            <a:solidFill>
              <a:srgbClr val="FFFFAA"/>
            </a:solidFill>
          </p:spPr>
        </p:sp>
        <p:sp>
          <p:nvSpPr>
            <p:cNvPr name="Freeform 9" id="9"/>
            <p:cNvSpPr/>
            <p:nvPr/>
          </p:nvSpPr>
          <p:spPr>
            <a:xfrm>
              <a:off x="0" y="0"/>
              <a:ext cx="1588770" cy="1292946"/>
            </a:xfrm>
            <a:custGeom>
              <a:avLst/>
              <a:gdLst/>
              <a:ahLst/>
              <a:cxnLst/>
              <a:rect r="r" b="b" t="t" l="l"/>
              <a:pathLst>
                <a:path h="1292946" w="1588770">
                  <a:moveTo>
                    <a:pt x="1588770" y="1292946"/>
                  </a:moveTo>
                  <a:lnTo>
                    <a:pt x="0" y="1292946"/>
                  </a:lnTo>
                  <a:lnTo>
                    <a:pt x="0" y="0"/>
                  </a:lnTo>
                  <a:lnTo>
                    <a:pt x="1313180" y="0"/>
                  </a:lnTo>
                  <a:lnTo>
                    <a:pt x="1588770" y="275590"/>
                  </a:lnTo>
                  <a:cubicBezTo>
                    <a:pt x="1588770" y="275590"/>
                    <a:pt x="1588770" y="1292946"/>
                    <a:pt x="1588770" y="1292946"/>
                  </a:cubicBezTo>
                  <a:close/>
                  <a:moveTo>
                    <a:pt x="12700" y="1280246"/>
                  </a:moveTo>
                  <a:lnTo>
                    <a:pt x="1576070" y="1280246"/>
                  </a:lnTo>
                  <a:lnTo>
                    <a:pt x="1576070" y="280670"/>
                  </a:lnTo>
                  <a:lnTo>
                    <a:pt x="1308100" y="12700"/>
                  </a:lnTo>
                  <a:lnTo>
                    <a:pt x="12700" y="12700"/>
                  </a:lnTo>
                  <a:lnTo>
                    <a:pt x="12700" y="1280246"/>
                  </a:lnTo>
                  <a:close/>
                </a:path>
              </a:pathLst>
            </a:custGeom>
            <a:solidFill>
              <a:srgbClr val="000000"/>
            </a:solidFill>
          </p:spPr>
        </p:sp>
      </p:grpSp>
      <p:sp>
        <p:nvSpPr>
          <p:cNvPr name="TextBox 10" id="10"/>
          <p:cNvSpPr txBox="true"/>
          <p:nvPr/>
        </p:nvSpPr>
        <p:spPr>
          <a:xfrm rot="0">
            <a:off x="12892963" y="4312281"/>
            <a:ext cx="3992386" cy="1624337"/>
          </a:xfrm>
          <a:prstGeom prst="rect">
            <a:avLst/>
          </a:prstGeom>
        </p:spPr>
        <p:txBody>
          <a:bodyPr anchor="t" rtlCol="false" tIns="0" lIns="0" bIns="0" rIns="0">
            <a:spAutoFit/>
          </a:bodyPr>
          <a:lstStyle/>
          <a:p>
            <a:pPr>
              <a:lnSpc>
                <a:spcPts val="4348"/>
              </a:lnSpc>
            </a:pPr>
          </a:p>
          <a:p>
            <a:pPr>
              <a:lnSpc>
                <a:spcPts val="4348"/>
              </a:lnSpc>
            </a:pPr>
            <a:r>
              <a:rPr lang="en-US" sz="3345">
                <a:solidFill>
                  <a:srgbClr val="000000"/>
                </a:solidFill>
                <a:latin typeface="Nunito Bold"/>
              </a:rPr>
              <a:t>Lokesh Surana</a:t>
            </a:r>
          </a:p>
          <a:p>
            <a:pPr marL="0" indent="0" lvl="0">
              <a:lnSpc>
                <a:spcPts val="4348"/>
              </a:lnSpc>
            </a:pPr>
            <a:r>
              <a:rPr lang="en-US" sz="3345">
                <a:solidFill>
                  <a:srgbClr val="000000"/>
                </a:solidFill>
                <a:latin typeface="Nunito Bold"/>
              </a:rPr>
              <a:t>ES20BTECH11017</a:t>
            </a:r>
          </a:p>
        </p:txBody>
      </p:sp>
      <p:sp>
        <p:nvSpPr>
          <p:cNvPr name="TextBox 11" id="11"/>
          <p:cNvSpPr txBox="true"/>
          <p:nvPr/>
        </p:nvSpPr>
        <p:spPr>
          <a:xfrm rot="0">
            <a:off x="1892039" y="866775"/>
            <a:ext cx="7590865" cy="1533453"/>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References...</a:t>
            </a:r>
          </a:p>
        </p:txBody>
      </p:sp>
      <p:sp>
        <p:nvSpPr>
          <p:cNvPr name="TextBox 12" id="12"/>
          <p:cNvSpPr txBox="true"/>
          <p:nvPr/>
        </p:nvSpPr>
        <p:spPr>
          <a:xfrm rot="0">
            <a:off x="1337339" y="2793334"/>
            <a:ext cx="11368648" cy="5355085"/>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000000"/>
                </a:solidFill>
                <a:latin typeface="Open Sans Light"/>
              </a:rPr>
              <a:t>https://www.simplilearn.com/tutorials/blockchain-tutorial/blockchain-technology</a:t>
            </a:r>
          </a:p>
          <a:p>
            <a:pPr>
              <a:lnSpc>
                <a:spcPts val="3359"/>
              </a:lnSpc>
            </a:pPr>
          </a:p>
          <a:p>
            <a:pPr marL="518160" indent="-259080" lvl="1">
              <a:lnSpc>
                <a:spcPts val="3359"/>
              </a:lnSpc>
              <a:buFont typeface="Arial"/>
              <a:buChar char="•"/>
            </a:pPr>
            <a:r>
              <a:rPr lang="en-US" sz="2400">
                <a:solidFill>
                  <a:srgbClr val="000000"/>
                </a:solidFill>
                <a:latin typeface="Open Sans Light"/>
              </a:rPr>
              <a:t>https://youtu.be/bBC-nXj3Ng4</a:t>
            </a:r>
          </a:p>
          <a:p>
            <a:pPr>
              <a:lnSpc>
                <a:spcPts val="3359"/>
              </a:lnSpc>
            </a:pPr>
          </a:p>
          <a:p>
            <a:pPr marL="518160" indent="-259080" lvl="1">
              <a:lnSpc>
                <a:spcPts val="3359"/>
              </a:lnSpc>
              <a:buFont typeface="Arial"/>
              <a:buChar char="•"/>
            </a:pPr>
            <a:r>
              <a:rPr lang="en-US" sz="2400">
                <a:solidFill>
                  <a:srgbClr val="000000"/>
                </a:solidFill>
                <a:latin typeface="Open Sans Light"/>
              </a:rPr>
              <a:t>https://youtu.be/XTVTlEhGS6w</a:t>
            </a:r>
          </a:p>
          <a:p>
            <a:pPr>
              <a:lnSpc>
                <a:spcPts val="3359"/>
              </a:lnSpc>
            </a:pPr>
          </a:p>
          <a:p>
            <a:pPr marL="518160" indent="-259080" lvl="1">
              <a:lnSpc>
                <a:spcPts val="3359"/>
              </a:lnSpc>
              <a:buFont typeface="Arial"/>
              <a:buChar char="•"/>
            </a:pPr>
            <a:r>
              <a:rPr lang="en-US" sz="2400">
                <a:solidFill>
                  <a:srgbClr val="000000"/>
                </a:solidFill>
                <a:latin typeface="Open Sans Light"/>
              </a:rPr>
              <a:t>https://www.forcepoint.com/cyber-edu/osi-model#:~:text=The%20OSI%20Model%20(Open%20Systems,between%20different%20products%20and%20software.</a:t>
            </a:r>
          </a:p>
          <a:p>
            <a:pPr>
              <a:lnSpc>
                <a:spcPts val="4759"/>
              </a:lnSpc>
            </a:pPr>
          </a:p>
          <a:p>
            <a:pP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DAFAxxMM6xc</dc:identifier>
  <dcterms:modified xsi:type="dcterms:W3CDTF">2011-08-01T06:04:30Z</dcterms:modified>
  <cp:revision>1</cp:revision>
  <dc:title>Blockchain</dc:title>
</cp:coreProperties>
</file>