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23"/>
    <p:sldId id="257" r:id="rId27"/>
    <p:sldId id="258" r:id="rId29"/>
    <p:sldId id="259" r:id="rId31"/>
    <p:sldId id="260"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League Spartan" charset="1" panose="00000800000000000000"/>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
      <p:font typeface="Open Sans" charset="1" panose="020B0606030504020204"/>
      <p:regular r:id="rId19"/>
    </p:embeddedFont>
    <p:embeddedFont>
      <p:font typeface="Open Sans Bold" charset="1" panose="020B0806030504020204"/>
      <p:regular r:id="rId20"/>
    </p:embeddedFont>
    <p:embeddedFont>
      <p:font typeface="Open Sans Italics" charset="1" panose="020B0606030504020204"/>
      <p:regular r:id="rId21"/>
    </p:embeddedFont>
    <p:embeddedFont>
      <p:font typeface="Open Sans Bold Italics" charset="1" panose="020B08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slides/slide2.xml" Type="http://schemas.openxmlformats.org/officeDocument/2006/relationships/slide"/><Relationship Id="rId28" Target="notesSlides/notesSlide2.xml" Type="http://schemas.openxmlformats.org/officeDocument/2006/relationships/notesSlide"/><Relationship Id="rId29" Target="slides/slide3.xml" Type="http://schemas.openxmlformats.org/officeDocument/2006/relationships/slide"/><Relationship Id="rId3" Target="viewProps.xml" Type="http://schemas.openxmlformats.org/officeDocument/2006/relationships/viewProps"/><Relationship Id="rId30" Target="notesSlides/notesSlide3.xml" Type="http://schemas.openxmlformats.org/officeDocument/2006/relationships/notesSlide"/><Relationship Id="rId31" Target="slides/slide4.xml" Type="http://schemas.openxmlformats.org/officeDocument/2006/relationships/slide"/><Relationship Id="rId32" Target="notesSlides/notesSlide4.xml" Type="http://schemas.openxmlformats.org/officeDocument/2006/relationships/notesSlide"/><Relationship Id="rId33" Target="slides/slide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A consensus mechanism refers to the methodology used to achieve agreement, trust, and security across a decentralized computer network.</a:t>
            </a:r>
          </a:p>
          <a:p>
            <a:pPr lvl="0"/>
            <a:r>
              <a:rPr lang="en-US"/>
              <a:t>In the context of blockchains and cryptocurrencies, A consensus mechanism is a fault-tolerant mechanism to reach an agreement on a single state of the network among distributed nodes.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Proof of work (PoW) describes a system that requires an amount of effort in order to prevent malicious uses of computing power. The concept was subsequently adapted to securing digital money by Hal Finney in 2004 through the idea of "reusable proof of work" using the SHA-256 hashing algorithm.</a:t>
            </a:r>
          </a:p>
          <a:p>
            <a:pPr lvl="0"/>
            <a:r>
              <a:rPr lang="en-US"/>
              <a:t/>
            </a:r>
          </a:p>
          <a:p>
            <a:pPr lvl="0"/>
            <a:r>
              <a:rPr lang="en-US"/>
              <a:t> Even a tiny change to any portion of the original data will result in a totally unrecognizable hash. Whatever the size of the original data set, the hash generated by a given function will be the same length. The hash is a one-way function: it cannot be used to obtain the original data, only to check that the data that generated the hash matches the original data.</a:t>
            </a:r>
          </a:p>
          <a:p>
            <a:pPr lvl="0"/>
            <a:r>
              <a:rPr lang="en-US"/>
              <a:t/>
            </a:r>
          </a:p>
          <a:p>
            <a:pPr lvl="0"/>
            <a:r>
              <a:rPr lang="en-US"/>
              <a:t>Generating just any hash for a set of bitcoin transactions would be trivial for a modern computer, so in order to turn the process into "work," the bitcoin network sets a certain level of "difficulty." Setting difficulty is accomplished by establishing a "target" for the hash: In practice, this means a hash that starts with a very long string of zeros. </a:t>
            </a:r>
          </a:p>
          <a:p>
            <a:pPr lvl="0"/>
            <a:r>
              <a:rPr lang="en-US"/>
              <a:t/>
            </a:r>
          </a:p>
          <a:p>
            <a:pPr lvl="0"/>
            <a:r>
              <a:rPr lang="en-US"/>
              <a:t> It also makes it difficult for a user or pool of users to monopolize the network's computing power, since the machinery and power required to complete the hash functions are expensive.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Bitcoin, as well as other PoW-based blockchains, have limited performance in terms of transactions per second (TPS). Therefore, the decentralized aspect of Bitcoin is not only providing a secure and trustless economic system but is also limiting its potential to be used on a larger scale. </a:t>
            </a:r>
          </a:p>
          <a:p>
            <a:pPr lvl="0"/>
            <a:r>
              <a:rPr lang="en-US"/>
              <a:t/>
            </a:r>
          </a:p>
          <a:p>
            <a:pPr lvl="0"/>
            <a:r>
              <a:rPr lang="en-US"/>
              <a:t> Blocks and transactions are verified by pre-approved participants, who act as moderators of the system. </a:t>
            </a:r>
          </a:p>
          <a:p>
            <a:pPr lvl="0"/>
            <a:r>
              <a:rPr lang="en-US"/>
              <a:t/>
            </a:r>
          </a:p>
          <a:p>
            <a:pPr lvl="0"/>
            <a:r>
              <a:rPr lang="en-US"/>
              <a:t>Microsoft Azure is another example where the PoA is being implemented.</a:t>
            </a:r>
          </a:p>
          <a:p>
            <a:pPr lvl="0"/>
            <a:r>
              <a:rPr lang="en-US"/>
              <a:t/>
            </a:r>
          </a:p>
          <a:p>
            <a:pPr lvl="0"/>
            <a:r>
              <a:rPr lang="en-US"/>
              <a:t>Knowing the validators’ identities could potentially lead to third-party manipulation. For instance, if a competitor wants to disrupt a PoA-based network, he may try to influence public known validators to act dishonestly in order to compromise the system from within.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While Proof of Work is also prone to 51% attacks, they can be significantly easier with Proof of Stake. If a token's price crashes or the blockchain has a low market capitalization, it can be theoretically cheap to purchase more than 50% of the tokens and control the network.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0F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34113" b="37436"/>
          <a:stretch>
            <a:fillRect/>
          </a:stretch>
        </p:blipFill>
        <p:spPr>
          <a:xfrm flipH="false" flipV="false" rot="0">
            <a:off x="1663748" y="3245552"/>
            <a:ext cx="2844705" cy="2843386"/>
          </a:xfrm>
          <a:prstGeom prst="rect">
            <a:avLst/>
          </a:prstGeom>
        </p:spPr>
      </p:pic>
      <p:grpSp>
        <p:nvGrpSpPr>
          <p:cNvPr name="Group 3" id="3"/>
          <p:cNvGrpSpPr/>
          <p:nvPr/>
        </p:nvGrpSpPr>
        <p:grpSpPr>
          <a:xfrm rot="0">
            <a:off x="17431517" y="2065253"/>
            <a:ext cx="856483" cy="6156495"/>
            <a:chOff x="0" y="0"/>
            <a:chExt cx="289724" cy="2082567"/>
          </a:xfrm>
        </p:grpSpPr>
        <p:sp>
          <p:nvSpPr>
            <p:cNvPr name="Freeform 4" id="4"/>
            <p:cNvSpPr/>
            <p:nvPr/>
          </p:nvSpPr>
          <p:spPr>
            <a:xfrm>
              <a:off x="0" y="0"/>
              <a:ext cx="289724" cy="2082567"/>
            </a:xfrm>
            <a:custGeom>
              <a:avLst/>
              <a:gdLst/>
              <a:ahLst/>
              <a:cxnLst/>
              <a:rect r="r" b="b" t="t" l="l"/>
              <a:pathLst>
                <a:path h="2082567" w="289724">
                  <a:moveTo>
                    <a:pt x="0" y="0"/>
                  </a:moveTo>
                  <a:lnTo>
                    <a:pt x="289724" y="0"/>
                  </a:lnTo>
                  <a:lnTo>
                    <a:pt x="289724" y="2082567"/>
                  </a:lnTo>
                  <a:lnTo>
                    <a:pt x="0" y="2082567"/>
                  </a:lnTo>
                  <a:close/>
                </a:path>
              </a:pathLst>
            </a:custGeom>
            <a:solidFill>
              <a:srgbClr val="F1D00A"/>
            </a:solidFill>
          </p:spPr>
        </p:sp>
      </p:grpSp>
      <p:pic>
        <p:nvPicPr>
          <p:cNvPr name="Picture 5" id="5"/>
          <p:cNvPicPr>
            <a:picLocks noChangeAspect="true"/>
          </p:cNvPicPr>
          <p:nvPr/>
        </p:nvPicPr>
        <p:blipFill>
          <a:blip r:embed="rId5">
            <a:alphaModFix amt="68000"/>
          </a:blip>
          <a:srcRect l="0" t="40764" r="0" b="43520"/>
          <a:stretch>
            <a:fillRect/>
          </a:stretch>
        </p:blipFill>
        <p:spPr>
          <a:xfrm flipH="false" flipV="false" rot="0">
            <a:off x="5437747" y="8871044"/>
            <a:ext cx="7397528" cy="774512"/>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28700" y="2431250"/>
            <a:ext cx="4114800" cy="4114800"/>
          </a:xfrm>
          <a:prstGeom prst="rect">
            <a:avLst/>
          </a:prstGeom>
        </p:spPr>
      </p:pic>
      <p:sp>
        <p:nvSpPr>
          <p:cNvPr name="TextBox 7" id="7"/>
          <p:cNvSpPr txBox="true"/>
          <p:nvPr/>
        </p:nvSpPr>
        <p:spPr>
          <a:xfrm rot="0">
            <a:off x="4479817" y="695679"/>
            <a:ext cx="9328366" cy="646430"/>
          </a:xfrm>
          <a:prstGeom prst="rect">
            <a:avLst/>
          </a:prstGeom>
        </p:spPr>
        <p:txBody>
          <a:bodyPr anchor="t" rtlCol="false" tIns="0" lIns="0" bIns="0" rIns="0">
            <a:spAutoFit/>
          </a:bodyPr>
          <a:lstStyle/>
          <a:p>
            <a:pPr algn="ctr">
              <a:lnSpc>
                <a:spcPts val="5319"/>
              </a:lnSpc>
            </a:pPr>
            <a:r>
              <a:rPr lang="en-US" sz="3799">
                <a:solidFill>
                  <a:srgbClr val="000000"/>
                </a:solidFill>
                <a:latin typeface="Open Sans Light Bold"/>
              </a:rPr>
              <a:t>Cryptographic consensus mechanisms </a:t>
            </a:r>
          </a:p>
        </p:txBody>
      </p:sp>
      <p:sp>
        <p:nvSpPr>
          <p:cNvPr name="TextBox 8" id="8"/>
          <p:cNvSpPr txBox="true"/>
          <p:nvPr/>
        </p:nvSpPr>
        <p:spPr>
          <a:xfrm rot="0">
            <a:off x="5437747" y="1998578"/>
            <a:ext cx="11821553" cy="4780337"/>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Open Sans Light"/>
              </a:rPr>
              <a:t>A fault-tolerant mechanism</a:t>
            </a:r>
          </a:p>
          <a:p>
            <a:pPr algn="just" marL="734059" indent="-367030" lvl="1">
              <a:lnSpc>
                <a:spcPts val="4759"/>
              </a:lnSpc>
              <a:buFont typeface="Arial"/>
              <a:buChar char="•"/>
            </a:pPr>
            <a:r>
              <a:rPr lang="en-US" sz="3399">
                <a:solidFill>
                  <a:srgbClr val="000000"/>
                </a:solidFill>
                <a:latin typeface="Open Sans Light"/>
              </a:rPr>
              <a:t>To achieve agreement, trust, and security</a:t>
            </a:r>
          </a:p>
          <a:p>
            <a:pPr algn="just" marL="734059" indent="-367030" lvl="1">
              <a:lnSpc>
                <a:spcPts val="4759"/>
              </a:lnSpc>
              <a:buFont typeface="Arial"/>
              <a:buChar char="•"/>
            </a:pPr>
            <a:r>
              <a:rPr lang="en-US" sz="3399">
                <a:solidFill>
                  <a:srgbClr val="000000"/>
                </a:solidFill>
                <a:latin typeface="Open Sans Light"/>
              </a:rPr>
              <a:t>To ensure the validity and authenticity of the transactions </a:t>
            </a:r>
          </a:p>
          <a:p>
            <a:pPr algn="just">
              <a:lnSpc>
                <a:spcPts val="4759"/>
              </a:lnSpc>
            </a:pPr>
          </a:p>
          <a:p>
            <a:pPr algn="just">
              <a:lnSpc>
                <a:spcPts val="4759"/>
              </a:lnSpc>
            </a:pPr>
            <a:r>
              <a:rPr lang="en-US" sz="3399">
                <a:solidFill>
                  <a:srgbClr val="000000"/>
                </a:solidFill>
                <a:latin typeface="Open Sans Light"/>
              </a:rPr>
              <a:t>       Some </a:t>
            </a:r>
            <a:r>
              <a:rPr lang="en-US" sz="3399">
                <a:solidFill>
                  <a:srgbClr val="000000"/>
                </a:solidFill>
                <a:latin typeface="Open Sans Light"/>
              </a:rPr>
              <a:t>Examples are</a:t>
            </a:r>
          </a:p>
          <a:p>
            <a:pPr algn="just" marL="734059" indent="-367030" lvl="1">
              <a:lnSpc>
                <a:spcPts val="4759"/>
              </a:lnSpc>
              <a:buFont typeface="Arial"/>
              <a:buChar char="•"/>
            </a:pPr>
            <a:r>
              <a:rPr lang="en-US" sz="3399">
                <a:solidFill>
                  <a:srgbClr val="000000"/>
                </a:solidFill>
                <a:latin typeface="Open Sans Light"/>
              </a:rPr>
              <a:t>P</a:t>
            </a:r>
            <a:r>
              <a:rPr lang="en-US" sz="3399">
                <a:solidFill>
                  <a:srgbClr val="000000"/>
                </a:solidFill>
                <a:latin typeface="Open Sans Light"/>
              </a:rPr>
              <a:t>roof-of-work (</a:t>
            </a:r>
            <a:r>
              <a:rPr lang="en-US" sz="3399">
                <a:solidFill>
                  <a:srgbClr val="000000"/>
                </a:solidFill>
                <a:latin typeface="Open Sans Light Bold"/>
              </a:rPr>
              <a:t>PoW</a:t>
            </a:r>
            <a:r>
              <a:rPr lang="en-US" sz="3399">
                <a:solidFill>
                  <a:srgbClr val="000000"/>
                </a:solidFill>
                <a:latin typeface="Open Sans Light"/>
              </a:rPr>
              <a:t>) </a:t>
            </a:r>
          </a:p>
          <a:p>
            <a:pPr algn="just" marL="734059" indent="-367030" lvl="1">
              <a:lnSpc>
                <a:spcPts val="4759"/>
              </a:lnSpc>
              <a:buFont typeface="Arial"/>
              <a:buChar char="•"/>
            </a:pPr>
            <a:r>
              <a:rPr lang="en-US" sz="3399">
                <a:solidFill>
                  <a:srgbClr val="000000"/>
                </a:solidFill>
                <a:latin typeface="Open Sans Light"/>
              </a:rPr>
              <a:t>Proof-of-stake (</a:t>
            </a:r>
            <a:r>
              <a:rPr lang="en-US" sz="3399">
                <a:solidFill>
                  <a:srgbClr val="000000"/>
                </a:solidFill>
                <a:latin typeface="Open Sans Light Bold"/>
              </a:rPr>
              <a:t>PoS</a:t>
            </a:r>
            <a:r>
              <a:rPr lang="en-US" sz="3399">
                <a:solidFill>
                  <a:srgbClr val="000000"/>
                </a:solidFill>
                <a:latin typeface="Open Sans Light"/>
              </a:rPr>
              <a:t>)</a:t>
            </a:r>
          </a:p>
          <a:p>
            <a:pPr algn="just" marL="734059" indent="-367030" lvl="1">
              <a:lnSpc>
                <a:spcPts val="4759"/>
              </a:lnSpc>
              <a:buFont typeface="Arial"/>
              <a:buChar char="•"/>
            </a:pPr>
            <a:r>
              <a:rPr lang="en-US" sz="3399">
                <a:solidFill>
                  <a:srgbClr val="000000"/>
                </a:solidFill>
                <a:latin typeface="Open Sans Light"/>
              </a:rPr>
              <a:t>Proof-of-authority (</a:t>
            </a:r>
            <a:r>
              <a:rPr lang="en-US" sz="3399">
                <a:solidFill>
                  <a:srgbClr val="000000"/>
                </a:solidFill>
                <a:latin typeface="Open Sans Light Bold"/>
              </a:rPr>
              <a:t>PoA</a:t>
            </a:r>
            <a:r>
              <a:rPr lang="en-US" sz="3399">
                <a:solidFill>
                  <a:srgbClr val="000000"/>
                </a:solidFill>
                <a:latin typeface="Open Sans Light"/>
              </a:rPr>
              <a: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F0F0"/>
        </a:solidFill>
      </p:bgPr>
    </p:bg>
    <p:spTree>
      <p:nvGrpSpPr>
        <p:cNvPr id="1" name=""/>
        <p:cNvGrpSpPr/>
        <p:nvPr/>
      </p:nvGrpSpPr>
      <p:grpSpPr>
        <a:xfrm>
          <a:off x="0" y="0"/>
          <a:ext cx="0" cy="0"/>
          <a:chOff x="0" y="0"/>
          <a:chExt cx="0" cy="0"/>
        </a:xfrm>
      </p:grpSpPr>
      <p:grpSp>
        <p:nvGrpSpPr>
          <p:cNvPr name="Group 2" id="2"/>
          <p:cNvGrpSpPr/>
          <p:nvPr/>
        </p:nvGrpSpPr>
        <p:grpSpPr>
          <a:xfrm rot="0">
            <a:off x="0" y="0"/>
            <a:ext cx="5611187" cy="10287000"/>
            <a:chOff x="0" y="0"/>
            <a:chExt cx="1898105" cy="3479800"/>
          </a:xfrm>
        </p:grpSpPr>
        <p:sp>
          <p:nvSpPr>
            <p:cNvPr name="Freeform 3" id="3"/>
            <p:cNvSpPr/>
            <p:nvPr/>
          </p:nvSpPr>
          <p:spPr>
            <a:xfrm>
              <a:off x="0" y="0"/>
              <a:ext cx="1898105" cy="3479800"/>
            </a:xfrm>
            <a:custGeom>
              <a:avLst/>
              <a:gdLst/>
              <a:ahLst/>
              <a:cxnLst/>
              <a:rect r="r" b="b" t="t" l="l"/>
              <a:pathLst>
                <a:path h="3479800" w="1898105">
                  <a:moveTo>
                    <a:pt x="0" y="0"/>
                  </a:moveTo>
                  <a:lnTo>
                    <a:pt x="1898105" y="0"/>
                  </a:lnTo>
                  <a:lnTo>
                    <a:pt x="1898105" y="3479800"/>
                  </a:lnTo>
                  <a:lnTo>
                    <a:pt x="0" y="3479800"/>
                  </a:lnTo>
                  <a:close/>
                </a:path>
              </a:pathLst>
            </a:custGeom>
            <a:solidFill>
              <a:srgbClr val="F1D00A"/>
            </a:solidFill>
          </p:spPr>
        </p:sp>
      </p:grpSp>
      <p:sp>
        <p:nvSpPr>
          <p:cNvPr name="TextBox 4" id="4"/>
          <p:cNvSpPr txBox="true"/>
          <p:nvPr/>
        </p:nvSpPr>
        <p:spPr>
          <a:xfrm rot="0">
            <a:off x="634273" y="1470444"/>
            <a:ext cx="4342641" cy="2624982"/>
          </a:xfrm>
          <a:prstGeom prst="rect">
            <a:avLst/>
          </a:prstGeom>
        </p:spPr>
        <p:txBody>
          <a:bodyPr anchor="t" rtlCol="false" tIns="0" lIns="0" bIns="0" rIns="0">
            <a:spAutoFit/>
          </a:bodyPr>
          <a:lstStyle/>
          <a:p>
            <a:pPr>
              <a:lnSpc>
                <a:spcPts val="7200"/>
              </a:lnSpc>
            </a:pPr>
            <a:r>
              <a:rPr lang="en-US" sz="7200">
                <a:solidFill>
                  <a:srgbClr val="21325E"/>
                </a:solidFill>
                <a:latin typeface="League Spartan"/>
              </a:rPr>
              <a:t>Proof of Work</a:t>
            </a:r>
          </a:p>
          <a:p>
            <a:pPr>
              <a:lnSpc>
                <a:spcPts val="6000"/>
              </a:lnSpc>
            </a:pPr>
            <a:r>
              <a:rPr lang="en-US" sz="6000">
                <a:solidFill>
                  <a:srgbClr val="21325E"/>
                </a:solidFill>
                <a:latin typeface="League Spartan"/>
              </a:rPr>
              <a:t>(PoW)</a:t>
            </a:r>
          </a:p>
        </p:txBody>
      </p:sp>
      <p:sp>
        <p:nvSpPr>
          <p:cNvPr name="TextBox 5" id="5"/>
          <p:cNvSpPr txBox="true"/>
          <p:nvPr/>
        </p:nvSpPr>
        <p:spPr>
          <a:xfrm rot="0">
            <a:off x="5611187" y="258359"/>
            <a:ext cx="12209383" cy="5421417"/>
          </a:xfrm>
          <a:prstGeom prst="rect">
            <a:avLst/>
          </a:prstGeom>
        </p:spPr>
        <p:txBody>
          <a:bodyPr anchor="t" rtlCol="false" tIns="0" lIns="0" bIns="0" rIns="0">
            <a:spAutoFit/>
          </a:bodyPr>
          <a:lstStyle/>
          <a:p>
            <a:pPr marL="604519" indent="-302260" lvl="1">
              <a:lnSpc>
                <a:spcPts val="3639"/>
              </a:lnSpc>
              <a:buFont typeface="Arial"/>
              <a:buChar char="•"/>
            </a:pPr>
            <a:r>
              <a:rPr lang="en-US" sz="2799">
                <a:solidFill>
                  <a:srgbClr val="3E497A"/>
                </a:solidFill>
                <a:latin typeface="Kollektif Italics"/>
              </a:rPr>
              <a:t>Proof of work (PoW) is a decentralized consensus mechanism that requires members of a network to expend effort solving an arbitrary mathematical puzzle to prevent anybody from gaming the system. </a:t>
            </a:r>
          </a:p>
          <a:p>
            <a:pPr>
              <a:lnSpc>
                <a:spcPts val="3639"/>
              </a:lnSpc>
            </a:pPr>
          </a:p>
          <a:p>
            <a:pPr marL="604519" indent="-302260" lvl="1">
              <a:lnSpc>
                <a:spcPts val="3639"/>
              </a:lnSpc>
              <a:buFont typeface="Arial"/>
              <a:buChar char="•"/>
            </a:pPr>
            <a:r>
              <a:rPr lang="en-US" sz="2799">
                <a:solidFill>
                  <a:srgbClr val="3E497A"/>
                </a:solidFill>
                <a:latin typeface="Kollektif"/>
              </a:rPr>
              <a:t>A</a:t>
            </a:r>
            <a:r>
              <a:rPr lang="en-US" sz="2799">
                <a:solidFill>
                  <a:srgbClr val="3E497A"/>
                </a:solidFill>
                <a:latin typeface="Arimo Italics"/>
              </a:rPr>
              <a:t> scale requires huge amounts of energy, which only increases as more miners join the network. </a:t>
            </a:r>
          </a:p>
          <a:p>
            <a:pPr>
              <a:lnSpc>
                <a:spcPts val="3639"/>
              </a:lnSpc>
            </a:pPr>
          </a:p>
          <a:p>
            <a:pPr marL="604519" indent="-302260" lvl="1">
              <a:lnSpc>
                <a:spcPts val="3639"/>
              </a:lnSpc>
              <a:buFont typeface="Arial"/>
              <a:buChar char="•"/>
            </a:pPr>
            <a:r>
              <a:rPr lang="en-US" sz="2799">
                <a:solidFill>
                  <a:srgbClr val="3E497A"/>
                </a:solidFill>
                <a:latin typeface="Kollektif Italics"/>
              </a:rPr>
              <a:t>Proof of work makes it extremely difficult to alter any aspect of the blockchain any such alteration would require re-mining all subsequent blocks. </a:t>
            </a:r>
          </a:p>
          <a:p>
            <a:pPr algn="just">
              <a:lnSpc>
                <a:spcPts val="2730"/>
              </a:lnSpc>
            </a:pPr>
          </a:p>
          <a:p>
            <a:pPr algn="just">
              <a:lnSpc>
                <a:spcPts val="3639"/>
              </a:lnSpc>
            </a:pPr>
          </a:p>
        </p:txBody>
      </p:sp>
      <p:sp>
        <p:nvSpPr>
          <p:cNvPr name="TextBox 6" id="6"/>
          <p:cNvSpPr txBox="true"/>
          <p:nvPr/>
        </p:nvSpPr>
        <p:spPr>
          <a:xfrm rot="0">
            <a:off x="0" y="5910348"/>
            <a:ext cx="5339825" cy="2114333"/>
          </a:xfrm>
          <a:prstGeom prst="rect">
            <a:avLst/>
          </a:prstGeom>
        </p:spPr>
        <p:txBody>
          <a:bodyPr anchor="t" rtlCol="false" tIns="0" lIns="0" bIns="0" rIns="0">
            <a:spAutoFit/>
          </a:bodyPr>
          <a:lstStyle/>
          <a:p>
            <a:pPr algn="ctr">
              <a:lnSpc>
                <a:spcPts val="4200"/>
              </a:lnSpc>
            </a:pPr>
            <a:r>
              <a:rPr lang="en-US" sz="3000">
                <a:solidFill>
                  <a:srgbClr val="000000"/>
                </a:solidFill>
                <a:latin typeface="Open Sans Light Italics"/>
              </a:rPr>
              <a:t>Proof of work was initially created as a proposed solution to the growing problem of spam email. </a:t>
            </a:r>
          </a:p>
        </p:txBody>
      </p:sp>
      <p:sp>
        <p:nvSpPr>
          <p:cNvPr name="TextBox 7" id="7"/>
          <p:cNvSpPr txBox="true"/>
          <p:nvPr/>
        </p:nvSpPr>
        <p:spPr>
          <a:xfrm rot="0">
            <a:off x="10981242" y="6911387"/>
            <a:ext cx="7095583" cy="596900"/>
          </a:xfrm>
          <a:prstGeom prst="rect">
            <a:avLst/>
          </a:prstGeom>
        </p:spPr>
        <p:txBody>
          <a:bodyPr anchor="t" rtlCol="false" tIns="0" lIns="0" bIns="0" rIns="0">
            <a:spAutoFit/>
          </a:bodyPr>
          <a:lstStyle/>
          <a:p>
            <a:pPr algn="ctr">
              <a:lnSpc>
                <a:spcPts val="4900"/>
              </a:lnSpc>
            </a:pPr>
            <a:r>
              <a:rPr lang="en-US" sz="3500">
                <a:solidFill>
                  <a:srgbClr val="000000"/>
                </a:solidFill>
                <a:latin typeface="Open Sans Bold"/>
              </a:rPr>
              <a:t>How does that work for bitcoin?</a:t>
            </a:r>
          </a:p>
        </p:txBody>
      </p:sp>
      <p:sp>
        <p:nvSpPr>
          <p:cNvPr name="TextBox 8" id="8"/>
          <p:cNvSpPr txBox="true"/>
          <p:nvPr/>
        </p:nvSpPr>
        <p:spPr>
          <a:xfrm rot="0">
            <a:off x="8393989" y="7722261"/>
            <a:ext cx="9655883" cy="2181008"/>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Kollektif"/>
              </a:rPr>
              <a:t>The way PoW is used on bitcoin is through </a:t>
            </a:r>
            <a:r>
              <a:rPr lang="en-US" sz="3000">
                <a:solidFill>
                  <a:srgbClr val="000000"/>
                </a:solidFill>
                <a:latin typeface="Kollektif"/>
              </a:rPr>
              <a:t>hashes</a:t>
            </a:r>
            <a:r>
              <a:rPr lang="en-US" sz="3000">
                <a:solidFill>
                  <a:srgbClr val="000000"/>
                </a:solidFill>
                <a:latin typeface="Kollektif"/>
              </a:rPr>
              <a:t>, long strings that serve as proof of work. </a:t>
            </a:r>
          </a:p>
          <a:p>
            <a:pPr algn="just" marL="647700" indent="-323850" lvl="1">
              <a:lnSpc>
                <a:spcPts val="4200"/>
              </a:lnSpc>
              <a:buFont typeface="Arial"/>
              <a:buChar char="•"/>
            </a:pPr>
            <a:r>
              <a:rPr lang="en-US" sz="3000">
                <a:solidFill>
                  <a:srgbClr val="000000"/>
                </a:solidFill>
                <a:latin typeface="Kollektif"/>
              </a:rPr>
              <a:t>Put a given set of data through a hash function (bitcoin uses SHA-256)</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0F0F0"/>
        </a:solidFill>
      </p:bgPr>
    </p:bg>
    <p:spTree>
      <p:nvGrpSpPr>
        <p:cNvPr id="1" name=""/>
        <p:cNvGrpSpPr/>
        <p:nvPr/>
      </p:nvGrpSpPr>
      <p:grpSpPr>
        <a:xfrm>
          <a:off x="0" y="0"/>
          <a:ext cx="0" cy="0"/>
          <a:chOff x="0" y="0"/>
          <a:chExt cx="0" cy="0"/>
        </a:xfrm>
      </p:grpSpPr>
      <p:grpSp>
        <p:nvGrpSpPr>
          <p:cNvPr name="Group 2" id="2"/>
          <p:cNvGrpSpPr/>
          <p:nvPr/>
        </p:nvGrpSpPr>
        <p:grpSpPr>
          <a:xfrm rot="0">
            <a:off x="0" y="0"/>
            <a:ext cx="5224230" cy="10287000"/>
            <a:chOff x="0" y="0"/>
            <a:chExt cx="1767209" cy="3479800"/>
          </a:xfrm>
        </p:grpSpPr>
        <p:sp>
          <p:nvSpPr>
            <p:cNvPr name="Freeform 3" id="3"/>
            <p:cNvSpPr/>
            <p:nvPr/>
          </p:nvSpPr>
          <p:spPr>
            <a:xfrm>
              <a:off x="0" y="0"/>
              <a:ext cx="1767209" cy="3479800"/>
            </a:xfrm>
            <a:custGeom>
              <a:avLst/>
              <a:gdLst/>
              <a:ahLst/>
              <a:cxnLst/>
              <a:rect r="r" b="b" t="t" l="l"/>
              <a:pathLst>
                <a:path h="3479800" w="1767209">
                  <a:moveTo>
                    <a:pt x="0" y="0"/>
                  </a:moveTo>
                  <a:lnTo>
                    <a:pt x="1767209" y="0"/>
                  </a:lnTo>
                  <a:lnTo>
                    <a:pt x="1767209" y="3479800"/>
                  </a:lnTo>
                  <a:lnTo>
                    <a:pt x="0" y="3479800"/>
                  </a:lnTo>
                  <a:close/>
                </a:path>
              </a:pathLst>
            </a:custGeom>
            <a:solidFill>
              <a:srgbClr val="F1D00A"/>
            </a:solidFill>
          </p:spPr>
        </p:sp>
      </p:grpSp>
      <p:sp>
        <p:nvSpPr>
          <p:cNvPr name="TextBox 4" id="4"/>
          <p:cNvSpPr txBox="true"/>
          <p:nvPr/>
        </p:nvSpPr>
        <p:spPr>
          <a:xfrm rot="0">
            <a:off x="5224230" y="733256"/>
            <a:ext cx="13063770" cy="7472409"/>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3E497A"/>
                </a:solidFill>
                <a:latin typeface="Kollektif Italics"/>
              </a:rPr>
              <a:t>Proof of Authority (PoA) is a reputation-based consensus algorithm that introduces a practical and efficient solution for blockchain networks (especially the private ones).</a:t>
            </a:r>
          </a:p>
          <a:p>
            <a:pPr>
              <a:lnSpc>
                <a:spcPts val="3919"/>
              </a:lnSpc>
            </a:pPr>
          </a:p>
          <a:p>
            <a:pPr marL="604519" indent="-302260" lvl="1">
              <a:lnSpc>
                <a:spcPts val="3919"/>
              </a:lnSpc>
              <a:buFont typeface="Arial"/>
              <a:buChar char="•"/>
            </a:pPr>
            <a:r>
              <a:rPr lang="en-US" sz="2799">
                <a:solidFill>
                  <a:srgbClr val="3E497A"/>
                </a:solidFill>
                <a:latin typeface="Kollektif Italics"/>
              </a:rPr>
              <a:t>It leverages the value of identities, which means that block validators are not </a:t>
            </a:r>
            <a:r>
              <a:rPr lang="en-US" sz="2799">
                <a:solidFill>
                  <a:srgbClr val="3E497A"/>
                </a:solidFill>
                <a:latin typeface="Kollektif Italics"/>
              </a:rPr>
              <a:t>staking</a:t>
            </a:r>
            <a:r>
              <a:rPr lang="en-US" sz="2799">
                <a:solidFill>
                  <a:srgbClr val="3E497A"/>
                </a:solidFill>
                <a:latin typeface="Kollektif Italics"/>
              </a:rPr>
              <a:t> coins but their own reputation instead.</a:t>
            </a:r>
          </a:p>
          <a:p>
            <a:pPr>
              <a:lnSpc>
                <a:spcPts val="3919"/>
              </a:lnSpc>
            </a:pPr>
          </a:p>
          <a:p>
            <a:pPr marL="604519" indent="-302260" lvl="1">
              <a:lnSpc>
                <a:spcPts val="3919"/>
              </a:lnSpc>
              <a:buFont typeface="Arial"/>
              <a:buChar char="•"/>
            </a:pPr>
            <a:r>
              <a:rPr lang="en-US" sz="2799">
                <a:solidFill>
                  <a:srgbClr val="3E497A"/>
                </a:solidFill>
                <a:latin typeface="Kollektif Italics"/>
              </a:rPr>
              <a:t>The model relies on a limited number of block validators and this makes it a highly scalable system.</a:t>
            </a:r>
          </a:p>
          <a:p>
            <a:pPr>
              <a:lnSpc>
                <a:spcPts val="3919"/>
              </a:lnSpc>
            </a:pPr>
          </a:p>
          <a:p>
            <a:pPr marL="604519" indent="-302260" lvl="1">
              <a:lnSpc>
                <a:spcPts val="3919"/>
              </a:lnSpc>
              <a:buFont typeface="Arial"/>
              <a:buChar char="•"/>
            </a:pPr>
            <a:r>
              <a:rPr lang="en-US" sz="2799">
                <a:solidFill>
                  <a:srgbClr val="3E497A"/>
                </a:solidFill>
                <a:latin typeface="Kollektif Italics"/>
              </a:rPr>
              <a:t>The Proof of Authority model enables companies to maintain their privacy while availing the benefits of blockchain technology.</a:t>
            </a:r>
          </a:p>
          <a:p>
            <a:pPr>
              <a:lnSpc>
                <a:spcPts val="3919"/>
              </a:lnSpc>
            </a:pPr>
          </a:p>
          <a:p>
            <a:pPr marL="604519" indent="-302260" lvl="1">
              <a:lnSpc>
                <a:spcPts val="3919"/>
              </a:lnSpc>
              <a:buFont typeface="Arial"/>
              <a:buChar char="•"/>
            </a:pPr>
            <a:r>
              <a:rPr lang="en-US" sz="2799">
                <a:solidFill>
                  <a:srgbClr val="3E497A"/>
                </a:solidFill>
                <a:latin typeface="Kollektif Italics"/>
              </a:rPr>
              <a:t>The </a:t>
            </a:r>
            <a:r>
              <a:rPr lang="en-US" sz="2799">
                <a:solidFill>
                  <a:srgbClr val="3E497A"/>
                </a:solidFill>
                <a:latin typeface="Kollektif Italics"/>
              </a:rPr>
              <a:t>common criticism is that the identities of PoA validators are visible to anyone.</a:t>
            </a:r>
          </a:p>
        </p:txBody>
      </p:sp>
      <p:sp>
        <p:nvSpPr>
          <p:cNvPr name="TextBox 5" id="5"/>
          <p:cNvSpPr txBox="true"/>
          <p:nvPr/>
        </p:nvSpPr>
        <p:spPr>
          <a:xfrm rot="0">
            <a:off x="494633" y="2850422"/>
            <a:ext cx="5057023" cy="2624982"/>
          </a:xfrm>
          <a:prstGeom prst="rect">
            <a:avLst/>
          </a:prstGeom>
        </p:spPr>
        <p:txBody>
          <a:bodyPr anchor="t" rtlCol="false" tIns="0" lIns="0" bIns="0" rIns="0">
            <a:spAutoFit/>
          </a:bodyPr>
          <a:lstStyle/>
          <a:p>
            <a:pPr>
              <a:lnSpc>
                <a:spcPts val="7200"/>
              </a:lnSpc>
            </a:pPr>
            <a:r>
              <a:rPr lang="en-US" sz="7200">
                <a:solidFill>
                  <a:srgbClr val="21325E"/>
                </a:solidFill>
                <a:latin typeface="League Spartan"/>
              </a:rPr>
              <a:t>Proof of </a:t>
            </a:r>
          </a:p>
          <a:p>
            <a:pPr>
              <a:lnSpc>
                <a:spcPts val="7200"/>
              </a:lnSpc>
            </a:pPr>
            <a:r>
              <a:rPr lang="en-US" sz="7200">
                <a:solidFill>
                  <a:srgbClr val="21325E"/>
                </a:solidFill>
                <a:latin typeface="League Spartan"/>
              </a:rPr>
              <a:t>Authority</a:t>
            </a:r>
          </a:p>
          <a:p>
            <a:pPr>
              <a:lnSpc>
                <a:spcPts val="6000"/>
              </a:lnSpc>
            </a:pPr>
            <a:r>
              <a:rPr lang="en-US" sz="6000">
                <a:solidFill>
                  <a:srgbClr val="21325E"/>
                </a:solidFill>
                <a:latin typeface="League Spartan"/>
              </a:rPr>
              <a:t>(PoA)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0F0F0"/>
        </a:solidFill>
      </p:bgPr>
    </p:bg>
    <p:spTree>
      <p:nvGrpSpPr>
        <p:cNvPr id="1" name=""/>
        <p:cNvGrpSpPr/>
        <p:nvPr/>
      </p:nvGrpSpPr>
      <p:grpSpPr>
        <a:xfrm>
          <a:off x="0" y="0"/>
          <a:ext cx="0" cy="0"/>
          <a:chOff x="0" y="0"/>
          <a:chExt cx="0" cy="0"/>
        </a:xfrm>
      </p:grpSpPr>
      <p:grpSp>
        <p:nvGrpSpPr>
          <p:cNvPr name="Group 2" id="2"/>
          <p:cNvGrpSpPr/>
          <p:nvPr/>
        </p:nvGrpSpPr>
        <p:grpSpPr>
          <a:xfrm rot="0">
            <a:off x="0" y="0"/>
            <a:ext cx="5432592" cy="10287000"/>
            <a:chOff x="0" y="0"/>
            <a:chExt cx="1837692" cy="3479800"/>
          </a:xfrm>
        </p:grpSpPr>
        <p:sp>
          <p:nvSpPr>
            <p:cNvPr name="Freeform 3" id="3"/>
            <p:cNvSpPr/>
            <p:nvPr/>
          </p:nvSpPr>
          <p:spPr>
            <a:xfrm>
              <a:off x="0" y="0"/>
              <a:ext cx="1837692" cy="3479800"/>
            </a:xfrm>
            <a:custGeom>
              <a:avLst/>
              <a:gdLst/>
              <a:ahLst/>
              <a:cxnLst/>
              <a:rect r="r" b="b" t="t" l="l"/>
              <a:pathLst>
                <a:path h="3479800" w="1837692">
                  <a:moveTo>
                    <a:pt x="0" y="0"/>
                  </a:moveTo>
                  <a:lnTo>
                    <a:pt x="1837692" y="0"/>
                  </a:lnTo>
                  <a:lnTo>
                    <a:pt x="1837692" y="3479800"/>
                  </a:lnTo>
                  <a:lnTo>
                    <a:pt x="0" y="3479800"/>
                  </a:lnTo>
                  <a:close/>
                </a:path>
              </a:pathLst>
            </a:custGeom>
            <a:solidFill>
              <a:srgbClr val="F1D00A"/>
            </a:solidFill>
          </p:spPr>
        </p:sp>
      </p:grpSp>
      <p:sp>
        <p:nvSpPr>
          <p:cNvPr name="TextBox 4" id="4"/>
          <p:cNvSpPr txBox="true"/>
          <p:nvPr/>
        </p:nvSpPr>
        <p:spPr>
          <a:xfrm rot="0">
            <a:off x="375569" y="3100568"/>
            <a:ext cx="5057023" cy="2624982"/>
          </a:xfrm>
          <a:prstGeom prst="rect">
            <a:avLst/>
          </a:prstGeom>
        </p:spPr>
        <p:txBody>
          <a:bodyPr anchor="t" rtlCol="false" tIns="0" lIns="0" bIns="0" rIns="0">
            <a:spAutoFit/>
          </a:bodyPr>
          <a:lstStyle/>
          <a:p>
            <a:pPr>
              <a:lnSpc>
                <a:spcPts val="7200"/>
              </a:lnSpc>
            </a:pPr>
            <a:r>
              <a:rPr lang="en-US" sz="7200">
                <a:solidFill>
                  <a:srgbClr val="21325E"/>
                </a:solidFill>
                <a:latin typeface="League Spartan"/>
              </a:rPr>
              <a:t>Proof of </a:t>
            </a:r>
          </a:p>
          <a:p>
            <a:pPr>
              <a:lnSpc>
                <a:spcPts val="7200"/>
              </a:lnSpc>
            </a:pPr>
            <a:r>
              <a:rPr lang="en-US" sz="7200">
                <a:solidFill>
                  <a:srgbClr val="21325E"/>
                </a:solidFill>
                <a:latin typeface="League Spartan"/>
              </a:rPr>
              <a:t>Stake</a:t>
            </a:r>
          </a:p>
          <a:p>
            <a:pPr>
              <a:lnSpc>
                <a:spcPts val="6000"/>
              </a:lnSpc>
            </a:pPr>
            <a:r>
              <a:rPr lang="en-US" sz="6000">
                <a:solidFill>
                  <a:srgbClr val="21325E"/>
                </a:solidFill>
                <a:latin typeface="League Spartan"/>
              </a:rPr>
              <a:t>(PoS)</a:t>
            </a:r>
          </a:p>
        </p:txBody>
      </p:sp>
      <p:sp>
        <p:nvSpPr>
          <p:cNvPr name="TextBox 5" id="5"/>
          <p:cNvSpPr txBox="true"/>
          <p:nvPr/>
        </p:nvSpPr>
        <p:spPr>
          <a:xfrm rot="0">
            <a:off x="5432592" y="276083"/>
            <a:ext cx="12855408" cy="7967691"/>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21325E"/>
                </a:solidFill>
                <a:latin typeface="Kollektif"/>
              </a:rPr>
              <a:t>The Proof Of Stake algorithm uses a pseudo-random election process to select validators from a group of nodes. The system uses a combination of factors, including </a:t>
            </a:r>
            <a:r>
              <a:rPr lang="en-US" sz="2799">
                <a:solidFill>
                  <a:srgbClr val="21325E"/>
                </a:solidFill>
                <a:latin typeface="Kollektif"/>
              </a:rPr>
              <a:t>staking</a:t>
            </a:r>
            <a:r>
              <a:rPr lang="en-US" sz="2799">
                <a:solidFill>
                  <a:srgbClr val="21325E"/>
                </a:solidFill>
                <a:latin typeface="Kollektif"/>
              </a:rPr>
              <a:t> age, an element of randomization, and the </a:t>
            </a:r>
            <a:r>
              <a:rPr lang="en-US" sz="2799">
                <a:solidFill>
                  <a:srgbClr val="21325E"/>
                </a:solidFill>
                <a:latin typeface="Kollektif"/>
              </a:rPr>
              <a:t>node's</a:t>
            </a:r>
            <a:r>
              <a:rPr lang="en-US" sz="2799">
                <a:solidFill>
                  <a:srgbClr val="21325E"/>
                </a:solidFill>
                <a:latin typeface="Kollektif"/>
              </a:rPr>
              <a:t> wealth. </a:t>
            </a:r>
          </a:p>
          <a:p>
            <a:pPr>
              <a:lnSpc>
                <a:spcPts val="3919"/>
              </a:lnSpc>
            </a:pPr>
          </a:p>
          <a:p>
            <a:pPr marL="604519" indent="-302260" lvl="1">
              <a:lnSpc>
                <a:spcPts val="3919"/>
              </a:lnSpc>
              <a:buFont typeface="Arial"/>
              <a:buChar char="•"/>
            </a:pPr>
            <a:r>
              <a:rPr lang="en-US" sz="2799">
                <a:solidFill>
                  <a:srgbClr val="21325E"/>
                </a:solidFill>
                <a:latin typeface="Kollektif"/>
              </a:rPr>
              <a:t>In Proof of Stake systems, </a:t>
            </a:r>
            <a:r>
              <a:rPr lang="en-US" sz="2799">
                <a:solidFill>
                  <a:srgbClr val="21325E"/>
                </a:solidFill>
                <a:latin typeface="Kollektif"/>
              </a:rPr>
              <a:t>blocks</a:t>
            </a:r>
            <a:r>
              <a:rPr lang="en-US" sz="2799">
                <a:solidFill>
                  <a:srgbClr val="21325E"/>
                </a:solidFill>
                <a:latin typeface="Kollektif"/>
              </a:rPr>
              <a:t> are 'forged' rather than </a:t>
            </a:r>
            <a:r>
              <a:rPr lang="en-US" sz="2799">
                <a:solidFill>
                  <a:srgbClr val="21325E"/>
                </a:solidFill>
                <a:latin typeface="Kollektif"/>
              </a:rPr>
              <a:t>mined</a:t>
            </a:r>
            <a:r>
              <a:rPr lang="en-US" sz="2799">
                <a:solidFill>
                  <a:srgbClr val="21325E"/>
                </a:solidFill>
                <a:latin typeface="Kollektif"/>
              </a:rPr>
              <a:t>.</a:t>
            </a:r>
          </a:p>
          <a:p>
            <a:pPr>
              <a:lnSpc>
                <a:spcPts val="3919"/>
              </a:lnSpc>
            </a:pPr>
          </a:p>
          <a:p>
            <a:pPr marL="604519" indent="-302260" lvl="1">
              <a:lnSpc>
                <a:spcPts val="3919"/>
              </a:lnSpc>
              <a:buFont typeface="Arial"/>
              <a:buChar char="•"/>
            </a:pPr>
            <a:r>
              <a:rPr lang="en-US" sz="2799">
                <a:solidFill>
                  <a:srgbClr val="21325E"/>
                </a:solidFill>
                <a:latin typeface="Kollektif"/>
              </a:rPr>
              <a:t>Users participating in the forging process must lock a certain amount of coins into the network as their </a:t>
            </a:r>
            <a:r>
              <a:rPr lang="en-US" sz="2799">
                <a:solidFill>
                  <a:srgbClr val="21325E"/>
                </a:solidFill>
                <a:latin typeface="Kollektif"/>
              </a:rPr>
              <a:t>stake</a:t>
            </a:r>
            <a:r>
              <a:rPr lang="en-US" sz="2799">
                <a:solidFill>
                  <a:srgbClr val="21325E"/>
                </a:solidFill>
                <a:latin typeface="Kollektif"/>
              </a:rPr>
              <a:t>. The stakes' size determines the chances for a node to be selected as the next validator.</a:t>
            </a:r>
          </a:p>
          <a:p>
            <a:pPr>
              <a:lnSpc>
                <a:spcPts val="3919"/>
              </a:lnSpc>
            </a:pPr>
          </a:p>
          <a:p>
            <a:pPr marL="604519" indent="-302260" lvl="1">
              <a:lnSpc>
                <a:spcPts val="3919"/>
              </a:lnSpc>
              <a:buFont typeface="Arial"/>
              <a:buChar char="•"/>
            </a:pPr>
            <a:r>
              <a:rPr lang="en-US" sz="2799">
                <a:solidFill>
                  <a:srgbClr val="21325E"/>
                </a:solidFill>
                <a:latin typeface="Kollektif"/>
              </a:rPr>
              <a:t>Unique methods are added into the selection process to favor not just the wealthiest nodes in the network. </a:t>
            </a:r>
          </a:p>
          <a:p>
            <a:pPr>
              <a:lnSpc>
                <a:spcPts val="3919"/>
              </a:lnSpc>
            </a:pPr>
            <a:r>
              <a:rPr lang="en-US" sz="2799">
                <a:solidFill>
                  <a:srgbClr val="21325E"/>
                </a:solidFill>
                <a:latin typeface="Kollektif"/>
              </a:rPr>
              <a:t>      i.e. Randomized Block Selection and Coin Age Selection.</a:t>
            </a:r>
          </a:p>
          <a:p>
            <a:pPr>
              <a:lnSpc>
                <a:spcPts val="3919"/>
              </a:lnSpc>
            </a:pPr>
          </a:p>
          <a:p>
            <a:pPr marL="604519" indent="-302260" lvl="1">
              <a:lnSpc>
                <a:spcPts val="3919"/>
              </a:lnSpc>
              <a:buFont typeface="Arial"/>
              <a:buChar char="•"/>
            </a:pPr>
            <a:r>
              <a:rPr lang="en-US" sz="2799">
                <a:solidFill>
                  <a:srgbClr val="21325E"/>
                </a:solidFill>
                <a:latin typeface="Kollektif"/>
              </a:rPr>
              <a:t>More possibility of a 51% attack.</a:t>
            </a:r>
          </a:p>
          <a:p>
            <a:pPr>
              <a:lnSpc>
                <a:spcPts val="39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D00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83688" b="37948"/>
          <a:stretch>
            <a:fillRect/>
          </a:stretch>
        </p:blipFill>
        <p:spPr>
          <a:xfrm flipH="false" flipV="false" rot="5400000">
            <a:off x="8063025" y="4877341"/>
            <a:ext cx="2161951" cy="8657368"/>
          </a:xfrm>
          <a:prstGeom prst="rect">
            <a:avLst/>
          </a:prstGeom>
        </p:spPr>
      </p:pic>
      <p:sp>
        <p:nvSpPr>
          <p:cNvPr name="AutoShape 3" id="3"/>
          <p:cNvSpPr/>
          <p:nvPr/>
        </p:nvSpPr>
        <p:spPr>
          <a:xfrm rot="0">
            <a:off x="-285723" y="1543013"/>
            <a:ext cx="5283005" cy="0"/>
          </a:xfrm>
          <a:prstGeom prst="line">
            <a:avLst/>
          </a:prstGeom>
          <a:ln cap="rnd" w="95250">
            <a:solidFill>
              <a:srgbClr val="312E5F"/>
            </a:solidFill>
            <a:prstDash val="sysDot"/>
            <a:headEnd type="none" len="sm" w="sm"/>
            <a:tailEnd type="arrow" len="sm" w="med"/>
          </a:ln>
        </p:spPr>
      </p:sp>
      <p:sp>
        <p:nvSpPr>
          <p:cNvPr name="AutoShape 4" id="4"/>
          <p:cNvSpPr/>
          <p:nvPr/>
        </p:nvSpPr>
        <p:spPr>
          <a:xfrm rot="0">
            <a:off x="13004995" y="1590638"/>
            <a:ext cx="5283005" cy="0"/>
          </a:xfrm>
          <a:prstGeom prst="line">
            <a:avLst/>
          </a:prstGeom>
          <a:ln cap="rnd" w="95250">
            <a:solidFill>
              <a:srgbClr val="312E5F"/>
            </a:solidFill>
            <a:prstDash val="sysDot"/>
            <a:headEnd type="arrow" len="sm" w="med"/>
            <a:tailEnd type="none" len="sm" w="sm"/>
          </a:ln>
        </p:spPr>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83688" b="37948"/>
          <a:stretch>
            <a:fillRect/>
          </a:stretch>
        </p:blipFill>
        <p:spPr>
          <a:xfrm flipH="true" flipV="true" rot="5400000">
            <a:off x="8180001" y="-3299984"/>
            <a:ext cx="2161951" cy="8657368"/>
          </a:xfrm>
          <a:prstGeom prst="rect">
            <a:avLst/>
          </a:prstGeom>
        </p:spPr>
      </p:pic>
      <p:sp>
        <p:nvSpPr>
          <p:cNvPr name="TextBox 6" id="6"/>
          <p:cNvSpPr txBox="true"/>
          <p:nvPr/>
        </p:nvSpPr>
        <p:spPr>
          <a:xfrm rot="0">
            <a:off x="4932293" y="409612"/>
            <a:ext cx="8715475" cy="1228651"/>
          </a:xfrm>
          <a:prstGeom prst="rect">
            <a:avLst/>
          </a:prstGeom>
        </p:spPr>
        <p:txBody>
          <a:bodyPr anchor="t" rtlCol="false" tIns="0" lIns="0" bIns="0" rIns="0">
            <a:spAutoFit/>
          </a:bodyPr>
          <a:lstStyle/>
          <a:p>
            <a:pPr algn="ctr">
              <a:lnSpc>
                <a:spcPts val="9600"/>
              </a:lnSpc>
            </a:pPr>
            <a:r>
              <a:rPr lang="en-US" sz="8000">
                <a:solidFill>
                  <a:srgbClr val="FFFFFF"/>
                </a:solidFill>
                <a:latin typeface="League Spartan"/>
              </a:rPr>
              <a:t>THANK YOU</a:t>
            </a:r>
          </a:p>
        </p:txBody>
      </p:sp>
      <p:sp>
        <p:nvSpPr>
          <p:cNvPr name="TextBox 7" id="7"/>
          <p:cNvSpPr txBox="true"/>
          <p:nvPr/>
        </p:nvSpPr>
        <p:spPr>
          <a:xfrm rot="0">
            <a:off x="1061274" y="2885887"/>
            <a:ext cx="3936007" cy="887077"/>
          </a:xfrm>
          <a:prstGeom prst="rect">
            <a:avLst/>
          </a:prstGeom>
        </p:spPr>
        <p:txBody>
          <a:bodyPr anchor="t" rtlCol="false" tIns="0" lIns="0" bIns="0" rIns="0">
            <a:spAutoFit/>
          </a:bodyPr>
          <a:lstStyle/>
          <a:p>
            <a:pPr algn="ctr">
              <a:lnSpc>
                <a:spcPts val="7279"/>
              </a:lnSpc>
            </a:pPr>
            <a:r>
              <a:rPr lang="en-US" sz="5199">
                <a:solidFill>
                  <a:srgbClr val="000000"/>
                </a:solidFill>
                <a:latin typeface="Open Sans Light"/>
              </a:rPr>
              <a:t>References....</a:t>
            </a:r>
          </a:p>
        </p:txBody>
      </p:sp>
      <p:sp>
        <p:nvSpPr>
          <p:cNvPr name="TextBox 8" id="8"/>
          <p:cNvSpPr txBox="true"/>
          <p:nvPr/>
        </p:nvSpPr>
        <p:spPr>
          <a:xfrm rot="0">
            <a:off x="1061274" y="3658664"/>
            <a:ext cx="15574482" cy="2471203"/>
          </a:xfrm>
          <a:prstGeom prst="rect">
            <a:avLst/>
          </a:prstGeom>
        </p:spPr>
        <p:txBody>
          <a:bodyPr anchor="t" rtlCol="false" tIns="0" lIns="0" bIns="0" rIns="0">
            <a:spAutoFit/>
          </a:bodyPr>
          <a:lstStyle/>
          <a:p>
            <a:pPr marL="669291" indent="-334646" lvl="1">
              <a:lnSpc>
                <a:spcPts val="4960"/>
              </a:lnSpc>
              <a:buFont typeface="Arial"/>
              <a:buChar char="•"/>
            </a:pPr>
            <a:r>
              <a:rPr lang="en-US" u="sng" sz="3100">
                <a:solidFill>
                  <a:srgbClr val="000000"/>
                </a:solidFill>
                <a:latin typeface="Open Sans Light"/>
              </a:rPr>
              <a:t>https://www.investopedia.com/terms/p/proof-work.asp</a:t>
            </a:r>
            <a:r>
              <a:rPr lang="en-US" sz="3100">
                <a:solidFill>
                  <a:srgbClr val="000000"/>
                </a:solidFill>
                <a:latin typeface="Arimo"/>
              </a:rPr>
              <a:t> </a:t>
            </a:r>
          </a:p>
          <a:p>
            <a:pPr marL="669291" indent="-334646" lvl="1">
              <a:lnSpc>
                <a:spcPts val="4960"/>
              </a:lnSpc>
              <a:buFont typeface="Arial"/>
              <a:buChar char="•"/>
            </a:pPr>
            <a:r>
              <a:rPr lang="en-US" sz="3100">
                <a:solidFill>
                  <a:srgbClr val="000000"/>
                </a:solidFill>
                <a:latin typeface="Open Sans Light"/>
              </a:rPr>
              <a:t>https://www.youtube.com/watch?v=2EabDUGIkBg</a:t>
            </a:r>
            <a:r>
              <a:rPr lang="en-US" sz="3100">
                <a:solidFill>
                  <a:srgbClr val="000000"/>
                </a:solidFill>
                <a:latin typeface="Open Sans Light"/>
              </a:rPr>
              <a:t> </a:t>
            </a:r>
          </a:p>
          <a:p>
            <a:pPr marL="669291" indent="-334646" lvl="1">
              <a:lnSpc>
                <a:spcPts val="4960"/>
              </a:lnSpc>
              <a:buFont typeface="Arial"/>
              <a:buChar char="•"/>
            </a:pPr>
            <a:r>
              <a:rPr lang="en-US" sz="3100">
                <a:solidFill>
                  <a:srgbClr val="000000"/>
                </a:solidFill>
                <a:latin typeface="Open Sans Light"/>
              </a:rPr>
              <a:t>https://academy.binance.com/en/articles/proof-of-stake-explained</a:t>
            </a:r>
          </a:p>
          <a:p>
            <a:pPr marL="669291" indent="-334646" lvl="1">
              <a:lnSpc>
                <a:spcPts val="4960"/>
              </a:lnSpc>
              <a:buFont typeface="Arial"/>
              <a:buChar char="•"/>
            </a:pPr>
          </a:p>
        </p:txBody>
      </p:sp>
      <p:sp>
        <p:nvSpPr>
          <p:cNvPr name="TextBox 9" id="9"/>
          <p:cNvSpPr txBox="true"/>
          <p:nvPr/>
        </p:nvSpPr>
        <p:spPr>
          <a:xfrm rot="0">
            <a:off x="6452421" y="9006000"/>
            <a:ext cx="5383158" cy="991852"/>
          </a:xfrm>
          <a:prstGeom prst="rect">
            <a:avLst/>
          </a:prstGeom>
        </p:spPr>
        <p:txBody>
          <a:bodyPr anchor="t" rtlCol="false" tIns="0" lIns="0" bIns="0" rIns="0">
            <a:spAutoFit/>
          </a:bodyPr>
          <a:lstStyle/>
          <a:p>
            <a:pPr algn="ctr">
              <a:lnSpc>
                <a:spcPts val="7279"/>
              </a:lnSpc>
            </a:pPr>
            <a:r>
              <a:rPr lang="en-US" sz="5199">
                <a:solidFill>
                  <a:srgbClr val="FFFFFF"/>
                </a:solidFill>
                <a:latin typeface="Kollektif"/>
              </a:rPr>
              <a:t>LOKESH SURANA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DAFBBQdZGoY</dc:identifier>
  <dcterms:modified xsi:type="dcterms:W3CDTF">2011-08-01T06:04:30Z</dcterms:modified>
  <cp:revision>1</cp:revision>
  <dc:title>Cryptographic consensus mechanisms</dc:title>
</cp:coreProperties>
</file>