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13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82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8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meleon#Mechanism_of_colour_change" TargetMode="External"/><Relationship Id="rId7" Type="http://schemas.openxmlformats.org/officeDocument/2006/relationships/hyperlink" Target="https://www.olympus-lifescience.com/en/microscope-resource/primer/lightandcolor/interference" TargetMode="External"/><Relationship Id="rId2" Type="http://schemas.openxmlformats.org/officeDocument/2006/relationships/hyperlink" Target="https://en.wikipedia.org/wiki/Chromatophore#Background_adap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OfxApSZ5bCM" TargetMode="External"/><Relationship Id="rId5" Type="http://schemas.openxmlformats.org/officeDocument/2006/relationships/hyperlink" Target="https://asknature.org/strategy/skin-changes-color-2/#:~:text=The%20latest%20research%20on%20color,overall%20color%20of%20the%20skin" TargetMode="External"/><Relationship Id="rId4" Type="http://schemas.openxmlformats.org/officeDocument/2006/relationships/hyperlink" Target="https://en.wikipedia.org/wiki/Diffra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A072-93FB-4506-9F5F-8C045974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4" y="303619"/>
            <a:ext cx="9679449" cy="1463136"/>
          </a:xfrm>
        </p:spPr>
        <p:txBody>
          <a:bodyPr anchor="b">
            <a:normAutofit/>
          </a:bodyPr>
          <a:lstStyle/>
          <a:p>
            <a:r>
              <a:rPr lang="en-IN" sz="4400">
                <a:latin typeface="Cambria Math" panose="02040503050406030204" pitchFamily="18" charset="0"/>
                <a:ea typeface="Cambria Math" panose="02040503050406030204" pitchFamily="18" charset="0"/>
              </a:rPr>
              <a:t>Bragg’s CONDITION</a:t>
            </a:r>
            <a:endParaRPr lang="en-IN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4154-5856-4DC6-B815-2D64D1723A08}"/>
              </a:ext>
            </a:extLst>
          </p:cNvPr>
          <p:cNvSpPr txBox="1"/>
          <p:nvPr/>
        </p:nvSpPr>
        <p:spPr>
          <a:xfrm>
            <a:off x="1543512" y="2088038"/>
            <a:ext cx="9886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 This law </a:t>
            </a:r>
            <a:r>
              <a:rPr lang="en-US" dirty="0">
                <a:latin typeface="Bookman Old Style" panose="02050604050505020204" pitchFamily="18" charset="0"/>
              </a:rPr>
              <a:t>gives the angles for coherent and incoherent scattering from a crystal lattice.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Bragg diffraction occurs when radiation, with a </a:t>
            </a:r>
            <a:r>
              <a:rPr lang="en-US" b="1" dirty="0">
                <a:latin typeface="Bookman Old Style" panose="02050604050505020204" pitchFamily="18" charset="0"/>
              </a:rPr>
              <a:t>wavelength comparable to atomic 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spacings,</a:t>
            </a:r>
            <a:r>
              <a:rPr lang="en-US" dirty="0">
                <a:latin typeface="Bookman Old Style" panose="02050604050505020204" pitchFamily="18" charset="0"/>
              </a:rPr>
              <a:t> is scattered by the atoms of a crystalline system, and </a:t>
            </a:r>
            <a:r>
              <a:rPr lang="en-US" b="1" dirty="0">
                <a:latin typeface="Bookman Old Style" panose="02050604050505020204" pitchFamily="18" charset="0"/>
              </a:rPr>
              <a:t>undergoes constructive interference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 When the scattered waves interfere constructively</a:t>
            </a:r>
            <a:r>
              <a:rPr lang="en-US" b="1" dirty="0">
                <a:latin typeface="Bookman Old Style" panose="02050604050505020204" pitchFamily="18" charset="0"/>
              </a:rPr>
              <a:t>, they remain in phase </a:t>
            </a:r>
            <a:r>
              <a:rPr lang="en-US" dirty="0">
                <a:latin typeface="Bookman Old Style" panose="02050604050505020204" pitchFamily="18" charset="0"/>
              </a:rPr>
              <a:t>since the difference between the path lengths of the two waves is equal to an integer multiple of the wavelength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path difference between two waves undergoing interference is given by           </a:t>
            </a:r>
            <a:r>
              <a:rPr lang="en-US" b="1" dirty="0">
                <a:latin typeface="Bookman Old Style" panose="02050604050505020204" pitchFamily="18" charset="0"/>
              </a:rPr>
              <a:t>2</a:t>
            </a:r>
            <a:r>
              <a:rPr lang="en-US" b="1" i="1" dirty="0">
                <a:latin typeface="Bookman Old Style" panose="02050604050505020204" pitchFamily="18" charset="0"/>
              </a:rPr>
              <a:t>d </a:t>
            </a:r>
            <a:r>
              <a:rPr lang="en-US" b="1" dirty="0">
                <a:latin typeface="Bookman Old Style" panose="02050604050505020204" pitchFamily="18" charset="0"/>
              </a:rPr>
              <a:t>sin </a:t>
            </a:r>
            <a:r>
              <a:rPr lang="en-US" b="1" i="1" dirty="0">
                <a:latin typeface="Bookman Old Style" panose="02050604050505020204" pitchFamily="18" charset="0"/>
              </a:rPr>
              <a:t>θ</a:t>
            </a:r>
            <a:r>
              <a:rPr lang="en-US" dirty="0">
                <a:latin typeface="Bookman Old Style" panose="02050604050505020204" pitchFamily="18" charset="0"/>
              </a:rPr>
              <a:t>, where </a:t>
            </a:r>
            <a:r>
              <a:rPr lang="en-US" i="1" dirty="0">
                <a:latin typeface="Bookman Old Style" panose="02050604050505020204" pitchFamily="18" charset="0"/>
              </a:rPr>
              <a:t>θ</a:t>
            </a:r>
            <a:r>
              <a:rPr lang="en-US" dirty="0">
                <a:latin typeface="Bookman Old Style" panose="02050604050505020204" pitchFamily="18" charset="0"/>
              </a:rPr>
              <a:t> is the </a:t>
            </a:r>
            <a:r>
              <a:rPr lang="en-US" b="1" dirty="0">
                <a:latin typeface="Bookman Old Style" panose="02050604050505020204" pitchFamily="18" charset="0"/>
              </a:rPr>
              <a:t>glancing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3DA5B-C072-4945-BDE1-892962B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359" y="387350"/>
            <a:ext cx="5895975" cy="2838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8AEB5-CDF0-4AD4-8058-F41257D3D3C9}"/>
              </a:ext>
            </a:extLst>
          </p:cNvPr>
          <p:cNvSpPr txBox="1"/>
          <p:nvPr/>
        </p:nvSpPr>
        <p:spPr>
          <a:xfrm>
            <a:off x="1397079" y="3378200"/>
            <a:ext cx="8742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See here </a:t>
            </a:r>
            <a:r>
              <a:rPr lang="en-US" sz="2000" b="1" i="1" dirty="0">
                <a:latin typeface="Bookman Old Style" panose="02050604050505020204" pitchFamily="18" charset="0"/>
              </a:rPr>
              <a:t>θ is not measured from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US" sz="2000" b="1" dirty="0">
                <a:latin typeface="Bookman Old Style" panose="02050604050505020204" pitchFamily="18" charset="0"/>
              </a:rPr>
              <a:t>2</a:t>
            </a:r>
            <a:r>
              <a:rPr lang="en-US" sz="2000" b="1" i="1" dirty="0">
                <a:latin typeface="Bookman Old Style" panose="02050604050505020204" pitchFamily="18" charset="0"/>
              </a:rPr>
              <a:t>d </a:t>
            </a:r>
            <a:r>
              <a:rPr lang="en-US" sz="2000" b="1" dirty="0">
                <a:latin typeface="Bookman Old Style" panose="02050604050505020204" pitchFamily="18" charset="0"/>
              </a:rPr>
              <a:t>sin </a:t>
            </a:r>
            <a:r>
              <a:rPr lang="en-US" sz="2000" b="1" i="1" dirty="0">
                <a:latin typeface="Bookman Old Style" panose="02050604050505020204" pitchFamily="18" charset="0"/>
              </a:rPr>
              <a:t>θ = n </a:t>
            </a:r>
            <a:r>
              <a:rPr lang="el-GR" sz="2000" b="1" dirty="0">
                <a:latin typeface="Bookman Old Style" panose="02050604050505020204" pitchFamily="18" charset="0"/>
              </a:rPr>
              <a:t>λ</a:t>
            </a:r>
            <a:r>
              <a:rPr lang="en-IN" sz="2000" b="1" dirty="0">
                <a:latin typeface="Bookman Old Style" panose="02050604050505020204" pitchFamily="18" charset="0"/>
              </a:rPr>
              <a:t>     </a:t>
            </a:r>
            <a:r>
              <a:rPr lang="en-IN" sz="2000" dirty="0">
                <a:latin typeface="Bookman Old Style" panose="02050604050505020204" pitchFamily="18" charset="0"/>
              </a:rPr>
              <a:t>(This is </a:t>
            </a:r>
            <a:r>
              <a:rPr lang="en-IN" sz="2000" dirty="0" err="1">
                <a:latin typeface="Bookman Old Style" panose="02050604050505020204" pitchFamily="18" charset="0"/>
              </a:rPr>
              <a:t>bragg’s</a:t>
            </a:r>
            <a:r>
              <a:rPr lang="en-IN" sz="2000" dirty="0">
                <a:latin typeface="Bookman Old Style" panose="02050604050505020204" pitchFamily="18" charset="0"/>
              </a:rPr>
              <a:t> condition , </a:t>
            </a:r>
            <a:r>
              <a:rPr lang="el-GR" sz="2000" dirty="0">
                <a:latin typeface="Bookman Old Style" panose="02050604050505020204" pitchFamily="18" charset="0"/>
              </a:rPr>
              <a:t>λ</a:t>
            </a:r>
            <a:r>
              <a:rPr lang="en-IN" sz="2000" dirty="0">
                <a:latin typeface="Bookman Old Style" panose="02050604050505020204" pitchFamily="18" charset="0"/>
              </a:rPr>
              <a:t> = wavelength of light)</a:t>
            </a:r>
          </a:p>
        </p:txBody>
      </p:sp>
      <p:sp>
        <p:nvSpPr>
          <p:cNvPr id="7" name="AutoShape 2" descr="2d\sin \theta =n\lambda \,,">
            <a:extLst>
              <a:ext uri="{FF2B5EF4-FFF2-40B4-BE49-F238E27FC236}">
                <a16:creationId xmlns:a16="http://schemas.microsoft.com/office/drawing/2014/main" id="{5CEC211E-672C-4F21-9AB6-6F2EFAA164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2d\sin \theta =n\lambda \,,">
            <a:extLst>
              <a:ext uri="{FF2B5EF4-FFF2-40B4-BE49-F238E27FC236}">
                <a16:creationId xmlns:a16="http://schemas.microsoft.com/office/drawing/2014/main" id="{B02ACC58-AE66-4F56-A6BA-7AE535ADC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0080" y="322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9D69-5537-48A4-B333-879EA7A1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281" y="624110"/>
            <a:ext cx="9645332" cy="1280890"/>
          </a:xfrm>
        </p:spPr>
        <p:txBody>
          <a:bodyPr/>
          <a:lstStyle/>
          <a:p>
            <a:r>
              <a:rPr lang="en-IN" b="1" dirty="0"/>
              <a:t>Why do we need to understand wave properties of light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1F52-04BB-4BF8-A016-0A32F8A6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1" y="1905000"/>
            <a:ext cx="8915400" cy="4612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Our project concept is biomimicking to chameleon colour changing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 chameleons they have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two superimposed layers within their skin that control their </a:t>
            </a:r>
            <a:r>
              <a:rPr lang="en-US" sz="20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colour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thermoregulation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 The top layer contains a lattice of guanine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nanocrystals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by exciting this lattice the </a:t>
            </a:r>
            <a:r>
              <a:rPr lang="en-US" sz="20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spacing between the nanocrystals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can be manipulated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which in turn affects which wavelengths of light are reflected and which are absorbed.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Exciting the lattice increases the distance between the nanocrystals, and the skin reflects longer wavelengths of light.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Thus, in a relaxed state the crystals reflect blue and green, but in an excited state the longer wavelengths such as yellow, orange, green, and red are reflected</a:t>
            </a:r>
            <a:r>
              <a:rPr lang="en-US" sz="2000" dirty="0"/>
              <a:t>.</a:t>
            </a:r>
            <a:endParaRPr lang="en-IN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0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148A8-BB40-4E5F-8A1D-59ACE05B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27" y="63817"/>
            <a:ext cx="5000625" cy="2828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4009F-16A6-48D9-B583-22E0FA3EA548}"/>
              </a:ext>
            </a:extLst>
          </p:cNvPr>
          <p:cNvSpPr txBox="1"/>
          <p:nvPr/>
        </p:nvSpPr>
        <p:spPr>
          <a:xfrm>
            <a:off x="7498080" y="1351280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Nanocrystal under chameleon skin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1B8D9-3E26-4D45-9718-3D3F0CD9FEB7}"/>
              </a:ext>
            </a:extLst>
          </p:cNvPr>
          <p:cNvSpPr txBox="1"/>
          <p:nvPr/>
        </p:nvSpPr>
        <p:spPr>
          <a:xfrm>
            <a:off x="1635760" y="3070652"/>
            <a:ext cx="101396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 Chameleon skin contains different types of chromatophore (color-bearing) cells organized in layers within the skin.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upper layer of skin contains cells with yellow and red pigments, while lower layers contain cells with dark melanin pigment, which appears black or brown.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skin of a chameleon also contains some yellow pigments, which combined with the blue reflected by a </a:t>
            </a:r>
            <a:r>
              <a:rPr lang="en-US" sz="2000" b="1" dirty="0">
                <a:latin typeface="Bookman Old Style" panose="02050604050505020204" pitchFamily="18" charset="0"/>
              </a:rPr>
              <a:t>relaxed crystal lattice </a:t>
            </a:r>
            <a:r>
              <a:rPr lang="en-US" sz="2000" dirty="0">
                <a:latin typeface="Bookman Old Style" panose="02050604050505020204" pitchFamily="18" charset="0"/>
              </a:rPr>
              <a:t>results in the characteristic green </a:t>
            </a:r>
            <a:r>
              <a:rPr lang="en-US" sz="2000" dirty="0" err="1">
                <a:latin typeface="Bookman Old Style" panose="02050604050505020204" pitchFamily="18" charset="0"/>
              </a:rPr>
              <a:t>colour</a:t>
            </a:r>
            <a:r>
              <a:rPr lang="en-US" sz="2000" dirty="0">
                <a:latin typeface="Bookman Old Style" panose="02050604050505020204" pitchFamily="18" charset="0"/>
              </a:rPr>
              <a:t> which is common of many chameleons in their relaxed state.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 Just below the layer of yellow and red chromatophores is a </a:t>
            </a:r>
            <a:r>
              <a:rPr lang="en-US" sz="2000" b="1" dirty="0">
                <a:latin typeface="Bookman Old Style" panose="02050604050505020204" pitchFamily="18" charset="0"/>
              </a:rPr>
              <a:t>layer of cells called iridophores 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79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A2463C-D1DE-4521-B1D4-7E194A0731E9}"/>
              </a:ext>
            </a:extLst>
          </p:cNvPr>
          <p:cNvSpPr txBox="1"/>
          <p:nvPr/>
        </p:nvSpPr>
        <p:spPr>
          <a:xfrm>
            <a:off x="1564640" y="457200"/>
            <a:ext cx="10109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</a:rPr>
              <a:t>Rather than containing pigment</a:t>
            </a:r>
            <a:r>
              <a:rPr lang="en-US" sz="2000" dirty="0">
                <a:latin typeface="Bookman Old Style" panose="02050604050505020204" pitchFamily="18" charset="0"/>
              </a:rPr>
              <a:t>, iridophores contain an organized array of transparent, nano-sized crystals that reflect specific wavelengths of light. The reflected light is perceived as color.</a:t>
            </a:r>
            <a:endParaRPr lang="en-US" sz="2000" b="1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</a:rPr>
              <a:t>Iridophores</a:t>
            </a:r>
            <a:r>
              <a:rPr lang="en-US" sz="2000" dirty="0">
                <a:latin typeface="Bookman Old Style" panose="02050604050505020204" pitchFamily="18" charset="0"/>
              </a:rPr>
              <a:t>, sometimes also called </a:t>
            </a:r>
            <a:r>
              <a:rPr lang="en-US" sz="2000" b="1" dirty="0" err="1">
                <a:latin typeface="Bookman Old Style" panose="02050604050505020204" pitchFamily="18" charset="0"/>
              </a:rPr>
              <a:t>guanophores</a:t>
            </a:r>
            <a:r>
              <a:rPr lang="en-US" sz="2000" dirty="0">
                <a:latin typeface="Bookman Old Style" panose="02050604050505020204" pitchFamily="18" charset="0"/>
              </a:rPr>
              <a:t>, are kind of pigment cells that reflect light using </a:t>
            </a:r>
            <a:r>
              <a:rPr lang="en-US" sz="2000" b="1" dirty="0">
                <a:latin typeface="Bookman Old Style" panose="02050604050505020204" pitchFamily="18" charset="0"/>
              </a:rPr>
              <a:t>plates of crystalline </a:t>
            </a:r>
            <a:r>
              <a:rPr lang="en-US" sz="2000" b="1" dirty="0" err="1">
                <a:latin typeface="Bookman Old Style" panose="02050604050505020204" pitchFamily="18" charset="0"/>
              </a:rPr>
              <a:t>chemochromes</a:t>
            </a:r>
            <a:r>
              <a:rPr lang="en-US" sz="2000" b="1" dirty="0">
                <a:latin typeface="Bookman Old Style" panose="02050604050505020204" pitchFamily="18" charset="0"/>
              </a:rPr>
              <a:t> </a:t>
            </a:r>
            <a:r>
              <a:rPr lang="en-US" sz="2000" dirty="0">
                <a:latin typeface="Bookman Old Style" panose="02050604050505020204" pitchFamily="18" charset="0"/>
              </a:rPr>
              <a:t>made from </a:t>
            </a:r>
            <a:r>
              <a:rPr lang="en-US" sz="2000" b="1" dirty="0">
                <a:latin typeface="Bookman Old Style" panose="02050604050505020204" pitchFamily="18" charset="0"/>
              </a:rPr>
              <a:t>guanine</a:t>
            </a:r>
            <a:r>
              <a:rPr lang="en-US" sz="2000" dirty="0">
                <a:latin typeface="Bookman Old Style" panose="02050604050505020204" pitchFamily="18" charset="0"/>
              </a:rPr>
              <a:t>. When illuminated they generate iridescent </a:t>
            </a:r>
            <a:r>
              <a:rPr lang="en-US" sz="2000" dirty="0" err="1">
                <a:latin typeface="Bookman Old Style" panose="02050604050505020204" pitchFamily="18" charset="0"/>
              </a:rPr>
              <a:t>colours</a:t>
            </a:r>
            <a:r>
              <a:rPr lang="en-US" sz="2000" dirty="0">
                <a:latin typeface="Bookman Old Style" panose="02050604050505020204" pitchFamily="18" charset="0"/>
              </a:rPr>
              <a:t> because of the </a:t>
            </a:r>
            <a:r>
              <a:rPr lang="en-US" sz="2000" b="1" dirty="0">
                <a:latin typeface="Bookman Old Style" panose="02050604050505020204" pitchFamily="18" charset="0"/>
              </a:rPr>
              <a:t>diffraction of light within the stacked plates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So, </a:t>
            </a:r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latin typeface="Bookman Old Style" panose="02050604050505020204" pitchFamily="18" charset="0"/>
              </a:rPr>
              <a:t>crystal structures </a:t>
            </a:r>
            <a:r>
              <a:rPr lang="en-US" sz="2000" dirty="0">
                <a:latin typeface="Bookman Old Style" panose="02050604050505020204" pitchFamily="18" charset="0"/>
              </a:rPr>
              <a:t>and </a:t>
            </a:r>
            <a:r>
              <a:rPr lang="en-US" sz="2000" b="1" dirty="0">
                <a:latin typeface="Bookman Old Style" panose="02050604050505020204" pitchFamily="18" charset="0"/>
              </a:rPr>
              <a:t>pigments </a:t>
            </a:r>
            <a:r>
              <a:rPr lang="en-US" sz="2000" dirty="0">
                <a:latin typeface="Bookman Old Style" panose="02050604050505020204" pitchFamily="18" charset="0"/>
              </a:rPr>
              <a:t>in chameleon skin both contribute to the overall color of the skin.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We can say </a:t>
            </a:r>
            <a:r>
              <a:rPr lang="en-US" sz="2000" b="1" dirty="0">
                <a:latin typeface="Bookman Old Style" panose="02050604050505020204" pitchFamily="18" charset="0"/>
              </a:rPr>
              <a:t>iridophores change the way we perceive chromatophore’s.</a:t>
            </a:r>
          </a:p>
        </p:txBody>
      </p:sp>
    </p:spTree>
    <p:extLst>
      <p:ext uri="{BB962C8B-B14F-4D97-AF65-F5344CB8AC3E}">
        <p14:creationId xmlns:p14="http://schemas.microsoft.com/office/powerpoint/2010/main" val="25154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EDB3-3029-4C4D-B5DC-2A96197E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772" y="416560"/>
            <a:ext cx="9480868" cy="5923280"/>
          </a:xfrm>
        </p:spPr>
        <p:txBody>
          <a:bodyPr/>
          <a:lstStyle/>
          <a:p>
            <a:r>
              <a:rPr lang="en-IN" b="1" dirty="0"/>
              <a:t>References:</a:t>
            </a:r>
          </a:p>
          <a:p>
            <a:pPr>
              <a:buFont typeface="+mj-lt"/>
              <a:buAutoNum type="arabicPeriod"/>
            </a:pPr>
            <a:r>
              <a:rPr lang="en-IN" dirty="0"/>
              <a:t>en.wikipedia.org  </a:t>
            </a:r>
            <a:r>
              <a:rPr lang="en-IN" dirty="0">
                <a:hlinkClick r:id="rId2"/>
              </a:rPr>
              <a:t>https://en.wikipedia.org/wiki/Chromatophore#Background_adaptation</a:t>
            </a:r>
            <a:r>
              <a:rPr lang="en-IN" dirty="0"/>
              <a:t>  </a:t>
            </a:r>
            <a:r>
              <a:rPr lang="en-IN" dirty="0">
                <a:hlinkClick r:id="rId3"/>
              </a:rPr>
              <a:t>https://en.wikipedia.org/wiki/Chameleon#Mechanism_of_colour_change</a:t>
            </a:r>
            <a:r>
              <a:rPr lang="en-IN" dirty="0"/>
              <a:t>  </a:t>
            </a:r>
            <a:r>
              <a:rPr lang="en-IN" dirty="0">
                <a:hlinkClick r:id="rId4"/>
              </a:rPr>
              <a:t>https://en.wikipedia.org/wiki/Diffraction</a:t>
            </a:r>
            <a:r>
              <a:rPr lang="en-IN" dirty="0"/>
              <a:t> </a:t>
            </a:r>
          </a:p>
          <a:p>
            <a:pPr>
              <a:buFont typeface="+mj-lt"/>
              <a:buAutoNum type="arabicPeriod"/>
            </a:pPr>
            <a:r>
              <a:rPr lang="en-IN" dirty="0"/>
              <a:t>Asknature.org                                                                      </a:t>
            </a:r>
            <a:r>
              <a:rPr lang="en-IN" dirty="0">
                <a:hlinkClick r:id="rId5"/>
              </a:rPr>
              <a:t>https://asknature.org/strategy/skin-changes-color-2/#:~:text=The%20latest%20research%20on%20color,overall%20color%20of%20the%20skin</a:t>
            </a:r>
            <a:r>
              <a:rPr lang="en-IN" dirty="0"/>
              <a:t> 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Youtube</a:t>
            </a:r>
            <a:r>
              <a:rPr lang="en-IN" dirty="0"/>
              <a:t>:                                                                                   </a:t>
            </a:r>
            <a:r>
              <a:rPr lang="en-IN" dirty="0">
                <a:hlinkClick r:id="rId6"/>
              </a:rPr>
              <a:t>https://youtu.be/OfxApSZ5bCM</a:t>
            </a:r>
            <a:r>
              <a:rPr lang="en-IN" dirty="0"/>
              <a:t> </a:t>
            </a:r>
          </a:p>
          <a:p>
            <a:pPr>
              <a:buFont typeface="+mj-lt"/>
              <a:buAutoNum type="arabicPeriod"/>
            </a:pPr>
            <a:r>
              <a:rPr lang="en-IN" dirty="0"/>
              <a:t>olympus-lifescience.com                                                                      </a:t>
            </a:r>
            <a:r>
              <a:rPr lang="en-IN" dirty="0">
                <a:hlinkClick r:id="rId7"/>
              </a:rPr>
              <a:t>https://www.olympus-lifescience.com/en/microscope-resource/primer/lightandcolor/interference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F58B-3317-4B72-B90B-24AF6D78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306333"/>
            <a:ext cx="8911687" cy="902707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How to use this properties and what may be challenges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E331-F957-4943-88EF-4671D526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05" y="1209040"/>
            <a:ext cx="8915400" cy="5161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200" dirty="0"/>
              <a:t>To get all colours and intensities .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To mimic nanostructure pattern .</a:t>
            </a:r>
          </a:p>
        </p:txBody>
      </p:sp>
    </p:spTree>
    <p:extLst>
      <p:ext uri="{BB962C8B-B14F-4D97-AF65-F5344CB8AC3E}">
        <p14:creationId xmlns:p14="http://schemas.microsoft.com/office/powerpoint/2010/main" val="14763137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607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 Condensed</vt:lpstr>
      <vt:lpstr>Bookman Old Style</vt:lpstr>
      <vt:lpstr>Cambria Math</vt:lpstr>
      <vt:lpstr>Century Gothic</vt:lpstr>
      <vt:lpstr>Wingdings 3</vt:lpstr>
      <vt:lpstr>Wisp</vt:lpstr>
      <vt:lpstr>Bragg’s CONDITION</vt:lpstr>
      <vt:lpstr>PowerPoint Presentation</vt:lpstr>
      <vt:lpstr>Why do we need to understand wave properties of light ?</vt:lpstr>
      <vt:lpstr>PowerPoint Presentation</vt:lpstr>
      <vt:lpstr>PowerPoint Presentation</vt:lpstr>
      <vt:lpstr>PowerPoint Presentation</vt:lpstr>
      <vt:lpstr>How to use this properties and what may be challenges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Bragg’s law</dc:title>
  <dc:creator>Lokesh surana</dc:creator>
  <cp:lastModifiedBy>Lokesh surana</cp:lastModifiedBy>
  <cp:revision>22</cp:revision>
  <dcterms:created xsi:type="dcterms:W3CDTF">2021-02-01T14:12:27Z</dcterms:created>
  <dcterms:modified xsi:type="dcterms:W3CDTF">2021-02-05T11:02:06Z</dcterms:modified>
</cp:coreProperties>
</file>