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06" r:id="rId4"/>
  </p:sldMasterIdLst>
  <p:notesMasterIdLst>
    <p:notesMasterId r:id="rId18"/>
  </p:notesMasterIdLst>
  <p:handoutMasterIdLst>
    <p:handoutMasterId r:id="rId19"/>
  </p:handoutMasterIdLst>
  <p:sldIdLst>
    <p:sldId id="303" r:id="rId5"/>
    <p:sldId id="311" r:id="rId6"/>
    <p:sldId id="312" r:id="rId7"/>
    <p:sldId id="315" r:id="rId8"/>
    <p:sldId id="314" r:id="rId9"/>
    <p:sldId id="317" r:id="rId10"/>
    <p:sldId id="316" r:id="rId11"/>
    <p:sldId id="320" r:id="rId12"/>
    <p:sldId id="321" r:id="rId13"/>
    <p:sldId id="319" r:id="rId14"/>
    <p:sldId id="318" r:id="rId15"/>
    <p:sldId id="322" r:id="rId16"/>
    <p:sldId id="29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574" autoAdjust="0"/>
  </p:normalViewPr>
  <p:slideViewPr>
    <p:cSldViewPr snapToGrid="0">
      <p:cViewPr varScale="1">
        <p:scale>
          <a:sx n="74" d="100"/>
          <a:sy n="74" d="100"/>
        </p:scale>
        <p:origin x="576" y="7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12-Feb-24</a:t>
            </a:fld>
            <a:endParaRPr lang="en-US" dirty="0"/>
          </a:p>
        </p:txBody>
      </p:sp>
      <p:sp>
        <p:nvSpPr>
          <p:cNvPr id="4" name="Footer Placeholder 3">
            <a:extLst>
              <a:ext uri="{FF2B5EF4-FFF2-40B4-BE49-F238E27FC236}">
                <a16:creationId xmlns=""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12-Feb-24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12-Feb-24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7" name="Rectangle 6">
            <a:extLst>
              <a:ext uri="{FF2B5EF4-FFF2-40B4-BE49-F238E27FC236}">
                <a16:creationId xmlns=""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51231523"/>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12-Feb-24</a:t>
            </a:fld>
            <a:endParaRPr lang="en-US"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057364035"/>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12-Feb-24</a:t>
            </a:fld>
            <a:endParaRPr lang="en-US"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92693143"/>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5" name="Subtitle 2">
            <a:extLst>
              <a:ext uri="{FF2B5EF4-FFF2-40B4-BE49-F238E27FC236}">
                <a16:creationId xmlns=""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 xmlns:a16="http://schemas.microsoft.com/office/drawing/2014/main" id="{8E801980-CBAE-4A50-886D-54D7BB2E19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54194512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with Large Image">
    <p:bg>
      <p:bgPr>
        <a:solidFill>
          <a:schemeClr val="bg1"/>
        </a:solidFill>
        <a:effectLst/>
      </p:bgPr>
    </p:bg>
    <p:spTree>
      <p:nvGrpSpPr>
        <p:cNvPr id="1" name=""/>
        <p:cNvGrpSpPr/>
        <p:nvPr/>
      </p:nvGrpSpPr>
      <p:grpSpPr>
        <a:xfrm>
          <a:off x="0" y="0"/>
          <a:ext cx="0" cy="0"/>
          <a:chOff x="0" y="0"/>
          <a:chExt cx="0" cy="0"/>
        </a:xfrm>
      </p:grpSpPr>
      <p:sp>
        <p:nvSpPr>
          <p:cNvPr id="9" name="Picture Placeholder 1">
            <a:extLst>
              <a:ext uri="{FF2B5EF4-FFF2-40B4-BE49-F238E27FC236}">
                <a16:creationId xmlns=""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7" name="Rectangle 6">
            <a:extLst>
              <a:ext uri="{FF2B5EF4-FFF2-40B4-BE49-F238E27FC236}">
                <a16:creationId xmlns=""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89567454"/>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7" name="Rectangle 6">
            <a:extLst>
              <a:ext uri="{FF2B5EF4-FFF2-40B4-BE49-F238E27FC236}">
                <a16:creationId xmlns=""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18115592"/>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8" name="Picture Placeholder 1">
            <a:extLst>
              <a:ext uri="{FF2B5EF4-FFF2-40B4-BE49-F238E27FC236}">
                <a16:creationId xmlns=""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a:lstStyle>
            <a:lvl1pPr algn="r">
              <a:defRPr>
                <a:solidFill>
                  <a:schemeClr val="tx1"/>
                </a:solidFill>
              </a:defRPr>
            </a:lvl1pPr>
          </a:lstStyle>
          <a:p>
            <a:r>
              <a:rPr lang="en-US" noProof="0"/>
              <a:t>Click to edit page title</a:t>
            </a:r>
          </a:p>
        </p:txBody>
      </p:sp>
      <p:sp>
        <p:nvSpPr>
          <p:cNvPr id="10" name="Subtitle 2">
            <a:extLst>
              <a:ext uri="{FF2B5EF4-FFF2-40B4-BE49-F238E27FC236}">
                <a16:creationId xmlns=""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 xmlns:a16="http://schemas.microsoft.com/office/drawing/2014/main" id="{A22238F2-C6EC-476F-8371-119AECBA5622}"/>
              </a:ext>
            </a:extLst>
          </p:cNvPr>
          <p:cNvSpPr>
            <a:spLocks noGrp="1"/>
          </p:cNvSpPr>
          <p:nvPr>
            <p:ph sz="half" idx="1"/>
          </p:nvPr>
        </p:nvSpPr>
        <p:spPr>
          <a:xfrm>
            <a:off x="4445000" y="2908300"/>
            <a:ext cx="5184800" cy="3283700"/>
          </a:xfrm>
          <a:solidFill>
            <a:schemeClr val="bg1"/>
          </a:solidFill>
        </p:spPr>
        <p:txBody>
          <a:bodyPr lIns="180000" tIns="252000" rIns="25200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35010399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22238F2-C6EC-476F-8371-119AECBA5622}"/>
              </a:ext>
            </a:extLst>
          </p:cNvPr>
          <p:cNvSpPr>
            <a:spLocks noGrp="1"/>
          </p:cNvSpPr>
          <p:nvPr>
            <p:ph sz="half" idx="1"/>
          </p:nvPr>
        </p:nvSpPr>
        <p:spPr>
          <a:xfrm>
            <a:off x="3823393" y="1343906"/>
            <a:ext cx="3736800" cy="3933645"/>
          </a:xfrm>
          <a:solidFill>
            <a:schemeClr val="bg1"/>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
        <p:nvSpPr>
          <p:cNvPr id="9" name="Picture Placeholder 6">
            <a:extLst>
              <a:ext uri="{FF2B5EF4-FFF2-40B4-BE49-F238E27FC236}">
                <a16:creationId xmlns=""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6" name="Title 5">
            <a:extLst>
              <a:ext uri="{FF2B5EF4-FFF2-40B4-BE49-F238E27FC236}">
                <a16:creationId xmlns="" xmlns:a16="http://schemas.microsoft.com/office/drawing/2014/main" id="{7F4F1543-153D-4F77-A4A9-C9BBA1C2052E}"/>
              </a:ext>
            </a:extLst>
          </p:cNvPr>
          <p:cNvSpPr>
            <a:spLocks noGrp="1"/>
          </p:cNvSpPr>
          <p:nvPr>
            <p:ph type="title"/>
          </p:nvPr>
        </p:nvSpPr>
        <p:spPr>
          <a:xfrm>
            <a:off x="432000" y="432000"/>
            <a:ext cx="9131100" cy="432000"/>
          </a:xfrm>
        </p:spPr>
        <p:txBody>
          <a:bodyPr/>
          <a:lstStyle/>
          <a:p>
            <a:r>
              <a:rPr lang="en-US" noProof="0" smtClean="0"/>
              <a:t>Click to edit Master title style</a:t>
            </a:r>
            <a:endParaRPr lang="en-US" noProof="0"/>
          </a:p>
        </p:txBody>
      </p:sp>
      <p:sp>
        <p:nvSpPr>
          <p:cNvPr id="11" name="Subtitle 2">
            <a:extLst>
              <a:ext uri="{FF2B5EF4-FFF2-40B4-BE49-F238E27FC236}">
                <a16:creationId xmlns=""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2347197990"/>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 xmlns:a16="http://schemas.microsoft.com/office/drawing/2014/main" id="{9322B50D-6A7D-41C6-BA57-613BC231DF36}"/>
              </a:ext>
            </a:extLst>
          </p:cNvPr>
          <p:cNvSpPr>
            <a:spLocks noGrp="1"/>
          </p:cNvSpPr>
          <p:nvPr>
            <p:ph type="body" idx="1"/>
          </p:nvPr>
        </p:nvSpPr>
        <p:spPr>
          <a:xfrm>
            <a:off x="432000" y="1432296"/>
            <a:ext cx="4500000" cy="527076"/>
          </a:xfrm>
          <a:solidFill>
            <a:schemeClr val="tx1"/>
          </a:solidFill>
        </p:spPr>
        <p:txBody>
          <a:bodyPr lIns="180000" tIns="3600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2">
            <a:extLst>
              <a:ext uri="{FF2B5EF4-FFF2-40B4-BE49-F238E27FC236}">
                <a16:creationId xmlns="" xmlns:a16="http://schemas.microsoft.com/office/drawing/2014/main" id="{9FD584DA-F775-47B8-A1D7-6556AD5FCBD2}"/>
              </a:ext>
            </a:extLst>
          </p:cNvPr>
          <p:cNvSpPr>
            <a:spLocks noGrp="1"/>
          </p:cNvSpPr>
          <p:nvPr>
            <p:ph sz="half" idx="2"/>
          </p:nvPr>
        </p:nvSpPr>
        <p:spPr>
          <a:xfrm>
            <a:off x="432000" y="2023668"/>
            <a:ext cx="4500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2" name="Comparison Left Placeholder 2">
            <a:extLst>
              <a:ext uri="{FF2B5EF4-FFF2-40B4-BE49-F238E27FC236}">
                <a16:creationId xmlns="" xmlns:a16="http://schemas.microsoft.com/office/drawing/2014/main" id="{78A963F8-6F6E-440E-B3B3-DDE13C083A36}"/>
              </a:ext>
            </a:extLst>
          </p:cNvPr>
          <p:cNvSpPr>
            <a:spLocks noGrp="1"/>
          </p:cNvSpPr>
          <p:nvPr>
            <p:ph type="body" sz="quarter" idx="13"/>
          </p:nvPr>
        </p:nvSpPr>
        <p:spPr>
          <a:xfrm>
            <a:off x="5129800" y="1433105"/>
            <a:ext cx="4500000" cy="525283"/>
          </a:xfrm>
          <a:solidFill>
            <a:schemeClr val="tx1"/>
          </a:solidFill>
        </p:spPr>
        <p:txBody>
          <a:bodyPr lIns="180000" tIns="36000" anchor="ctr"/>
          <a:lstStyle>
            <a:lvl1pPr marL="0" indent="0">
              <a:buNone/>
              <a:defRPr sz="2400" b="1" spc="-150">
                <a:solidFill>
                  <a:schemeClr val="bg1"/>
                </a:solidFill>
                <a:latin typeface="+mj-lt"/>
              </a:defRPr>
            </a:lvl1pPr>
          </a:lstStyle>
          <a:p>
            <a:pPr lvl="0"/>
            <a:r>
              <a:rPr lang="en-US" noProof="0" smtClean="0"/>
              <a:t>Click to edit Master text styles</a:t>
            </a:r>
          </a:p>
        </p:txBody>
      </p:sp>
      <p:sp>
        <p:nvSpPr>
          <p:cNvPr id="8" name="Text Placeholder 4">
            <a:extLst>
              <a:ext uri="{FF2B5EF4-FFF2-40B4-BE49-F238E27FC236}">
                <a16:creationId xmlns="" xmlns:a16="http://schemas.microsoft.com/office/drawing/2014/main" id="{DF0A5256-B267-47DA-858A-0F3867CB6139}"/>
              </a:ext>
            </a:extLst>
          </p:cNvPr>
          <p:cNvSpPr>
            <a:spLocks noGrp="1"/>
          </p:cNvSpPr>
          <p:nvPr>
            <p:ph type="body" sz="quarter" idx="12"/>
          </p:nvPr>
        </p:nvSpPr>
        <p:spPr>
          <a:xfrm>
            <a:off x="5129800" y="2020359"/>
            <a:ext cx="4500000" cy="4170891"/>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Footer Placeholder 4">
            <a:extLst>
              <a:ext uri="{FF2B5EF4-FFF2-40B4-BE49-F238E27FC236}">
                <a16:creationId xmlns=""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09955754"/>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 xmlns:a16="http://schemas.microsoft.com/office/drawing/2014/main" id="{28F8443E-0D06-4057-933B-C87E884C5F72}"/>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198778464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FF4C50-933F-41F9-AD11-BD02410AA7D5}"/>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7" name="Subtitle 2">
            <a:extLst>
              <a:ext uri="{FF2B5EF4-FFF2-40B4-BE49-F238E27FC236}">
                <a16:creationId xmlns=""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3442953D-28FC-41B5-A1BB-BB3BA7CA40B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647F38-B617-4D2F-AE0A-013F0C4D2C57}" type="datetimeFigureOut">
              <a:rPr lang="en-US" smtClean="0"/>
              <a:t>12-Feb-24</a:t>
            </a:fld>
            <a:endParaRPr lang="en-US"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43227271"/>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 xmlns:a16="http://schemas.microsoft.com/office/drawing/2014/main" id="{B1948E38-8FB0-4E51-A01C-C88794372E50}"/>
              </a:ext>
            </a:extLst>
          </p:cNvPr>
          <p:cNvSpPr>
            <a:spLocks noGrp="1"/>
          </p:cNvSpPr>
          <p:nvPr>
            <p:ph idx="1"/>
          </p:nvPr>
        </p:nvSpPr>
        <p:spPr>
          <a:xfrm>
            <a:off x="432000" y="1512000"/>
            <a:ext cx="2916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a:extLst>
              <a:ext uri="{FF2B5EF4-FFF2-40B4-BE49-F238E27FC236}">
                <a16:creationId xmlns="" xmlns:a16="http://schemas.microsoft.com/office/drawing/2014/main" id="{16A38E24-EB1C-472F-B631-5DF32F9C4CF5}"/>
              </a:ext>
            </a:extLst>
          </p:cNvPr>
          <p:cNvSpPr>
            <a:spLocks noGrp="1"/>
          </p:cNvSpPr>
          <p:nvPr>
            <p:ph type="body" sz="quarter" idx="12"/>
          </p:nvPr>
        </p:nvSpPr>
        <p:spPr>
          <a:xfrm>
            <a:off x="3572900" y="1511476"/>
            <a:ext cx="2916000" cy="467924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1" name="Text Placeholder 5">
            <a:extLst>
              <a:ext uri="{FF2B5EF4-FFF2-40B4-BE49-F238E27FC236}">
                <a16:creationId xmlns="" xmlns:a16="http://schemas.microsoft.com/office/drawing/2014/main" id="{5B4A252E-78C9-4F76-98A4-A4B580AD072A}"/>
              </a:ext>
            </a:extLst>
          </p:cNvPr>
          <p:cNvSpPr>
            <a:spLocks noGrp="1"/>
          </p:cNvSpPr>
          <p:nvPr>
            <p:ph type="body" sz="quarter" idx="13"/>
          </p:nvPr>
        </p:nvSpPr>
        <p:spPr>
          <a:xfrm>
            <a:off x="6713800" y="1511475"/>
            <a:ext cx="2916000" cy="467925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10" name="Subtitle 2">
            <a:extLst>
              <a:ext uri="{FF2B5EF4-FFF2-40B4-BE49-F238E27FC236}">
                <a16:creationId xmlns=""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 xmlns:a16="http://schemas.microsoft.com/office/drawing/2014/main" id="{B1948E38-8FB0-4E51-A01C-C88794372E50}"/>
              </a:ext>
            </a:extLst>
          </p:cNvPr>
          <p:cNvSpPr>
            <a:spLocks noGrp="1"/>
          </p:cNvSpPr>
          <p:nvPr>
            <p:ph idx="1"/>
          </p:nvPr>
        </p:nvSpPr>
        <p:spPr>
          <a:xfrm>
            <a:off x="432000" y="1512000"/>
            <a:ext cx="1764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a:extLst>
              <a:ext uri="{FF2B5EF4-FFF2-40B4-BE49-F238E27FC236}">
                <a16:creationId xmlns="" xmlns:a16="http://schemas.microsoft.com/office/drawing/2014/main" id="{1F5B3657-F2AE-455A-BF81-1A0C2ACECD20}"/>
              </a:ext>
            </a:extLst>
          </p:cNvPr>
          <p:cNvSpPr>
            <a:spLocks noGrp="1"/>
          </p:cNvSpPr>
          <p:nvPr>
            <p:ph type="body" sz="quarter" idx="12"/>
          </p:nvPr>
        </p:nvSpPr>
        <p:spPr>
          <a:xfrm>
            <a:off x="2290450" y="1512000"/>
            <a:ext cx="1764000" cy="467925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Text Placeholder 5">
            <a:extLst>
              <a:ext uri="{FF2B5EF4-FFF2-40B4-BE49-F238E27FC236}">
                <a16:creationId xmlns="" xmlns:a16="http://schemas.microsoft.com/office/drawing/2014/main" id="{6A983D98-E0AB-429A-9EC2-B50D4216D691}"/>
              </a:ext>
            </a:extLst>
          </p:cNvPr>
          <p:cNvSpPr>
            <a:spLocks noGrp="1"/>
          </p:cNvSpPr>
          <p:nvPr>
            <p:ph type="body" sz="quarter" idx="13"/>
          </p:nvPr>
        </p:nvSpPr>
        <p:spPr>
          <a:xfrm>
            <a:off x="4148900" y="1512000"/>
            <a:ext cx="1764000" cy="467925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Text Placeholder 6">
            <a:extLst>
              <a:ext uri="{FF2B5EF4-FFF2-40B4-BE49-F238E27FC236}">
                <a16:creationId xmlns="" xmlns:a16="http://schemas.microsoft.com/office/drawing/2014/main" id="{755213BF-EF6D-45DC-A01B-DE6C2F23A6D2}"/>
              </a:ext>
            </a:extLst>
          </p:cNvPr>
          <p:cNvSpPr>
            <a:spLocks noGrp="1"/>
          </p:cNvSpPr>
          <p:nvPr>
            <p:ph type="body" sz="quarter" idx="14"/>
          </p:nvPr>
        </p:nvSpPr>
        <p:spPr>
          <a:xfrm>
            <a:off x="6007350" y="1507535"/>
            <a:ext cx="1764000" cy="467925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7" name="Text Placeholder 7">
            <a:extLst>
              <a:ext uri="{FF2B5EF4-FFF2-40B4-BE49-F238E27FC236}">
                <a16:creationId xmlns="" xmlns:a16="http://schemas.microsoft.com/office/drawing/2014/main" id="{77D6BBBA-F4A3-45D4-91BC-A405FFDC7C3D}"/>
              </a:ext>
            </a:extLst>
          </p:cNvPr>
          <p:cNvSpPr>
            <a:spLocks noGrp="1"/>
          </p:cNvSpPr>
          <p:nvPr>
            <p:ph type="body" sz="quarter" idx="15"/>
          </p:nvPr>
        </p:nvSpPr>
        <p:spPr>
          <a:xfrm>
            <a:off x="7865800" y="1507535"/>
            <a:ext cx="1764000" cy="468371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B5A8293F-A5B5-4FCC-BF27-A25B1BAFF245}"/>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Footer Placeholder 3">
            <a:extLst>
              <a:ext uri="{FF2B5EF4-FFF2-40B4-BE49-F238E27FC236}">
                <a16:creationId xmlns=""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9" name="Subtitle 2">
            <a:extLst>
              <a:ext uri="{FF2B5EF4-FFF2-40B4-BE49-F238E27FC236}">
                <a16:creationId xmlns=""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Title 5">
            <a:extLst>
              <a:ext uri="{FF2B5EF4-FFF2-40B4-BE49-F238E27FC236}">
                <a16:creationId xmlns="" xmlns:a16="http://schemas.microsoft.com/office/drawing/2014/main" id="{6F4F2BBF-F210-4954-9C73-A0030AACDDFE}"/>
              </a:ext>
            </a:extLst>
          </p:cNvPr>
          <p:cNvSpPr>
            <a:spLocks noGrp="1"/>
          </p:cNvSpPr>
          <p:nvPr>
            <p:ph type="title" hasCustomPrompt="1"/>
          </p:nvPr>
        </p:nvSpPr>
        <p:spPr>
          <a:xfrm>
            <a:off x="6532775" y="993303"/>
            <a:ext cx="5053936" cy="2513468"/>
          </a:xfrm>
        </p:spPr>
        <p:txBody>
          <a:bodyPr/>
          <a:lstStyle>
            <a:lvl1pPr>
              <a:defRPr sz="5400" cap="none">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3217260836"/>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 xmlns:a16="http://schemas.microsoft.com/office/drawing/2014/main" id="{FD1EE834-4B70-4715-8346-1C0298347EE0}"/>
              </a:ext>
            </a:extLst>
          </p:cNvPr>
          <p:cNvSpPr>
            <a:spLocks noGrp="1"/>
          </p:cNvSpPr>
          <p:nvPr>
            <p:ph idx="1"/>
          </p:nvPr>
        </p:nvSpPr>
        <p:spPr>
          <a:xfrm>
            <a:off x="432000" y="1046375"/>
            <a:ext cx="9198000" cy="513058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013996122"/>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Content Placeholder 2">
            <a:extLst>
              <a:ext uri="{FF2B5EF4-FFF2-40B4-BE49-F238E27FC236}">
                <a16:creationId xmlns="" xmlns:a16="http://schemas.microsoft.com/office/drawing/2014/main" id="{EAE43F4C-1A64-4197-A44B-E6EB874E243B}"/>
              </a:ext>
            </a:extLst>
          </p:cNvPr>
          <p:cNvSpPr>
            <a:spLocks noGrp="1"/>
          </p:cNvSpPr>
          <p:nvPr>
            <p:ph sz="half" idx="1"/>
          </p:nvPr>
        </p:nvSpPr>
        <p:spPr>
          <a:xfrm>
            <a:off x="432000" y="1046376"/>
            <a:ext cx="4435831" cy="513058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Content Placeholder 3">
            <a:extLst>
              <a:ext uri="{FF2B5EF4-FFF2-40B4-BE49-F238E27FC236}">
                <a16:creationId xmlns="" xmlns:a16="http://schemas.microsoft.com/office/drawing/2014/main" id="{D7B3F5B8-DC28-4878-AC9F-D434D7542D8F}"/>
              </a:ext>
            </a:extLst>
          </p:cNvPr>
          <p:cNvSpPr>
            <a:spLocks noGrp="1"/>
          </p:cNvSpPr>
          <p:nvPr>
            <p:ph sz="half" idx="2"/>
          </p:nvPr>
        </p:nvSpPr>
        <p:spPr>
          <a:xfrm>
            <a:off x="5194169" y="1046376"/>
            <a:ext cx="4435831" cy="513058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028349215"/>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Text Placeholder 2">
            <a:extLst>
              <a:ext uri="{FF2B5EF4-FFF2-40B4-BE49-F238E27FC236}">
                <a16:creationId xmlns="" xmlns:a16="http://schemas.microsoft.com/office/drawing/2014/main" id="{CB97B01E-88B2-448F-BD96-A1AAFA39AC1E}"/>
              </a:ext>
            </a:extLst>
          </p:cNvPr>
          <p:cNvSpPr>
            <a:spLocks noGrp="1"/>
          </p:cNvSpPr>
          <p:nvPr>
            <p:ph type="body" idx="1"/>
          </p:nvPr>
        </p:nvSpPr>
        <p:spPr>
          <a:xfrm>
            <a:off x="43200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4">
            <a:extLst>
              <a:ext uri="{FF2B5EF4-FFF2-40B4-BE49-F238E27FC236}">
                <a16:creationId xmlns="" xmlns:a16="http://schemas.microsoft.com/office/drawing/2014/main" id="{40BADDE2-4EE6-41B4-804C-EBF680128B40}"/>
              </a:ext>
            </a:extLst>
          </p:cNvPr>
          <p:cNvSpPr>
            <a:spLocks noGrp="1"/>
          </p:cNvSpPr>
          <p:nvPr>
            <p:ph type="body" sz="quarter" idx="3"/>
          </p:nvPr>
        </p:nvSpPr>
        <p:spPr>
          <a:xfrm>
            <a:off x="519516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9" name="Content Placeholder 3">
            <a:extLst>
              <a:ext uri="{FF2B5EF4-FFF2-40B4-BE49-F238E27FC236}">
                <a16:creationId xmlns="" xmlns:a16="http://schemas.microsoft.com/office/drawing/2014/main" id="{BB0A14E0-899D-4594-BC9E-AE89BF0D3AB7}"/>
              </a:ext>
            </a:extLst>
          </p:cNvPr>
          <p:cNvSpPr>
            <a:spLocks noGrp="1"/>
          </p:cNvSpPr>
          <p:nvPr>
            <p:ph sz="half" idx="2"/>
          </p:nvPr>
        </p:nvSpPr>
        <p:spPr>
          <a:xfrm>
            <a:off x="432001" y="2096752"/>
            <a:ext cx="4434840" cy="4092911"/>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Content Placeholder 5">
            <a:extLst>
              <a:ext uri="{FF2B5EF4-FFF2-40B4-BE49-F238E27FC236}">
                <a16:creationId xmlns="" xmlns:a16="http://schemas.microsoft.com/office/drawing/2014/main" id="{2C699014-D902-4E9A-80CD-8D2BCFE67097}"/>
              </a:ext>
            </a:extLst>
          </p:cNvPr>
          <p:cNvSpPr>
            <a:spLocks noGrp="1"/>
          </p:cNvSpPr>
          <p:nvPr>
            <p:ph sz="quarter" idx="4"/>
          </p:nvPr>
        </p:nvSpPr>
        <p:spPr>
          <a:xfrm>
            <a:off x="5195160" y="2096752"/>
            <a:ext cx="4434840" cy="4092911"/>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92532897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smtClean="0"/>
              <a:t>Click to edit Master title style</a:t>
            </a:r>
            <a:endParaRPr lang="en-US" noProof="0"/>
          </a:p>
        </p:txBody>
      </p:sp>
      <p:sp>
        <p:nvSpPr>
          <p:cNvPr id="9" name="Text Placeholder 3">
            <a:extLst>
              <a:ext uri="{FF2B5EF4-FFF2-40B4-BE49-F238E27FC236}">
                <a16:creationId xmlns=""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0" name="Content Placeholder 2">
            <a:extLst>
              <a:ext uri="{FF2B5EF4-FFF2-40B4-BE49-F238E27FC236}">
                <a16:creationId xmlns="" xmlns:a16="http://schemas.microsoft.com/office/drawing/2014/main" id="{79F53EF1-D412-467C-B7CE-30536F140AE1}"/>
              </a:ext>
            </a:extLst>
          </p:cNvPr>
          <p:cNvSpPr>
            <a:spLocks noGrp="1"/>
          </p:cNvSpPr>
          <p:nvPr>
            <p:ph idx="1"/>
          </p:nvPr>
        </p:nvSpPr>
        <p:spPr>
          <a:xfrm>
            <a:off x="3770722" y="457201"/>
            <a:ext cx="6023727" cy="5726784"/>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714757823"/>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smtClean="0"/>
              <a:t>Click to edit Master title style</a:t>
            </a:r>
            <a:endParaRPr lang="en-US" noProof="0"/>
          </a:p>
        </p:txBody>
      </p:sp>
      <p:sp>
        <p:nvSpPr>
          <p:cNvPr id="9" name="Text Placeholder 3">
            <a:extLst>
              <a:ext uri="{FF2B5EF4-FFF2-40B4-BE49-F238E27FC236}">
                <a16:creationId xmlns=""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2" name="Picture Placeholder 2">
            <a:extLst>
              <a:ext uri="{FF2B5EF4-FFF2-40B4-BE49-F238E27FC236}">
                <a16:creationId xmlns="" xmlns:a16="http://schemas.microsoft.com/office/drawing/2014/main" id="{10319378-269C-406E-9B84-FCF22DA02EFF}"/>
              </a:ext>
            </a:extLst>
          </p:cNvPr>
          <p:cNvSpPr>
            <a:spLocks noGrp="1"/>
          </p:cNvSpPr>
          <p:nvPr>
            <p:ph type="pic" idx="1"/>
          </p:nvPr>
        </p:nvSpPr>
        <p:spPr>
          <a:xfrm>
            <a:off x="3788021" y="457201"/>
            <a:ext cx="5949868" cy="57267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103075675"/>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115799058"/>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12-Feb-24</a:t>
            </a:fld>
            <a:endParaRPr lang="en-US"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7" name="Rectangle 6">
            <a:extLst>
              <a:ext uri="{FF2B5EF4-FFF2-40B4-BE49-F238E27FC236}">
                <a16:creationId xmlns=""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64092886"/>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BFA754-D5C3-4E66-96A6-867B257F58DC}" type="datetimeFigureOut">
              <a:rPr lang="en-US" smtClean="0"/>
              <a:t>12-Feb-24</a:t>
            </a:fld>
            <a:endParaRPr lang="en-US" dirty="0"/>
          </a:p>
        </p:txBody>
      </p:sp>
      <p:sp>
        <p:nvSpPr>
          <p:cNvPr id="6" name="Footer Placeholder 5"/>
          <p:cNvSpPr>
            <a:spLocks noGrp="1"/>
          </p:cNvSpPr>
          <p:nvPr>
            <p:ph type="ftr" sz="quarter" idx="11"/>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627144275"/>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12-Feb-24</a:t>
            </a:fld>
            <a:endParaRPr lang="en-US" dirty="0"/>
          </a:p>
        </p:txBody>
      </p:sp>
      <p:sp>
        <p:nvSpPr>
          <p:cNvPr id="8" name="Footer Placeholder 7"/>
          <p:cNvSpPr>
            <a:spLocks noGrp="1"/>
          </p:cNvSpPr>
          <p:nvPr>
            <p:ph type="ftr" sz="quarter" idx="11"/>
          </p:nvPr>
        </p:nvSpPr>
        <p:spPr/>
        <p:txBody>
          <a:bodyPr/>
          <a:lstStyle/>
          <a:p>
            <a:r>
              <a:rPr lang="en-US" noProof="0" smtClean="0"/>
              <a:t>Add a footer</a:t>
            </a:r>
            <a:endParaRPr lang="en-US" noProof="0" dirty="0"/>
          </a:p>
        </p:txBody>
      </p:sp>
      <p:sp>
        <p:nvSpPr>
          <p:cNvPr id="9" name="Slide Number Placeholder 8"/>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60205485"/>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12-Feb-24</a:t>
            </a:fld>
            <a:endParaRPr lang="en-US" dirty="0"/>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1208018"/>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12-Feb-24</a:t>
            </a:fld>
            <a:endParaRPr lang="en-US" dirty="0"/>
          </a:p>
        </p:txBody>
      </p:sp>
      <p:sp>
        <p:nvSpPr>
          <p:cNvPr id="3" name="Footer Placeholder 2"/>
          <p:cNvSpPr>
            <a:spLocks noGrp="1"/>
          </p:cNvSpPr>
          <p:nvPr>
            <p:ph type="ftr" sz="quarter" idx="11"/>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14373195"/>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12-Feb-24</a:t>
            </a:fld>
            <a:endParaRPr lang="en-US" dirty="0"/>
          </a:p>
        </p:txBody>
      </p:sp>
      <p:sp>
        <p:nvSpPr>
          <p:cNvPr id="6" name="Footer Placeholder 5"/>
          <p:cNvSpPr>
            <a:spLocks noGrp="1"/>
          </p:cNvSpPr>
          <p:nvPr>
            <p:ph type="ftr" sz="quarter" idx="11"/>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93588806"/>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12-Feb-24</a:t>
            </a:fld>
            <a:endParaRPr lang="en-US" dirty="0"/>
          </a:p>
        </p:txBody>
      </p:sp>
      <p:sp>
        <p:nvSpPr>
          <p:cNvPr id="6" name="Footer Placeholder 5"/>
          <p:cNvSpPr>
            <a:spLocks noGrp="1"/>
          </p:cNvSpPr>
          <p:nvPr>
            <p:ph type="ftr" sz="quarter" idx="11"/>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10188886"/>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12-Feb-24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noProof="0" smtClean="0"/>
              <a:t>Add a footer</a:t>
            </a:r>
            <a:endParaRPr lang="en-US" noProof="0"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B51A1E-902D-48AF-9020-955120F399B6}" type="slidenum">
              <a:rPr lang="en-US" noProof="0" smtClean="0"/>
              <a:pPr/>
              <a:t>‹#›</a:t>
            </a:fld>
            <a:endParaRPr lang="en-US" noProof="0" dirty="0"/>
          </a:p>
        </p:txBody>
      </p:sp>
      <p:sp>
        <p:nvSpPr>
          <p:cNvPr id="7" name="Rectangle 6">
            <a:extLst>
              <a:ext uri="{FF2B5EF4-FFF2-40B4-BE49-F238E27FC236}">
                <a16:creationId xmlns=""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Box 8">
            <a:extLst>
              <a:ext uri="{FF2B5EF4-FFF2-40B4-BE49-F238E27FC236}">
                <a16:creationId xmlns="" xmlns:a16="http://schemas.microsoft.com/office/drawing/2014/main"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a:lnSpc>
                <a:spcPts val="1400"/>
              </a:lnSpc>
            </a:pPr>
            <a:r>
              <a:rPr lang="en-US" sz="1600" b="1" spc="-100" baseline="0" noProof="0" dirty="0">
                <a:solidFill>
                  <a:schemeClr val="tx1">
                    <a:lumMod val="50000"/>
                    <a:lumOff val="50000"/>
                  </a:schemeClr>
                </a:solidFill>
                <a:latin typeface="Corbel" panose="020B0503020204020204" pitchFamily="34" charset="0"/>
              </a:rPr>
              <a:t>FIRST UP</a:t>
            </a:r>
            <a:br>
              <a:rPr lang="en-US" sz="1600" b="1" spc="-100" baseline="0" noProof="0" dirty="0">
                <a:solidFill>
                  <a:schemeClr val="tx1">
                    <a:lumMod val="50000"/>
                    <a:lumOff val="50000"/>
                  </a:schemeClr>
                </a:solidFill>
                <a:latin typeface="Corbel" panose="020B0503020204020204" pitchFamily="34" charset="0"/>
              </a:rPr>
            </a:br>
            <a:r>
              <a:rPr lang="en-US" sz="1600" b="1" spc="-100" baseline="0" noProof="0" dirty="0">
                <a:solidFill>
                  <a:schemeClr val="accent1"/>
                </a:solidFill>
                <a:latin typeface="Corbel" panose="020B0503020204020204" pitchFamily="34" charset="0"/>
              </a:rPr>
              <a:t> </a:t>
            </a:r>
            <a:r>
              <a:rPr lang="en-US" sz="1600" b="1" spc="-100" baseline="0" noProof="0" dirty="0">
                <a:solidFill>
                  <a:schemeClr val="tx1"/>
                </a:solidFill>
                <a:latin typeface="Corbel" panose="020B0503020204020204" pitchFamily="34" charset="0"/>
              </a:rPr>
              <a:t>CONSULTANTS</a:t>
            </a:r>
          </a:p>
        </p:txBody>
      </p:sp>
      <p:sp>
        <p:nvSpPr>
          <p:cNvPr id="10" name="Rectangle 9">
            <a:extLst>
              <a:ext uri="{FF2B5EF4-FFF2-40B4-BE49-F238E27FC236}">
                <a16:creationId xmlns=""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6556842"/>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9" r:id="rId12"/>
    <p:sldLayoutId id="2147484020" r:id="rId13"/>
    <p:sldLayoutId id="2147483662" r:id="rId14"/>
    <p:sldLayoutId id="2147483658" r:id="rId15"/>
    <p:sldLayoutId id="2147483665" r:id="rId16"/>
    <p:sldLayoutId id="2147483659" r:id="rId17"/>
    <p:sldLayoutId id="2147483660" r:id="rId18"/>
    <p:sldLayoutId id="2147483650" r:id="rId19"/>
    <p:sldLayoutId id="2147483656" r:id="rId20"/>
    <p:sldLayoutId id="2147483657" r:id="rId21"/>
    <p:sldLayoutId id="2147483672" r:id="rId22"/>
    <p:sldLayoutId id="2147483666" r:id="rId23"/>
    <p:sldLayoutId id="2147483667" r:id="rId24"/>
    <p:sldLayoutId id="2147483668" r:id="rId25"/>
    <p:sldLayoutId id="2147483673" r:id="rId26"/>
    <p:sldLayoutId id="2147483675" r:id="rId27"/>
    <p:sldLayoutId id="2147483669" r:id="rId28"/>
  </p:sldLayoutIdLst>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 xmlns:a16="http://schemas.microsoft.com/office/drawing/2014/main" id="{00A34EBD-7DEA-4599-A81B-0A363A0E17FC}"/>
              </a:ext>
            </a:extLst>
          </p:cNvPr>
          <p:cNvSpPr>
            <a:spLocks noGrp="1"/>
          </p:cNvSpPr>
          <p:nvPr>
            <p:ph type="sldNum" sz="quarter" idx="33"/>
          </p:nvPr>
        </p:nvSpPr>
        <p:spPr/>
        <p:txBody>
          <a:bodyPr/>
          <a:lstStyle/>
          <a:p>
            <a:fld id="{19B51A1E-902D-48AF-9020-955120F399B6}" type="slidenum">
              <a:rPr lang="en-US" smtClean="0"/>
              <a:pPr/>
              <a:t>1</a:t>
            </a:fld>
            <a:endParaRPr lang="en-US" dirty="0"/>
          </a:p>
        </p:txBody>
      </p:sp>
      <p:pic>
        <p:nvPicPr>
          <p:cNvPr id="8" name="Picture Placeholder 17" descr="decorative element">
            <a:extLst>
              <a:ext uri="{FF2B5EF4-FFF2-40B4-BE49-F238E27FC236}">
                <a16:creationId xmlns="" xmlns:a16="http://schemas.microsoft.com/office/drawing/2014/main" id="{2411CA0B-8E20-7C48-9074-8D57423981D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9980476" y="0"/>
            <a:ext cx="2211524" cy="6858000"/>
          </a:xfrm>
          <a:prstGeom prst="rect">
            <a:avLst/>
          </a:prstGeom>
        </p:spPr>
      </p:pic>
      <p:sp>
        <p:nvSpPr>
          <p:cNvPr id="2" name="Snip Diagonal Corner Rectangle 1"/>
          <p:cNvSpPr/>
          <p:nvPr/>
        </p:nvSpPr>
        <p:spPr>
          <a:xfrm>
            <a:off x="109182" y="90153"/>
            <a:ext cx="9744502" cy="6631322"/>
          </a:xfrm>
          <a:prstGeom prst="snip2DiagRect">
            <a:avLst/>
          </a:prstGeom>
          <a:solidFill>
            <a:schemeClr val="bg2"/>
          </a:solidFill>
        </p:spPr>
        <p:style>
          <a:lnRef idx="1">
            <a:schemeClr val="accent3"/>
          </a:lnRef>
          <a:fillRef idx="2">
            <a:schemeClr val="accent3"/>
          </a:fillRef>
          <a:effectRef idx="1">
            <a:schemeClr val="accent3"/>
          </a:effectRef>
          <a:fontRef idx="minor">
            <a:schemeClr val="dk1"/>
          </a:fontRef>
        </p:style>
        <p:txBody>
          <a:bodyPr rtlCol="0" anchor="ctr"/>
          <a:lstStyle/>
          <a:p>
            <a:r>
              <a:rPr lang="en-US" sz="3200" b="1" dirty="0"/>
              <a:t>Title:</a:t>
            </a:r>
            <a:r>
              <a:rPr lang="en-US" sz="3200" dirty="0"/>
              <a:t> Prediction for Credit Card Approval</a:t>
            </a:r>
          </a:p>
          <a:p>
            <a:r>
              <a:rPr lang="en-US" sz="3200" dirty="0"/>
              <a:t/>
            </a:r>
            <a:br>
              <a:rPr lang="en-US" sz="3200" dirty="0"/>
            </a:br>
            <a:r>
              <a:rPr lang="en-US" sz="3200" b="1" dirty="0"/>
              <a:t>Subtitle:</a:t>
            </a:r>
            <a:r>
              <a:rPr lang="en-US" sz="3200" dirty="0"/>
              <a:t> Machine Learning Internship Program</a:t>
            </a:r>
          </a:p>
          <a:p>
            <a:endParaRPr lang="en-US" sz="3200" dirty="0"/>
          </a:p>
          <a:p>
            <a:r>
              <a:rPr lang="en-US" sz="3200" dirty="0"/>
              <a:t/>
            </a:r>
            <a:br>
              <a:rPr lang="en-US" sz="3200" dirty="0"/>
            </a:br>
            <a:r>
              <a:rPr lang="en-US" sz="4000" b="1" dirty="0"/>
              <a:t>E LOKESH	</a:t>
            </a:r>
          </a:p>
          <a:p>
            <a:r>
              <a:rPr lang="en-US" sz="4000" b="1" dirty="0"/>
              <a:t/>
            </a:r>
            <a:br>
              <a:rPr lang="en-US" sz="4000" b="1" dirty="0"/>
            </a:br>
            <a:r>
              <a:rPr lang="en-US" sz="4000" b="1" dirty="0"/>
              <a:t>MENTORNESS</a:t>
            </a:r>
          </a:p>
          <a:p>
            <a:endParaRPr lang="en-US" sz="3200" b="1" dirty="0"/>
          </a:p>
          <a:p>
            <a:endParaRPr lang="en-US" sz="3200" dirty="0"/>
          </a:p>
        </p:txBody>
      </p:sp>
    </p:spTree>
    <p:extLst>
      <p:ext uri="{BB962C8B-B14F-4D97-AF65-F5344CB8AC3E}">
        <p14:creationId xmlns:p14="http://schemas.microsoft.com/office/powerpoint/2010/main" val="1939783423"/>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 xmlns:a16="http://schemas.microsoft.com/office/drawing/2014/main" id="{00A34EBD-7DEA-4599-A81B-0A363A0E17FC}"/>
              </a:ext>
            </a:extLst>
          </p:cNvPr>
          <p:cNvSpPr>
            <a:spLocks noGrp="1"/>
          </p:cNvSpPr>
          <p:nvPr>
            <p:ph type="sldNum" sz="quarter" idx="33"/>
          </p:nvPr>
        </p:nvSpPr>
        <p:spPr/>
        <p:txBody>
          <a:bodyPr/>
          <a:lstStyle/>
          <a:p>
            <a:fld id="{19B51A1E-902D-48AF-9020-955120F399B6}" type="slidenum">
              <a:rPr lang="en-US" smtClean="0"/>
              <a:pPr/>
              <a:t>10</a:t>
            </a:fld>
            <a:endParaRPr lang="en-US" dirty="0"/>
          </a:p>
        </p:txBody>
      </p:sp>
      <p:pic>
        <p:nvPicPr>
          <p:cNvPr id="8" name="Picture Placeholder 17" descr="decorative element">
            <a:extLst>
              <a:ext uri="{FF2B5EF4-FFF2-40B4-BE49-F238E27FC236}">
                <a16:creationId xmlns="" xmlns:a16="http://schemas.microsoft.com/office/drawing/2014/main" id="{2411CA0B-8E20-7C48-9074-8D57423981D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9980476" y="0"/>
            <a:ext cx="2211524" cy="6858000"/>
          </a:xfrm>
          <a:prstGeom prst="rect">
            <a:avLst/>
          </a:prstGeom>
        </p:spPr>
      </p:pic>
      <p:sp>
        <p:nvSpPr>
          <p:cNvPr id="2" name="Snip Diagonal Corner Rectangle 1"/>
          <p:cNvSpPr/>
          <p:nvPr/>
        </p:nvSpPr>
        <p:spPr>
          <a:xfrm>
            <a:off x="109183" y="109182"/>
            <a:ext cx="6422246" cy="6612293"/>
          </a:xfrm>
          <a:prstGeom prst="snip2Diag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smtClean="0">
                <a:solidFill>
                  <a:schemeClr val="tx1"/>
                </a:solidFill>
              </a:rPr>
              <a:t>Refining Employment Length Data</a:t>
            </a:r>
          </a:p>
          <a:p>
            <a:endParaRPr lang="en-US" sz="1600" b="1" dirty="0">
              <a:solidFill>
                <a:schemeClr val="tx1"/>
              </a:solidFill>
            </a:endParaRPr>
          </a:p>
          <a:p>
            <a:r>
              <a:rPr lang="en-US" sz="1600" b="1" dirty="0" smtClean="0">
                <a:solidFill>
                  <a:schemeClr val="tx1"/>
                </a:solidFill>
              </a:rPr>
              <a:t>Data </a:t>
            </a:r>
            <a:r>
              <a:rPr lang="en-US" sz="1600" b="1" dirty="0">
                <a:solidFill>
                  <a:schemeClr val="tx1"/>
                </a:solidFill>
              </a:rPr>
              <a:t>Cleaning Goal:</a:t>
            </a:r>
            <a:r>
              <a:rPr lang="en-US" sz="1600" dirty="0">
                <a:solidFill>
                  <a:schemeClr val="tx1"/>
                </a:solidFill>
              </a:rPr>
              <a:t> Enhance the reliability of employment length data by identifying and correcting outliers, facilitating more accurate analyses</a:t>
            </a:r>
            <a:r>
              <a:rPr lang="en-US" sz="1600" dirty="0" smtClean="0">
                <a:solidFill>
                  <a:schemeClr val="tx1"/>
                </a:solidFill>
              </a:rPr>
              <a:t>.</a:t>
            </a:r>
          </a:p>
          <a:p>
            <a:endParaRPr lang="en-US" sz="1600" dirty="0">
              <a:solidFill>
                <a:schemeClr val="tx1"/>
              </a:solidFill>
            </a:endParaRPr>
          </a:p>
          <a:p>
            <a:r>
              <a:rPr lang="en-US" sz="1600" b="1" dirty="0">
                <a:solidFill>
                  <a:schemeClr val="tx1"/>
                </a:solidFill>
              </a:rPr>
              <a:t>Outlier Handling Technique:</a:t>
            </a:r>
            <a:endParaRPr lang="en-US" sz="1600" dirty="0">
              <a:solidFill>
                <a:schemeClr val="tx1"/>
              </a:solidFill>
            </a:endParaRPr>
          </a:p>
          <a:p>
            <a:pPr lvl="1"/>
            <a:r>
              <a:rPr lang="en-US" sz="1600" b="1" dirty="0">
                <a:solidFill>
                  <a:schemeClr val="tx1"/>
                </a:solidFill>
              </a:rPr>
              <a:t>Identification:</a:t>
            </a:r>
            <a:r>
              <a:rPr lang="en-US" sz="1600" dirty="0">
                <a:solidFill>
                  <a:schemeClr val="tx1"/>
                </a:solidFill>
              </a:rPr>
              <a:t> Employed the Interquartile Range (IQR) to spot outliers in employment length—values falling below Q1 - 1.5 * IQR or above Q3 + 1.5 * IQR.</a:t>
            </a:r>
          </a:p>
          <a:p>
            <a:pPr lvl="1"/>
            <a:r>
              <a:rPr lang="en-US" sz="1600" b="1" dirty="0">
                <a:solidFill>
                  <a:schemeClr val="tx1"/>
                </a:solidFill>
              </a:rPr>
              <a:t>Correction Method:</a:t>
            </a:r>
            <a:r>
              <a:rPr lang="en-US" sz="1600" dirty="0">
                <a:solidFill>
                  <a:schemeClr val="tx1"/>
                </a:solidFill>
              </a:rPr>
              <a:t> Replaced outliers with the average employment length, ensuring the distribution remains representative without the extreme values skewing the data</a:t>
            </a:r>
            <a:r>
              <a:rPr lang="en-US" sz="1600" dirty="0" smtClean="0">
                <a:solidFill>
                  <a:schemeClr val="tx1"/>
                </a:solidFill>
              </a:rPr>
              <a:t>.</a:t>
            </a:r>
          </a:p>
          <a:p>
            <a:pPr lvl="1"/>
            <a:endParaRPr lang="en-US" sz="1600" dirty="0">
              <a:solidFill>
                <a:schemeClr val="tx1"/>
              </a:solidFill>
            </a:endParaRPr>
          </a:p>
          <a:p>
            <a:r>
              <a:rPr lang="en-US" sz="1600" b="1" dirty="0">
                <a:solidFill>
                  <a:schemeClr val="tx1"/>
                </a:solidFill>
              </a:rPr>
              <a:t>Benefits to Data Quality:</a:t>
            </a:r>
            <a:endParaRPr lang="en-US" sz="1600" dirty="0">
              <a:solidFill>
                <a:schemeClr val="tx1"/>
              </a:solidFill>
            </a:endParaRPr>
          </a:p>
          <a:p>
            <a:pPr lvl="1"/>
            <a:r>
              <a:rPr lang="en-US" sz="1600" b="1" dirty="0">
                <a:solidFill>
                  <a:schemeClr val="tx1"/>
                </a:solidFill>
              </a:rPr>
              <a:t>Consistency and Accuracy:</a:t>
            </a:r>
            <a:r>
              <a:rPr lang="en-US" sz="1600" dirty="0">
                <a:solidFill>
                  <a:schemeClr val="tx1"/>
                </a:solidFill>
              </a:rPr>
              <a:t> This adjustment method maintains the dataset's size while improving the consistency and accuracy of employment length data, critical for subsequent analyses.</a:t>
            </a:r>
          </a:p>
          <a:p>
            <a:pPr lvl="1"/>
            <a:r>
              <a:rPr lang="en-US" sz="1600" b="1" dirty="0">
                <a:solidFill>
                  <a:schemeClr val="tx1"/>
                </a:solidFill>
              </a:rPr>
              <a:t>Balanced Analysis:</a:t>
            </a:r>
            <a:r>
              <a:rPr lang="en-US" sz="1600" dirty="0">
                <a:solidFill>
                  <a:schemeClr val="tx1"/>
                </a:solidFill>
              </a:rPr>
              <a:t> By addressing outliers, we ensure that employment length data contribute to a more balanced and realistic analysis of employment trends among the dataset's subjects.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755" y="1349829"/>
            <a:ext cx="5212090" cy="4281713"/>
          </a:xfrm>
          <a:prstGeom prst="rect">
            <a:avLst/>
          </a:prstGeom>
        </p:spPr>
      </p:pic>
    </p:spTree>
    <p:extLst>
      <p:ext uri="{BB962C8B-B14F-4D97-AF65-F5344CB8AC3E}">
        <p14:creationId xmlns:p14="http://schemas.microsoft.com/office/powerpoint/2010/main" val="1397339672"/>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 xmlns:a16="http://schemas.microsoft.com/office/drawing/2014/main" id="{00A34EBD-7DEA-4599-A81B-0A363A0E17FC}"/>
              </a:ext>
            </a:extLst>
          </p:cNvPr>
          <p:cNvSpPr>
            <a:spLocks noGrp="1"/>
          </p:cNvSpPr>
          <p:nvPr>
            <p:ph type="sldNum" sz="quarter" idx="33"/>
          </p:nvPr>
        </p:nvSpPr>
        <p:spPr/>
        <p:txBody>
          <a:bodyPr/>
          <a:lstStyle/>
          <a:p>
            <a:fld id="{19B51A1E-902D-48AF-9020-955120F399B6}" type="slidenum">
              <a:rPr lang="en-US" smtClean="0"/>
              <a:pPr/>
              <a:t>11</a:t>
            </a:fld>
            <a:endParaRPr lang="en-US" dirty="0"/>
          </a:p>
        </p:txBody>
      </p:sp>
      <p:pic>
        <p:nvPicPr>
          <p:cNvPr id="8" name="Picture Placeholder 17" descr="decorative element">
            <a:extLst>
              <a:ext uri="{FF2B5EF4-FFF2-40B4-BE49-F238E27FC236}">
                <a16:creationId xmlns="" xmlns:a16="http://schemas.microsoft.com/office/drawing/2014/main" id="{2411CA0B-8E20-7C48-9074-8D57423981D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9980476" y="0"/>
            <a:ext cx="2211524" cy="6858000"/>
          </a:xfrm>
          <a:prstGeom prst="rect">
            <a:avLst/>
          </a:prstGeom>
        </p:spPr>
      </p:pic>
      <p:sp>
        <p:nvSpPr>
          <p:cNvPr id="2" name="Snip Diagonal Corner Rectangle 1"/>
          <p:cNvSpPr/>
          <p:nvPr/>
        </p:nvSpPr>
        <p:spPr>
          <a:xfrm>
            <a:off x="109182" y="109182"/>
            <a:ext cx="9771797" cy="6612293"/>
          </a:xfrm>
          <a:prstGeom prst="snip2Diag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 </a:t>
            </a:r>
          </a:p>
          <a:p>
            <a:r>
              <a:rPr lang="en-US" sz="1600" b="1" u="sng" dirty="0" smtClean="0">
                <a:solidFill>
                  <a:schemeClr val="tx1"/>
                </a:solidFill>
              </a:rPr>
              <a:t>Implementing </a:t>
            </a:r>
            <a:r>
              <a:rPr lang="en-US" sz="1600" b="1" u="sng" dirty="0">
                <a:solidFill>
                  <a:schemeClr val="tx1"/>
                </a:solidFill>
              </a:rPr>
              <a:t>Decision Tree Classifier for Risk Prediction</a:t>
            </a:r>
          </a:p>
          <a:p>
            <a:r>
              <a:rPr lang="en-US" sz="1600" dirty="0">
                <a:solidFill>
                  <a:schemeClr val="tx1"/>
                </a:solidFill>
              </a:rPr>
              <a:t> </a:t>
            </a:r>
          </a:p>
          <a:p>
            <a:r>
              <a:rPr lang="en-US" sz="1600" dirty="0">
                <a:solidFill>
                  <a:schemeClr val="tx1"/>
                </a:solidFill>
              </a:rPr>
              <a:t> Model Selection: Chosen Model  Decision Tree Classifier. A machine learning algorithm that creates a model based on simple decision rules inferred from the data features, ideal for classification tasks.</a:t>
            </a:r>
          </a:p>
          <a:p>
            <a:r>
              <a:rPr lang="en-US" sz="1600" dirty="0">
                <a:solidFill>
                  <a:schemeClr val="tx1"/>
                </a:solidFill>
              </a:rPr>
              <a:t> </a:t>
            </a:r>
          </a:p>
          <a:p>
            <a:r>
              <a:rPr lang="en-US" sz="1600" dirty="0">
                <a:solidFill>
                  <a:schemeClr val="tx1"/>
                </a:solidFill>
              </a:rPr>
              <a:t> Key Parameters </a:t>
            </a:r>
            <a:r>
              <a:rPr lang="en-US" sz="1600" dirty="0" smtClean="0">
                <a:solidFill>
                  <a:schemeClr val="tx1"/>
                </a:solidFill>
              </a:rPr>
              <a:t>:</a:t>
            </a:r>
          </a:p>
          <a:p>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   Random State (2): Ensures reproducibility of results by providing a fixed seed to the random number generator.</a:t>
            </a:r>
          </a:p>
          <a:p>
            <a:pPr marL="285750" indent="-285750">
              <a:buFont typeface="Arial" panose="020B0604020202020204" pitchFamily="34" charset="0"/>
              <a:buChar char="•"/>
            </a:pPr>
            <a:r>
              <a:rPr lang="en-US" sz="1600" dirty="0">
                <a:solidFill>
                  <a:schemeClr val="tx1"/>
                </a:solidFill>
              </a:rPr>
              <a:t>   Criterion ('Entropy'): Utilizes entropy as a measure for splitting the decision nodes, aiming to maximize information gain.</a:t>
            </a:r>
          </a:p>
          <a:p>
            <a:pPr marL="285750" indent="-285750">
              <a:buFont typeface="Arial" panose="020B0604020202020204" pitchFamily="34" charset="0"/>
              <a:buChar char="•"/>
            </a:pPr>
            <a:r>
              <a:rPr lang="en-US" sz="1600" dirty="0">
                <a:solidFill>
                  <a:schemeClr val="tx1"/>
                </a:solidFill>
              </a:rPr>
              <a:t>   Max Depth (10): Limits the depth of the tree to 10 levels to prevent overfitting, ensuring the model remains generalizable to new data.</a:t>
            </a:r>
          </a:p>
          <a:p>
            <a:r>
              <a:rPr lang="en-US" sz="1600" dirty="0">
                <a:solidFill>
                  <a:schemeClr val="tx1"/>
                </a:solidFill>
              </a:rPr>
              <a:t> </a:t>
            </a:r>
          </a:p>
          <a:p>
            <a:r>
              <a:rPr lang="en-US" sz="1600" dirty="0">
                <a:solidFill>
                  <a:schemeClr val="tx1"/>
                </a:solidFill>
              </a:rPr>
              <a:t> Model Training:</a:t>
            </a:r>
          </a:p>
          <a:p>
            <a:pPr marL="285750" indent="-285750">
              <a:buFont typeface="Arial" panose="020B0604020202020204" pitchFamily="34" charset="0"/>
              <a:buChar char="•"/>
            </a:pPr>
            <a:r>
              <a:rPr lang="en-US" sz="1600" dirty="0">
                <a:solidFill>
                  <a:schemeClr val="tx1"/>
                </a:solidFill>
              </a:rPr>
              <a:t>   The Decision Tree Classifier is trained with a subset of the dataset (`</a:t>
            </a:r>
            <a:r>
              <a:rPr lang="en-US" sz="1600" dirty="0" err="1">
                <a:solidFill>
                  <a:schemeClr val="tx1"/>
                </a:solidFill>
              </a:rPr>
              <a:t>X_train</a:t>
            </a:r>
            <a:r>
              <a:rPr lang="en-US" sz="1600" dirty="0">
                <a:solidFill>
                  <a:schemeClr val="tx1"/>
                </a:solidFill>
              </a:rPr>
              <a:t>` for features and `</a:t>
            </a:r>
            <a:r>
              <a:rPr lang="en-US" sz="1600" dirty="0" err="1">
                <a:solidFill>
                  <a:schemeClr val="tx1"/>
                </a:solidFill>
              </a:rPr>
              <a:t>Y_train</a:t>
            </a:r>
            <a:r>
              <a:rPr lang="en-US" sz="1600" dirty="0">
                <a:solidFill>
                  <a:schemeClr val="tx1"/>
                </a:solidFill>
              </a:rPr>
              <a:t>` for the target variable), learning to predict the risk level of credit applications.</a:t>
            </a:r>
          </a:p>
          <a:p>
            <a:r>
              <a:rPr lang="en-US" sz="1600" dirty="0">
                <a:solidFill>
                  <a:schemeClr val="tx1"/>
                </a:solidFill>
              </a:rPr>
              <a:t> </a:t>
            </a:r>
          </a:p>
          <a:p>
            <a:r>
              <a:rPr lang="en-US" sz="1600" dirty="0">
                <a:solidFill>
                  <a:schemeClr val="tx1"/>
                </a:solidFill>
              </a:rPr>
              <a:t> </a:t>
            </a:r>
          </a:p>
          <a:p>
            <a:r>
              <a:rPr lang="en-US" sz="1600" dirty="0">
                <a:solidFill>
                  <a:schemeClr val="tx1"/>
                </a:solidFill>
              </a:rPr>
              <a:t> Implications for Risk Prediction:</a:t>
            </a:r>
          </a:p>
          <a:p>
            <a:pPr marL="285750" indent="-285750">
              <a:buFont typeface="Arial" panose="020B0604020202020204" pitchFamily="34" charset="0"/>
              <a:buChar char="•"/>
            </a:pPr>
            <a:r>
              <a:rPr lang="en-US" sz="1600" dirty="0">
                <a:solidFill>
                  <a:schemeClr val="tx1"/>
                </a:solidFill>
              </a:rPr>
              <a:t>   By applying these specific parameters, the model aims to strike a balance between learning detailed patterns and maintaining a broad applicability to various applicant profiles, enhancing its predictive accuracy while minimizing the risk of overfitting</a:t>
            </a:r>
            <a:r>
              <a:rPr lang="en-US" sz="1600" dirty="0" smtClean="0">
                <a:solidFill>
                  <a:schemeClr val="tx1"/>
                </a:solidFill>
              </a:rPr>
              <a:t>.</a:t>
            </a:r>
            <a:endParaRPr lang="en-US" sz="1600" dirty="0">
              <a:solidFill>
                <a:schemeClr val="tx1"/>
              </a:solidFill>
            </a:endParaRPr>
          </a:p>
          <a:p>
            <a:r>
              <a:rPr lang="en-US" sz="1600" dirty="0">
                <a:solidFill>
                  <a:schemeClr val="tx1"/>
                </a:solidFill>
              </a:rPr>
              <a:t> </a:t>
            </a:r>
          </a:p>
          <a:p>
            <a:r>
              <a:rPr lang="en-US" sz="1600" dirty="0">
                <a:solidFill>
                  <a:schemeClr val="tx1"/>
                </a:solidFill>
              </a:rPr>
              <a:t> </a:t>
            </a:r>
          </a:p>
        </p:txBody>
      </p:sp>
    </p:spTree>
    <p:extLst>
      <p:ext uri="{BB962C8B-B14F-4D97-AF65-F5344CB8AC3E}">
        <p14:creationId xmlns:p14="http://schemas.microsoft.com/office/powerpoint/2010/main" val="197911974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 xmlns:a16="http://schemas.microsoft.com/office/drawing/2014/main" id="{00A34EBD-7DEA-4599-A81B-0A363A0E17FC}"/>
              </a:ext>
            </a:extLst>
          </p:cNvPr>
          <p:cNvSpPr>
            <a:spLocks noGrp="1"/>
          </p:cNvSpPr>
          <p:nvPr>
            <p:ph type="sldNum" sz="quarter" idx="33"/>
          </p:nvPr>
        </p:nvSpPr>
        <p:spPr/>
        <p:txBody>
          <a:bodyPr/>
          <a:lstStyle/>
          <a:p>
            <a:fld id="{19B51A1E-902D-48AF-9020-955120F399B6}" type="slidenum">
              <a:rPr lang="en-US" smtClean="0"/>
              <a:pPr/>
              <a:t>12</a:t>
            </a:fld>
            <a:endParaRPr lang="en-US" dirty="0"/>
          </a:p>
        </p:txBody>
      </p:sp>
      <p:pic>
        <p:nvPicPr>
          <p:cNvPr id="8" name="Picture Placeholder 17" descr="decorative element">
            <a:extLst>
              <a:ext uri="{FF2B5EF4-FFF2-40B4-BE49-F238E27FC236}">
                <a16:creationId xmlns="" xmlns:a16="http://schemas.microsoft.com/office/drawing/2014/main" id="{2411CA0B-8E20-7C48-9074-8D57423981D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9980476" y="0"/>
            <a:ext cx="2211524" cy="6858000"/>
          </a:xfrm>
          <a:prstGeom prst="rect">
            <a:avLst/>
          </a:prstGeom>
        </p:spPr>
      </p:pic>
      <p:sp>
        <p:nvSpPr>
          <p:cNvPr id="2" name="Snip Diagonal Corner Rectangle 1"/>
          <p:cNvSpPr/>
          <p:nvPr/>
        </p:nvSpPr>
        <p:spPr>
          <a:xfrm>
            <a:off x="109183" y="109182"/>
            <a:ext cx="6884046" cy="6612293"/>
          </a:xfrm>
          <a:prstGeom prst="snip2Diag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u="sng" dirty="0" smtClean="0">
                <a:solidFill>
                  <a:schemeClr val="tx1"/>
                </a:solidFill>
              </a:rPr>
              <a:t>Model </a:t>
            </a:r>
            <a:r>
              <a:rPr lang="en-US" sz="2400" b="1" u="sng" dirty="0">
                <a:solidFill>
                  <a:schemeClr val="tx1"/>
                </a:solidFill>
              </a:rPr>
              <a:t>Performance </a:t>
            </a:r>
            <a:r>
              <a:rPr lang="en-US" sz="2400" b="1" u="sng" dirty="0" smtClean="0">
                <a:solidFill>
                  <a:schemeClr val="tx1"/>
                </a:solidFill>
              </a:rPr>
              <a:t>Evaluation</a:t>
            </a:r>
          </a:p>
          <a:p>
            <a:endParaRPr lang="en-US" sz="2400" b="1" u="sng" dirty="0">
              <a:solidFill>
                <a:schemeClr val="tx1"/>
              </a:solidFill>
            </a:endParaRPr>
          </a:p>
          <a:p>
            <a:pPr marL="342900" indent="-342900">
              <a:buFont typeface="Arial" panose="020B0604020202020204" pitchFamily="34" charset="0"/>
              <a:buChar char="•"/>
            </a:pPr>
            <a:r>
              <a:rPr lang="en-US" sz="2400" dirty="0" smtClean="0">
                <a:solidFill>
                  <a:schemeClr val="tx1"/>
                </a:solidFill>
              </a:rPr>
              <a:t>Achieving a 98% accuracy rate on both training and testing sets is indicative of a robust model with high predictive power.</a:t>
            </a:r>
          </a:p>
          <a:p>
            <a:pPr marL="342900" indent="-342900">
              <a:buFont typeface="Arial" panose="020B0604020202020204" pitchFamily="34" charset="0"/>
              <a:buChar char="•"/>
            </a:pPr>
            <a:r>
              <a:rPr lang="en-US" sz="2400" dirty="0" smtClean="0">
                <a:solidFill>
                  <a:schemeClr val="tx1"/>
                </a:solidFill>
              </a:rPr>
              <a:t>This balance in performance underscores our model's ability to generalize well from training data to unseen data, a key indicator of its reliability.</a:t>
            </a:r>
          </a:p>
          <a:p>
            <a:pPr marL="342900" indent="-342900">
              <a:buFont typeface="Arial" panose="020B0604020202020204" pitchFamily="34" charset="0"/>
              <a:buChar char="•"/>
            </a:pPr>
            <a:r>
              <a:rPr lang="en-US" sz="2400" dirty="0">
                <a:solidFill>
                  <a:schemeClr val="tx1"/>
                </a:solidFill>
              </a:rPr>
              <a:t>Concurrently, we'll explore advanced analytical techniques to further refine accuracy, focusing on areas like feature engineering and model ensembling</a:t>
            </a:r>
            <a:endParaRPr lang="en-US" sz="2400" dirty="0" smtClean="0">
              <a:solidFill>
                <a:schemeClr val="tx1"/>
              </a:solidFill>
            </a:endParaRPr>
          </a:p>
          <a:p>
            <a:r>
              <a:rPr lang="en-US" sz="2400" dirty="0" smtClean="0">
                <a:solidFill>
                  <a:schemeClr val="tx1"/>
                </a:solidFill>
              </a:rPr>
              <a:t/>
            </a:r>
            <a:br>
              <a:rPr lang="en-US" sz="2400" dirty="0" smtClean="0">
                <a:solidFill>
                  <a:schemeClr val="tx1"/>
                </a:solidFill>
              </a:rPr>
            </a:br>
            <a:endParaRPr lang="en-US" sz="2400"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6259" y="916482"/>
            <a:ext cx="4984917" cy="4523387"/>
          </a:xfrm>
          <a:prstGeom prst="rect">
            <a:avLst/>
          </a:prstGeom>
        </p:spPr>
      </p:pic>
    </p:spTree>
    <p:extLst>
      <p:ext uri="{BB962C8B-B14F-4D97-AF65-F5344CB8AC3E}">
        <p14:creationId xmlns:p14="http://schemas.microsoft.com/office/powerpoint/2010/main" val="328194822"/>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ecorative element">
            <a:extLst>
              <a:ext uri="{FF2B5EF4-FFF2-40B4-BE49-F238E27FC236}">
                <a16:creationId xmlns="" xmlns:a16="http://schemas.microsoft.com/office/drawing/2014/main" id="{4FC59329-2EE8-904A-9303-B73C02AB74D4}"/>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21" b="21"/>
          <a:stretch>
            <a:fillRect/>
          </a:stretch>
        </p:blipFill>
        <p:spPr>
          <a:xfrm>
            <a:off x="69273" y="66963"/>
            <a:ext cx="12122727" cy="6791037"/>
          </a:xfrm>
          <a:prstGeom prst="rect">
            <a:avLst/>
          </a:prstGeom>
          <a:ln w="228600" cap="sq" cmpd="thickThin">
            <a:solidFill>
              <a:srgbClr val="000000"/>
            </a:solidFill>
            <a:prstDash val="solid"/>
            <a:miter lim="800000"/>
          </a:ln>
          <a:effectLst>
            <a:innerShdw blurRad="76200">
              <a:srgbClr val="000000"/>
            </a:innerShdw>
          </a:effectLst>
        </p:spPr>
      </p:pic>
      <p:sp>
        <p:nvSpPr>
          <p:cNvPr id="9" name="Rounded Rectangle 8"/>
          <p:cNvSpPr/>
          <p:nvPr/>
        </p:nvSpPr>
        <p:spPr>
          <a:xfrm>
            <a:off x="2505233" y="2535202"/>
            <a:ext cx="7250805" cy="18545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8800" dirty="0"/>
              <a:t>THANK YOU</a:t>
            </a:r>
          </a:p>
        </p:txBody>
      </p:sp>
    </p:spTree>
    <p:extLst>
      <p:ext uri="{BB962C8B-B14F-4D97-AF65-F5344CB8AC3E}">
        <p14:creationId xmlns:p14="http://schemas.microsoft.com/office/powerpoint/2010/main" val="2117695413"/>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 xmlns:a16="http://schemas.microsoft.com/office/drawing/2014/main" id="{00A34EBD-7DEA-4599-A81B-0A363A0E17FC}"/>
              </a:ext>
            </a:extLst>
          </p:cNvPr>
          <p:cNvSpPr>
            <a:spLocks noGrp="1"/>
          </p:cNvSpPr>
          <p:nvPr>
            <p:ph type="sldNum" sz="quarter" idx="33"/>
          </p:nvPr>
        </p:nvSpPr>
        <p:spPr/>
        <p:txBody>
          <a:bodyPr/>
          <a:lstStyle/>
          <a:p>
            <a:fld id="{19B51A1E-902D-48AF-9020-955120F399B6}" type="slidenum">
              <a:rPr lang="en-US" smtClean="0"/>
              <a:pPr/>
              <a:t>2</a:t>
            </a:fld>
            <a:endParaRPr lang="en-US" dirty="0"/>
          </a:p>
        </p:txBody>
      </p:sp>
      <p:pic>
        <p:nvPicPr>
          <p:cNvPr id="8" name="Picture Placeholder 17" descr="decorative element">
            <a:extLst>
              <a:ext uri="{FF2B5EF4-FFF2-40B4-BE49-F238E27FC236}">
                <a16:creationId xmlns="" xmlns:a16="http://schemas.microsoft.com/office/drawing/2014/main" id="{2411CA0B-8E20-7C48-9074-8D57423981D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9980476" y="0"/>
            <a:ext cx="2211524" cy="6858000"/>
          </a:xfrm>
          <a:prstGeom prst="rect">
            <a:avLst/>
          </a:prstGeom>
        </p:spPr>
      </p:pic>
      <p:sp>
        <p:nvSpPr>
          <p:cNvPr id="2" name="Snip Diagonal Corner Rectangle 1"/>
          <p:cNvSpPr/>
          <p:nvPr/>
        </p:nvSpPr>
        <p:spPr>
          <a:xfrm>
            <a:off x="136478" y="163774"/>
            <a:ext cx="9744501" cy="6428096"/>
          </a:xfrm>
          <a:prstGeom prst="snip2Diag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Introduction to the Project:</a:t>
            </a:r>
            <a:r>
              <a:rPr lang="en-US" sz="2400" dirty="0">
                <a:solidFill>
                  <a:schemeClr val="tx1"/>
                </a:solidFill>
              </a:rPr>
              <a:t> Embarking on a cutting-edge journey, this project stands at the forefront of blending advanced machine learning algorithms with the dynamic needs of the financial sector. Our mission is to revolutionize how credit card approvals are determined, making the process smarter, faster, and more reliable</a:t>
            </a:r>
            <a:r>
              <a:rPr lang="en-US" sz="2400" dirty="0" smtClean="0">
                <a:solidFill>
                  <a:schemeClr val="tx1"/>
                </a:solidFill>
              </a:rPr>
              <a:t>.</a:t>
            </a:r>
          </a:p>
          <a:p>
            <a:endParaRPr lang="en-US" sz="2400" dirty="0">
              <a:solidFill>
                <a:schemeClr val="tx1"/>
              </a:solidFill>
            </a:endParaRPr>
          </a:p>
          <a:p>
            <a:r>
              <a:rPr lang="en-US" sz="2400" b="1" dirty="0">
                <a:solidFill>
                  <a:schemeClr val="tx1"/>
                </a:solidFill>
              </a:rPr>
              <a:t>Objective:</a:t>
            </a:r>
            <a:r>
              <a:rPr lang="en-US" sz="2400" dirty="0">
                <a:solidFill>
                  <a:schemeClr val="tx1"/>
                </a:solidFill>
              </a:rPr>
              <a:t> To craft a predictive model that enhances the accuracy of credit card application outcomes, streamlining approval processes while minimizing financial risks and maximizing customer satisfaction</a:t>
            </a:r>
            <a:r>
              <a:rPr lang="en-US" sz="2400" dirty="0" smtClean="0">
                <a:solidFill>
                  <a:schemeClr val="tx1"/>
                </a:solidFill>
              </a:rPr>
              <a:t>.</a:t>
            </a:r>
          </a:p>
          <a:p>
            <a:endParaRPr lang="en-US" sz="2400" dirty="0">
              <a:solidFill>
                <a:schemeClr val="tx1"/>
              </a:solidFill>
            </a:endParaRPr>
          </a:p>
          <a:p>
            <a:r>
              <a:rPr lang="en-US" sz="2400" b="1" dirty="0">
                <a:solidFill>
                  <a:schemeClr val="tx1"/>
                </a:solidFill>
              </a:rPr>
              <a:t>The Challenge:</a:t>
            </a:r>
            <a:r>
              <a:rPr lang="en-US" sz="2400" dirty="0">
                <a:solidFill>
                  <a:schemeClr val="tx1"/>
                </a:solidFill>
              </a:rPr>
              <a:t> The project challenges participants to unravel and model the complex web of factors that influence credit card approval decisions, using data to predict outcomes with precision.</a:t>
            </a:r>
          </a:p>
        </p:txBody>
      </p:sp>
    </p:spTree>
    <p:extLst>
      <p:ext uri="{BB962C8B-B14F-4D97-AF65-F5344CB8AC3E}">
        <p14:creationId xmlns:p14="http://schemas.microsoft.com/office/powerpoint/2010/main" val="808361661"/>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 xmlns:a16="http://schemas.microsoft.com/office/drawing/2014/main" id="{00A34EBD-7DEA-4599-A81B-0A363A0E17FC}"/>
              </a:ext>
            </a:extLst>
          </p:cNvPr>
          <p:cNvSpPr>
            <a:spLocks noGrp="1"/>
          </p:cNvSpPr>
          <p:nvPr>
            <p:ph type="sldNum" sz="quarter" idx="33"/>
          </p:nvPr>
        </p:nvSpPr>
        <p:spPr/>
        <p:txBody>
          <a:bodyPr/>
          <a:lstStyle/>
          <a:p>
            <a:fld id="{19B51A1E-902D-48AF-9020-955120F399B6}" type="slidenum">
              <a:rPr lang="en-US" smtClean="0"/>
              <a:pPr/>
              <a:t>3</a:t>
            </a:fld>
            <a:endParaRPr lang="en-US" dirty="0"/>
          </a:p>
        </p:txBody>
      </p:sp>
      <p:pic>
        <p:nvPicPr>
          <p:cNvPr id="8" name="Picture Placeholder 17" descr="decorative element">
            <a:extLst>
              <a:ext uri="{FF2B5EF4-FFF2-40B4-BE49-F238E27FC236}">
                <a16:creationId xmlns="" xmlns:a16="http://schemas.microsoft.com/office/drawing/2014/main" id="{2411CA0B-8E20-7C48-9074-8D57423981D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9980476" y="0"/>
            <a:ext cx="2211524" cy="6858000"/>
          </a:xfrm>
          <a:prstGeom prst="rect">
            <a:avLst/>
          </a:prstGeom>
        </p:spPr>
      </p:pic>
      <p:sp>
        <p:nvSpPr>
          <p:cNvPr id="2" name="Snip Diagonal Corner Rectangle 1"/>
          <p:cNvSpPr/>
          <p:nvPr/>
        </p:nvSpPr>
        <p:spPr>
          <a:xfrm>
            <a:off x="109182" y="109182"/>
            <a:ext cx="9771797" cy="6612293"/>
          </a:xfrm>
          <a:prstGeom prst="snip2Diag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u="sng" dirty="0">
                <a:solidFill>
                  <a:schemeClr val="tx1"/>
                </a:solidFill>
              </a:rPr>
              <a:t>Business Case</a:t>
            </a:r>
            <a:r>
              <a:rPr lang="en-US" sz="2400" b="1" u="sng" dirty="0" smtClean="0">
                <a:solidFill>
                  <a:schemeClr val="tx1"/>
                </a:solidFill>
              </a:rPr>
              <a:t>:</a:t>
            </a:r>
          </a:p>
          <a:p>
            <a:endParaRPr lang="en-US" sz="2400" dirty="0">
              <a:solidFill>
                <a:schemeClr val="tx1"/>
              </a:solidFill>
            </a:endParaRPr>
          </a:p>
          <a:p>
            <a:r>
              <a:rPr lang="en-US" sz="2400" b="1" dirty="0">
                <a:solidFill>
                  <a:schemeClr val="tx1"/>
                </a:solidFill>
              </a:rPr>
              <a:t>Financial Efficiency:</a:t>
            </a:r>
            <a:r>
              <a:rPr lang="en-US" sz="2400" dirty="0">
                <a:solidFill>
                  <a:schemeClr val="tx1"/>
                </a:solidFill>
              </a:rPr>
              <a:t> Streamlined approvals reduce manual review costs and lower default risks, driving profitability</a:t>
            </a:r>
            <a:r>
              <a:rPr lang="en-US" sz="2400" dirty="0" smtClean="0">
                <a:solidFill>
                  <a:schemeClr val="tx1"/>
                </a:solidFill>
              </a:rPr>
              <a:t>.</a:t>
            </a:r>
          </a:p>
          <a:p>
            <a:endParaRPr lang="en-US" sz="2400" dirty="0">
              <a:solidFill>
                <a:schemeClr val="tx1"/>
              </a:solidFill>
            </a:endParaRPr>
          </a:p>
          <a:p>
            <a:r>
              <a:rPr lang="en-US" sz="2400" b="1" dirty="0">
                <a:solidFill>
                  <a:schemeClr val="tx1"/>
                </a:solidFill>
              </a:rPr>
              <a:t>Customer Experience:</a:t>
            </a:r>
            <a:r>
              <a:rPr lang="en-US" sz="2400" dirty="0">
                <a:solidFill>
                  <a:schemeClr val="tx1"/>
                </a:solidFill>
              </a:rPr>
              <a:t> Quicker, more accurate decisions elevate the application experience, fostering loyalty and attracting new customers</a:t>
            </a:r>
            <a:r>
              <a:rPr lang="en-US" sz="2400" dirty="0" smtClean="0">
                <a:solidFill>
                  <a:schemeClr val="tx1"/>
                </a:solidFill>
              </a:rPr>
              <a:t>.</a:t>
            </a:r>
          </a:p>
          <a:p>
            <a:endParaRPr lang="en-US" sz="2400" dirty="0">
              <a:solidFill>
                <a:schemeClr val="tx1"/>
              </a:solidFill>
            </a:endParaRPr>
          </a:p>
          <a:p>
            <a:r>
              <a:rPr lang="en-US" sz="2400" b="1" dirty="0">
                <a:solidFill>
                  <a:schemeClr val="tx1"/>
                </a:solidFill>
              </a:rPr>
              <a:t>Risk Management:</a:t>
            </a:r>
            <a:r>
              <a:rPr lang="en-US" sz="2400" dirty="0">
                <a:solidFill>
                  <a:schemeClr val="tx1"/>
                </a:solidFill>
              </a:rPr>
              <a:t> Improved decision-making accuracy aids in managing credit risk effectively, ensuring regulatory compliance and a robust financial portfolio</a:t>
            </a:r>
            <a:r>
              <a:rPr lang="en-US" sz="2400" dirty="0" smtClean="0">
                <a:solidFill>
                  <a:schemeClr val="tx1"/>
                </a:solidFill>
              </a:rPr>
              <a:t>.</a:t>
            </a:r>
          </a:p>
          <a:p>
            <a:endParaRPr lang="en-US" sz="2400" dirty="0">
              <a:solidFill>
                <a:schemeClr val="tx1"/>
              </a:solidFill>
            </a:endParaRPr>
          </a:p>
          <a:p>
            <a:r>
              <a:rPr lang="en-US" sz="2400" b="1" dirty="0">
                <a:solidFill>
                  <a:schemeClr val="tx1"/>
                </a:solidFill>
              </a:rPr>
              <a:t>Innovation and Competitive Edge:</a:t>
            </a:r>
            <a:r>
              <a:rPr lang="en-US" sz="2400" dirty="0">
                <a:solidFill>
                  <a:schemeClr val="tx1"/>
                </a:solidFill>
              </a:rPr>
              <a:t> Adopting a data-driven decision process enhances the institution's reputation as an industry leader, providing a significant edge in the digital finance arena.</a:t>
            </a:r>
          </a:p>
        </p:txBody>
      </p:sp>
    </p:spTree>
    <p:extLst>
      <p:ext uri="{BB962C8B-B14F-4D97-AF65-F5344CB8AC3E}">
        <p14:creationId xmlns:p14="http://schemas.microsoft.com/office/powerpoint/2010/main" val="3938982771"/>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 xmlns:a16="http://schemas.microsoft.com/office/drawing/2014/main" id="{00A34EBD-7DEA-4599-A81B-0A363A0E17FC}"/>
              </a:ext>
            </a:extLst>
          </p:cNvPr>
          <p:cNvSpPr>
            <a:spLocks noGrp="1"/>
          </p:cNvSpPr>
          <p:nvPr>
            <p:ph type="sldNum" sz="quarter" idx="33"/>
          </p:nvPr>
        </p:nvSpPr>
        <p:spPr/>
        <p:txBody>
          <a:bodyPr/>
          <a:lstStyle/>
          <a:p>
            <a:fld id="{19B51A1E-902D-48AF-9020-955120F399B6}" type="slidenum">
              <a:rPr lang="en-US" smtClean="0"/>
              <a:pPr/>
              <a:t>4</a:t>
            </a:fld>
            <a:endParaRPr lang="en-US" dirty="0"/>
          </a:p>
        </p:txBody>
      </p:sp>
      <p:pic>
        <p:nvPicPr>
          <p:cNvPr id="8" name="Picture Placeholder 17" descr="decorative element">
            <a:extLst>
              <a:ext uri="{FF2B5EF4-FFF2-40B4-BE49-F238E27FC236}">
                <a16:creationId xmlns="" xmlns:a16="http://schemas.microsoft.com/office/drawing/2014/main" id="{2411CA0B-8E20-7C48-9074-8D57423981D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9980476" y="0"/>
            <a:ext cx="2211524" cy="6858000"/>
          </a:xfrm>
          <a:prstGeom prst="rect">
            <a:avLst/>
          </a:prstGeom>
        </p:spPr>
      </p:pic>
      <p:sp>
        <p:nvSpPr>
          <p:cNvPr id="2" name="Snip Diagonal Corner Rectangle 1"/>
          <p:cNvSpPr/>
          <p:nvPr/>
        </p:nvSpPr>
        <p:spPr>
          <a:xfrm>
            <a:off x="109183" y="109182"/>
            <a:ext cx="6393218" cy="6612293"/>
          </a:xfrm>
          <a:prstGeom prst="snip2Diag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rPr>
              <a:t>   </a:t>
            </a:r>
            <a:r>
              <a:rPr lang="en-US" sz="2000" b="1" dirty="0">
                <a:solidFill>
                  <a:schemeClr val="tx1"/>
                </a:solidFill>
              </a:rPr>
              <a:t> </a:t>
            </a:r>
            <a:r>
              <a:rPr lang="en-US" sz="2000" b="1" dirty="0" smtClean="0">
                <a:solidFill>
                  <a:schemeClr val="tx1"/>
                </a:solidFill>
              </a:rPr>
              <a:t>       </a:t>
            </a:r>
            <a:r>
              <a:rPr lang="en-US" sz="2000" b="1" u="sng" dirty="0" smtClean="0">
                <a:solidFill>
                  <a:schemeClr val="tx1"/>
                </a:solidFill>
              </a:rPr>
              <a:t>Applicant </a:t>
            </a:r>
            <a:r>
              <a:rPr lang="en-US" sz="2000" b="1" u="sng" dirty="0">
                <a:solidFill>
                  <a:schemeClr val="tx1"/>
                </a:solidFill>
              </a:rPr>
              <a:t>Age Distribution Insights</a:t>
            </a:r>
          </a:p>
          <a:p>
            <a:endParaRPr lang="en-US" sz="2000" b="1" dirty="0" smtClean="0">
              <a:solidFill>
                <a:schemeClr val="tx1"/>
              </a:solidFill>
            </a:endParaRPr>
          </a:p>
          <a:p>
            <a:r>
              <a:rPr lang="en-US" sz="2000" b="1" dirty="0" smtClean="0">
                <a:solidFill>
                  <a:schemeClr val="tx1"/>
                </a:solidFill>
              </a:rPr>
              <a:t>Visualization </a:t>
            </a:r>
            <a:r>
              <a:rPr lang="en-US" sz="2000" b="1" dirty="0">
                <a:solidFill>
                  <a:schemeClr val="tx1"/>
                </a:solidFill>
              </a:rPr>
              <a:t>Overview:</a:t>
            </a:r>
            <a:r>
              <a:rPr lang="en-US" sz="2000" dirty="0">
                <a:solidFill>
                  <a:schemeClr val="tx1"/>
                </a:solidFill>
              </a:rPr>
              <a:t> This chart showcases the age distribution of credit card applicants, converting ages from days to years for clarity</a:t>
            </a:r>
            <a:r>
              <a:rPr lang="en-US" sz="2000" dirty="0" smtClean="0">
                <a:solidFill>
                  <a:schemeClr val="tx1"/>
                </a:solidFill>
              </a:rPr>
              <a:t>.</a:t>
            </a:r>
          </a:p>
          <a:p>
            <a:endParaRPr lang="en-US" sz="2000" dirty="0">
              <a:solidFill>
                <a:schemeClr val="tx1"/>
              </a:solidFill>
            </a:endParaRPr>
          </a:p>
          <a:p>
            <a:r>
              <a:rPr lang="en-US" sz="2000" b="1" dirty="0">
                <a:solidFill>
                  <a:schemeClr val="tx1"/>
                </a:solidFill>
              </a:rPr>
              <a:t>Key Insights:</a:t>
            </a:r>
            <a:endParaRPr lang="en-US" sz="2000" dirty="0">
              <a:solidFill>
                <a:schemeClr val="tx1"/>
              </a:solidFill>
            </a:endParaRPr>
          </a:p>
          <a:p>
            <a:pPr lvl="1"/>
            <a:r>
              <a:rPr lang="en-US" sz="2000" dirty="0">
                <a:solidFill>
                  <a:schemeClr val="tx1"/>
                </a:solidFill>
              </a:rPr>
              <a:t>The histogram, enhanced with a Kernel Density Estimate (KDE), reveals the age spread among applicants, using 30 bins for granularity.</a:t>
            </a:r>
          </a:p>
          <a:p>
            <a:pPr lvl="1"/>
            <a:r>
              <a:rPr lang="en-US" sz="2000" dirty="0">
                <a:solidFill>
                  <a:schemeClr val="tx1"/>
                </a:solidFill>
              </a:rPr>
              <a:t>Highlights predominant age groups applying for credit cards, aiding in demographic analysis and strategic planning</a:t>
            </a:r>
            <a:r>
              <a:rPr lang="en-US" sz="2000" dirty="0" smtClean="0">
                <a:solidFill>
                  <a:schemeClr val="tx1"/>
                </a:solidFill>
              </a:rPr>
              <a:t>.</a:t>
            </a:r>
          </a:p>
          <a:p>
            <a:pPr lvl="1"/>
            <a:endParaRPr lang="en-US" sz="2000" dirty="0">
              <a:solidFill>
                <a:schemeClr val="tx1"/>
              </a:solidFill>
            </a:endParaRPr>
          </a:p>
          <a:p>
            <a:r>
              <a:rPr lang="en-US" sz="2000" b="1" dirty="0">
                <a:solidFill>
                  <a:schemeClr val="tx1"/>
                </a:solidFill>
              </a:rPr>
              <a:t>Strategic Importance:</a:t>
            </a:r>
            <a:endParaRPr lang="en-US" sz="2000" dirty="0">
              <a:solidFill>
                <a:schemeClr val="tx1"/>
              </a:solidFill>
            </a:endParaRPr>
          </a:p>
          <a:p>
            <a:pPr lvl="1"/>
            <a:r>
              <a:rPr lang="en-US" sz="2000" dirty="0">
                <a:solidFill>
                  <a:schemeClr val="tx1"/>
                </a:solidFill>
              </a:rPr>
              <a:t>Essential for tailoring marketing strategies, product development, and risk assessment to meet the needs of key demographic segments.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9428" y="1262743"/>
            <a:ext cx="4905829" cy="4151086"/>
          </a:xfrm>
          <a:prstGeom prst="rect">
            <a:avLst/>
          </a:prstGeom>
        </p:spPr>
      </p:pic>
    </p:spTree>
    <p:extLst>
      <p:ext uri="{BB962C8B-B14F-4D97-AF65-F5344CB8AC3E}">
        <p14:creationId xmlns:p14="http://schemas.microsoft.com/office/powerpoint/2010/main" val="417755011"/>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 xmlns:a16="http://schemas.microsoft.com/office/drawing/2014/main" id="{00A34EBD-7DEA-4599-A81B-0A363A0E17FC}"/>
              </a:ext>
            </a:extLst>
          </p:cNvPr>
          <p:cNvSpPr>
            <a:spLocks noGrp="1"/>
          </p:cNvSpPr>
          <p:nvPr>
            <p:ph type="sldNum" sz="quarter" idx="33"/>
          </p:nvPr>
        </p:nvSpPr>
        <p:spPr/>
        <p:txBody>
          <a:bodyPr/>
          <a:lstStyle/>
          <a:p>
            <a:fld id="{19B51A1E-902D-48AF-9020-955120F399B6}" type="slidenum">
              <a:rPr lang="en-US" smtClean="0"/>
              <a:pPr/>
              <a:t>5</a:t>
            </a:fld>
            <a:endParaRPr lang="en-US" dirty="0"/>
          </a:p>
        </p:txBody>
      </p:sp>
      <p:pic>
        <p:nvPicPr>
          <p:cNvPr id="8" name="Picture Placeholder 17" descr="decorative element">
            <a:extLst>
              <a:ext uri="{FF2B5EF4-FFF2-40B4-BE49-F238E27FC236}">
                <a16:creationId xmlns="" xmlns:a16="http://schemas.microsoft.com/office/drawing/2014/main" id="{2411CA0B-8E20-7C48-9074-8D57423981D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9980476" y="0"/>
            <a:ext cx="2211524" cy="6858000"/>
          </a:xfrm>
          <a:prstGeom prst="rect">
            <a:avLst/>
          </a:prstGeom>
        </p:spPr>
      </p:pic>
      <p:sp>
        <p:nvSpPr>
          <p:cNvPr id="2" name="Snip Diagonal Corner Rectangle 1"/>
          <p:cNvSpPr/>
          <p:nvPr/>
        </p:nvSpPr>
        <p:spPr>
          <a:xfrm>
            <a:off x="109183" y="109182"/>
            <a:ext cx="6596418" cy="6612293"/>
          </a:xfrm>
          <a:prstGeom prst="snip2Diag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u="sng" dirty="0" smtClean="0">
                <a:solidFill>
                  <a:schemeClr val="tx1"/>
                </a:solidFill>
              </a:rPr>
              <a:t>Analysis </a:t>
            </a:r>
            <a:r>
              <a:rPr lang="en-US" sz="2000" b="1" u="sng" dirty="0">
                <a:solidFill>
                  <a:schemeClr val="tx1"/>
                </a:solidFill>
              </a:rPr>
              <a:t>of Applicants by Employment </a:t>
            </a:r>
            <a:r>
              <a:rPr lang="en-US" sz="2000" b="1" u="sng" dirty="0" smtClean="0">
                <a:solidFill>
                  <a:schemeClr val="tx1"/>
                </a:solidFill>
              </a:rPr>
              <a:t>Status</a:t>
            </a:r>
          </a:p>
          <a:p>
            <a:endParaRPr lang="en-US" b="1" dirty="0">
              <a:solidFill>
                <a:schemeClr val="tx1"/>
              </a:solidFill>
            </a:endParaRPr>
          </a:p>
          <a:p>
            <a:r>
              <a:rPr lang="en-US" b="1" dirty="0" smtClean="0">
                <a:solidFill>
                  <a:schemeClr val="tx1"/>
                </a:solidFill>
              </a:rPr>
              <a:t>Chart </a:t>
            </a:r>
            <a:r>
              <a:rPr lang="en-US" b="1" dirty="0">
                <a:solidFill>
                  <a:schemeClr val="tx1"/>
                </a:solidFill>
              </a:rPr>
              <a:t>Overview:</a:t>
            </a:r>
            <a:r>
              <a:rPr lang="en-US" dirty="0">
                <a:solidFill>
                  <a:schemeClr val="tx1"/>
                </a:solidFill>
              </a:rPr>
              <a:t> This visualization presents the distribution of credit card applicants categorized by their employment status</a:t>
            </a:r>
            <a:r>
              <a:rPr lang="en-US" dirty="0" smtClean="0">
                <a:solidFill>
                  <a:schemeClr val="tx1"/>
                </a:solidFill>
              </a:rPr>
              <a:t>.</a:t>
            </a:r>
          </a:p>
          <a:p>
            <a:endParaRPr lang="en-US" dirty="0">
              <a:solidFill>
                <a:schemeClr val="tx1"/>
              </a:solidFill>
            </a:endParaRPr>
          </a:p>
          <a:p>
            <a:r>
              <a:rPr lang="en-US" b="1" dirty="0">
                <a:solidFill>
                  <a:schemeClr val="tx1"/>
                </a:solidFill>
              </a:rPr>
              <a:t>Insights:</a:t>
            </a:r>
            <a:endParaRPr lang="en-US" dirty="0">
              <a:solidFill>
                <a:schemeClr val="tx1"/>
              </a:solidFill>
            </a:endParaRPr>
          </a:p>
          <a:p>
            <a:pPr lvl="1"/>
            <a:r>
              <a:rPr lang="en-US" dirty="0">
                <a:solidFill>
                  <a:schemeClr val="tx1"/>
                </a:solidFill>
              </a:rPr>
              <a:t>Displays the number of applicants for each employment category, highlighting which employment statuses are most common among applicants.</a:t>
            </a:r>
          </a:p>
          <a:p>
            <a:pPr lvl="1"/>
            <a:r>
              <a:rPr lang="en-US" dirty="0">
                <a:solidFill>
                  <a:schemeClr val="tx1"/>
                </a:solidFill>
              </a:rPr>
              <a:t>Useful for understanding the employment diversity within the applicant pool and tailoring financial products or services accordingly</a:t>
            </a:r>
            <a:r>
              <a:rPr lang="en-US" dirty="0" smtClean="0">
                <a:solidFill>
                  <a:schemeClr val="tx1"/>
                </a:solidFill>
              </a:rPr>
              <a:t>.</a:t>
            </a:r>
          </a:p>
          <a:p>
            <a:pPr lvl="1"/>
            <a:endParaRPr lang="en-US" dirty="0">
              <a:solidFill>
                <a:schemeClr val="tx1"/>
              </a:solidFill>
            </a:endParaRPr>
          </a:p>
          <a:p>
            <a:r>
              <a:rPr lang="en-US" b="1" dirty="0">
                <a:solidFill>
                  <a:schemeClr val="tx1"/>
                </a:solidFill>
              </a:rPr>
              <a:t>Implications:</a:t>
            </a:r>
            <a:endParaRPr lang="en-US" dirty="0">
              <a:solidFill>
                <a:schemeClr val="tx1"/>
              </a:solidFill>
            </a:endParaRPr>
          </a:p>
          <a:p>
            <a:pPr lvl="1"/>
            <a:r>
              <a:rPr lang="en-US" dirty="0">
                <a:solidFill>
                  <a:schemeClr val="tx1"/>
                </a:solidFill>
              </a:rPr>
              <a:t>Helps in identifying trends in credit card application rates among different employment groups.</a:t>
            </a:r>
          </a:p>
          <a:p>
            <a:pPr lvl="1"/>
            <a:r>
              <a:rPr lang="en-US" dirty="0">
                <a:solidFill>
                  <a:schemeClr val="tx1"/>
                </a:solidFill>
              </a:rPr>
              <a:t>Can inform risk assessment strategies and marketing approaches by aligning them with the employment profiles of applicants.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5543" y="1306286"/>
            <a:ext cx="4731657" cy="4484914"/>
          </a:xfrm>
          <a:prstGeom prst="rect">
            <a:avLst/>
          </a:prstGeom>
        </p:spPr>
      </p:pic>
    </p:spTree>
    <p:extLst>
      <p:ext uri="{BB962C8B-B14F-4D97-AF65-F5344CB8AC3E}">
        <p14:creationId xmlns:p14="http://schemas.microsoft.com/office/powerpoint/2010/main" val="162623665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 xmlns:a16="http://schemas.microsoft.com/office/drawing/2014/main" id="{00A34EBD-7DEA-4599-A81B-0A363A0E17FC}"/>
              </a:ext>
            </a:extLst>
          </p:cNvPr>
          <p:cNvSpPr>
            <a:spLocks noGrp="1"/>
          </p:cNvSpPr>
          <p:nvPr>
            <p:ph type="sldNum" sz="quarter" idx="33"/>
          </p:nvPr>
        </p:nvSpPr>
        <p:spPr/>
        <p:txBody>
          <a:bodyPr/>
          <a:lstStyle/>
          <a:p>
            <a:fld id="{19B51A1E-902D-48AF-9020-955120F399B6}" type="slidenum">
              <a:rPr lang="en-US" smtClean="0"/>
              <a:pPr/>
              <a:t>6</a:t>
            </a:fld>
            <a:endParaRPr lang="en-US" dirty="0"/>
          </a:p>
        </p:txBody>
      </p:sp>
      <p:pic>
        <p:nvPicPr>
          <p:cNvPr id="8" name="Picture Placeholder 17" descr="decorative element">
            <a:extLst>
              <a:ext uri="{FF2B5EF4-FFF2-40B4-BE49-F238E27FC236}">
                <a16:creationId xmlns="" xmlns:a16="http://schemas.microsoft.com/office/drawing/2014/main" id="{2411CA0B-8E20-7C48-9074-8D57423981D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9980476" y="0"/>
            <a:ext cx="2211524" cy="6858000"/>
          </a:xfrm>
          <a:prstGeom prst="rect">
            <a:avLst/>
          </a:prstGeom>
        </p:spPr>
      </p:pic>
      <p:sp>
        <p:nvSpPr>
          <p:cNvPr id="2" name="Snip Diagonal Corner Rectangle 1"/>
          <p:cNvSpPr/>
          <p:nvPr/>
        </p:nvSpPr>
        <p:spPr>
          <a:xfrm>
            <a:off x="109182" y="109182"/>
            <a:ext cx="6248075" cy="6612293"/>
          </a:xfrm>
          <a:prstGeom prst="snip2Diag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 </a:t>
            </a:r>
            <a:r>
              <a:rPr lang="en-US" b="1" dirty="0" smtClean="0">
                <a:solidFill>
                  <a:schemeClr val="tx1"/>
                </a:solidFill>
              </a:rPr>
              <a:t>            </a:t>
            </a:r>
            <a:r>
              <a:rPr lang="en-US" b="1" u="sng" dirty="0" smtClean="0">
                <a:solidFill>
                  <a:schemeClr val="tx1"/>
                </a:solidFill>
              </a:rPr>
              <a:t>Age </a:t>
            </a:r>
            <a:r>
              <a:rPr lang="en-US" b="1" u="sng" dirty="0">
                <a:solidFill>
                  <a:schemeClr val="tx1"/>
                </a:solidFill>
              </a:rPr>
              <a:t>vs. Income Analysis by </a:t>
            </a:r>
            <a:r>
              <a:rPr lang="en-US" b="1" u="sng" dirty="0" smtClean="0">
                <a:solidFill>
                  <a:schemeClr val="tx1"/>
                </a:solidFill>
              </a:rPr>
              <a:t>Gender</a:t>
            </a:r>
          </a:p>
          <a:p>
            <a:endParaRPr lang="en-US" b="1" u="sng" dirty="0">
              <a:solidFill>
                <a:schemeClr val="tx1"/>
              </a:solidFill>
            </a:endParaRPr>
          </a:p>
          <a:p>
            <a:r>
              <a:rPr lang="en-US" b="1" dirty="0" smtClean="0">
                <a:solidFill>
                  <a:schemeClr val="tx1"/>
                </a:solidFill>
              </a:rPr>
              <a:t>Visualization </a:t>
            </a:r>
            <a:r>
              <a:rPr lang="en-US" b="1" dirty="0">
                <a:solidFill>
                  <a:schemeClr val="tx1"/>
                </a:solidFill>
              </a:rPr>
              <a:t>Summary:</a:t>
            </a:r>
            <a:r>
              <a:rPr lang="en-US" dirty="0">
                <a:solidFill>
                  <a:schemeClr val="tx1"/>
                </a:solidFill>
              </a:rPr>
              <a:t> This scatter plot examines the relationship between age (in years) and income (scaled down for visualization), with a color-coded distinction between genders</a:t>
            </a:r>
            <a:r>
              <a:rPr lang="en-US" dirty="0" smtClean="0">
                <a:solidFill>
                  <a:schemeClr val="tx1"/>
                </a:solidFill>
              </a:rPr>
              <a:t>.</a:t>
            </a:r>
          </a:p>
          <a:p>
            <a:endParaRPr lang="en-US" dirty="0">
              <a:solidFill>
                <a:schemeClr val="tx1"/>
              </a:solidFill>
            </a:endParaRPr>
          </a:p>
          <a:p>
            <a:r>
              <a:rPr lang="en-US" b="1" dirty="0">
                <a:solidFill>
                  <a:schemeClr val="tx1"/>
                </a:solidFill>
              </a:rPr>
              <a:t>Key Insights:</a:t>
            </a:r>
            <a:endParaRPr lang="en-US" dirty="0">
              <a:solidFill>
                <a:schemeClr val="tx1"/>
              </a:solidFill>
            </a:endParaRPr>
          </a:p>
          <a:p>
            <a:pPr lvl="1"/>
            <a:r>
              <a:rPr lang="en-US" dirty="0">
                <a:solidFill>
                  <a:schemeClr val="tx1"/>
                </a:solidFill>
              </a:rPr>
              <a:t>Illustrates how income levels correlate with age among credit card applicants, providing a visual differentiation by gender</a:t>
            </a:r>
            <a:r>
              <a:rPr lang="en-US" dirty="0" smtClean="0">
                <a:solidFill>
                  <a:schemeClr val="tx1"/>
                </a:solidFill>
              </a:rPr>
              <a:t>.</a:t>
            </a:r>
          </a:p>
          <a:p>
            <a:pPr lvl="1"/>
            <a:endParaRPr lang="en-US" dirty="0">
              <a:solidFill>
                <a:schemeClr val="tx1"/>
              </a:solidFill>
            </a:endParaRPr>
          </a:p>
          <a:p>
            <a:r>
              <a:rPr lang="en-US" b="1" dirty="0">
                <a:solidFill>
                  <a:schemeClr val="tx1"/>
                </a:solidFill>
              </a:rPr>
              <a:t>Strategic Implications:</a:t>
            </a:r>
            <a:endParaRPr lang="en-US" dirty="0">
              <a:solidFill>
                <a:schemeClr val="tx1"/>
              </a:solidFill>
            </a:endParaRPr>
          </a:p>
          <a:p>
            <a:pPr lvl="1"/>
            <a:r>
              <a:rPr lang="en-US" dirty="0">
                <a:solidFill>
                  <a:schemeClr val="tx1"/>
                </a:solidFill>
              </a:rPr>
              <a:t>Enables targeted marketing strategies by understanding income trends across different age groups and genders.</a:t>
            </a:r>
          </a:p>
          <a:p>
            <a:pPr lvl="1"/>
            <a:r>
              <a:rPr lang="en-US" dirty="0">
                <a:solidFill>
                  <a:schemeClr val="tx1"/>
                </a:solidFill>
              </a:rPr>
              <a:t>Supports tailored product offerings, especially if certain age and income brackets show clear preferences or needs that vary by gender.</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1824" y="1303499"/>
            <a:ext cx="5007428" cy="4223657"/>
          </a:xfrm>
          <a:prstGeom prst="rect">
            <a:avLst/>
          </a:prstGeom>
        </p:spPr>
      </p:pic>
    </p:spTree>
    <p:extLst>
      <p:ext uri="{BB962C8B-B14F-4D97-AF65-F5344CB8AC3E}">
        <p14:creationId xmlns:p14="http://schemas.microsoft.com/office/powerpoint/2010/main" val="147850238"/>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 xmlns:a16="http://schemas.microsoft.com/office/drawing/2014/main" id="{00A34EBD-7DEA-4599-A81B-0A363A0E17FC}"/>
              </a:ext>
            </a:extLst>
          </p:cNvPr>
          <p:cNvSpPr>
            <a:spLocks noGrp="1"/>
          </p:cNvSpPr>
          <p:nvPr>
            <p:ph type="sldNum" sz="quarter" idx="33"/>
          </p:nvPr>
        </p:nvSpPr>
        <p:spPr/>
        <p:txBody>
          <a:bodyPr/>
          <a:lstStyle/>
          <a:p>
            <a:fld id="{19B51A1E-902D-48AF-9020-955120F399B6}" type="slidenum">
              <a:rPr lang="en-US" smtClean="0"/>
              <a:pPr/>
              <a:t>7</a:t>
            </a:fld>
            <a:endParaRPr lang="en-US" dirty="0"/>
          </a:p>
        </p:txBody>
      </p:sp>
      <p:pic>
        <p:nvPicPr>
          <p:cNvPr id="8" name="Picture Placeholder 17" descr="decorative element">
            <a:extLst>
              <a:ext uri="{FF2B5EF4-FFF2-40B4-BE49-F238E27FC236}">
                <a16:creationId xmlns="" xmlns:a16="http://schemas.microsoft.com/office/drawing/2014/main" id="{2411CA0B-8E20-7C48-9074-8D57423981D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9980476" y="0"/>
            <a:ext cx="2211524" cy="6858000"/>
          </a:xfrm>
          <a:prstGeom prst="rect">
            <a:avLst/>
          </a:prstGeom>
        </p:spPr>
      </p:pic>
      <p:sp>
        <p:nvSpPr>
          <p:cNvPr id="2" name="Snip Diagonal Corner Rectangle 1"/>
          <p:cNvSpPr/>
          <p:nvPr/>
        </p:nvSpPr>
        <p:spPr>
          <a:xfrm>
            <a:off x="109182" y="109182"/>
            <a:ext cx="6610931" cy="6612293"/>
          </a:xfrm>
          <a:prstGeom prst="snip2Diag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u="sng" dirty="0" smtClean="0">
                <a:solidFill>
                  <a:schemeClr val="tx1"/>
                </a:solidFill>
              </a:rPr>
              <a:t>Key </a:t>
            </a:r>
            <a:r>
              <a:rPr lang="en-US" sz="2000" b="1" u="sng" dirty="0">
                <a:solidFill>
                  <a:schemeClr val="tx1"/>
                </a:solidFill>
              </a:rPr>
              <a:t>factors positively influencing credit card approval</a:t>
            </a:r>
            <a:r>
              <a:rPr lang="en-US" sz="2000" dirty="0" smtClean="0">
                <a:solidFill>
                  <a:schemeClr val="tx1"/>
                </a:solidFill>
              </a:rPr>
              <a:t>:</a:t>
            </a:r>
          </a:p>
          <a:p>
            <a:endParaRPr lang="en-US" sz="2000" dirty="0">
              <a:solidFill>
                <a:schemeClr val="tx1"/>
              </a:solidFill>
            </a:endParaRPr>
          </a:p>
          <a:p>
            <a:pPr marL="342900" indent="-342900">
              <a:buFont typeface="Arial" panose="020B0604020202020204" pitchFamily="34" charset="0"/>
              <a:buChar char="•"/>
            </a:pPr>
            <a:r>
              <a:rPr lang="en-US" sz="2000" dirty="0">
                <a:solidFill>
                  <a:schemeClr val="tx1"/>
                </a:solidFill>
              </a:rPr>
              <a:t>Income: Strongest positive correlation</a:t>
            </a:r>
          </a:p>
          <a:p>
            <a:pPr marL="342900" indent="-342900">
              <a:buFont typeface="Arial" panose="020B0604020202020204" pitchFamily="34" charset="0"/>
              <a:buChar char="•"/>
            </a:pPr>
            <a:r>
              <a:rPr lang="en-US" sz="2000" dirty="0">
                <a:solidFill>
                  <a:schemeClr val="tx1"/>
                </a:solidFill>
              </a:rPr>
              <a:t>Employment length: Longer history increases approval chances</a:t>
            </a:r>
          </a:p>
          <a:p>
            <a:pPr marL="342900" indent="-342900">
              <a:buFont typeface="Arial" panose="020B0604020202020204" pitchFamily="34" charset="0"/>
              <a:buChar char="•"/>
            </a:pPr>
            <a:r>
              <a:rPr lang="en-US" sz="2000" dirty="0">
                <a:solidFill>
                  <a:schemeClr val="tx1"/>
                </a:solidFill>
              </a:rPr>
              <a:t>Account age: Established accounts are more favorable</a:t>
            </a:r>
          </a:p>
          <a:p>
            <a:pPr marL="342900" indent="-342900">
              <a:buFont typeface="Arial" panose="020B0604020202020204" pitchFamily="34" charset="0"/>
              <a:buChar char="•"/>
            </a:pPr>
            <a:r>
              <a:rPr lang="en-US" sz="2000" dirty="0">
                <a:solidFill>
                  <a:schemeClr val="tx1"/>
                </a:solidFill>
              </a:rPr>
              <a:t>Car ownership: Indicates financial </a:t>
            </a:r>
            <a:r>
              <a:rPr lang="en-US" sz="2000" dirty="0" smtClean="0">
                <a:solidFill>
                  <a:schemeClr val="tx1"/>
                </a:solidFill>
              </a:rPr>
              <a:t>stability</a:t>
            </a:r>
          </a:p>
          <a:p>
            <a:endParaRPr lang="en-US" sz="2000" dirty="0">
              <a:solidFill>
                <a:schemeClr val="tx1"/>
              </a:solidFill>
            </a:endParaRPr>
          </a:p>
          <a:p>
            <a:r>
              <a:rPr lang="en-US" sz="2000" dirty="0">
                <a:solidFill>
                  <a:schemeClr val="tx1"/>
                </a:solidFill>
              </a:rPr>
              <a:t>Dwelling type has a weaker influence</a:t>
            </a:r>
            <a:r>
              <a:rPr lang="en-US" sz="2000" dirty="0" smtClean="0">
                <a:solidFill>
                  <a:schemeClr val="tx1"/>
                </a:solidFill>
              </a:rPr>
              <a:t>:</a:t>
            </a:r>
          </a:p>
          <a:p>
            <a:endParaRPr lang="en-US" sz="2000" dirty="0">
              <a:solidFill>
                <a:schemeClr val="tx1"/>
              </a:solidFill>
            </a:endParaRPr>
          </a:p>
          <a:p>
            <a:pPr marL="342900" indent="-342900">
              <a:buFont typeface="Arial" panose="020B0604020202020204" pitchFamily="34" charset="0"/>
              <a:buChar char="•"/>
            </a:pPr>
            <a:r>
              <a:rPr lang="en-US" sz="2000" dirty="0">
                <a:solidFill>
                  <a:schemeClr val="tx1"/>
                </a:solidFill>
              </a:rPr>
              <a:t>Rented apartments show slightly lower approval rates</a:t>
            </a:r>
          </a:p>
          <a:p>
            <a:pPr marL="342900" indent="-342900">
              <a:buFont typeface="Arial" panose="020B0604020202020204" pitchFamily="34" charset="0"/>
              <a:buChar char="•"/>
            </a:pPr>
            <a:r>
              <a:rPr lang="en-US" sz="2000" dirty="0">
                <a:solidFill>
                  <a:schemeClr val="tx1"/>
                </a:solidFill>
              </a:rPr>
              <a:t>Other dwelling types have minimal impact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979" y="1238184"/>
            <a:ext cx="4794221" cy="4354287"/>
          </a:xfrm>
          <a:prstGeom prst="rect">
            <a:avLst/>
          </a:prstGeom>
        </p:spPr>
      </p:pic>
    </p:spTree>
    <p:extLst>
      <p:ext uri="{BB962C8B-B14F-4D97-AF65-F5344CB8AC3E}">
        <p14:creationId xmlns:p14="http://schemas.microsoft.com/office/powerpoint/2010/main" val="3359983746"/>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 xmlns:a16="http://schemas.microsoft.com/office/drawing/2014/main" id="{00A34EBD-7DEA-4599-A81B-0A363A0E17FC}"/>
              </a:ext>
            </a:extLst>
          </p:cNvPr>
          <p:cNvSpPr>
            <a:spLocks noGrp="1"/>
          </p:cNvSpPr>
          <p:nvPr>
            <p:ph type="sldNum" sz="quarter" idx="33"/>
          </p:nvPr>
        </p:nvSpPr>
        <p:spPr/>
        <p:txBody>
          <a:bodyPr/>
          <a:lstStyle/>
          <a:p>
            <a:fld id="{19B51A1E-902D-48AF-9020-955120F399B6}" type="slidenum">
              <a:rPr lang="en-US" smtClean="0"/>
              <a:pPr/>
              <a:t>8</a:t>
            </a:fld>
            <a:endParaRPr lang="en-US" dirty="0"/>
          </a:p>
        </p:txBody>
      </p:sp>
      <p:pic>
        <p:nvPicPr>
          <p:cNvPr id="8" name="Picture Placeholder 17" descr="decorative element">
            <a:extLst>
              <a:ext uri="{FF2B5EF4-FFF2-40B4-BE49-F238E27FC236}">
                <a16:creationId xmlns="" xmlns:a16="http://schemas.microsoft.com/office/drawing/2014/main" id="{2411CA0B-8E20-7C48-9074-8D57423981D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9980476" y="0"/>
            <a:ext cx="2211524" cy="6858000"/>
          </a:xfrm>
          <a:prstGeom prst="rect">
            <a:avLst/>
          </a:prstGeom>
        </p:spPr>
      </p:pic>
      <p:sp>
        <p:nvSpPr>
          <p:cNvPr id="2" name="Snip Diagonal Corner Rectangle 1"/>
          <p:cNvSpPr/>
          <p:nvPr/>
        </p:nvSpPr>
        <p:spPr>
          <a:xfrm>
            <a:off x="109183" y="109182"/>
            <a:ext cx="6639960" cy="6612293"/>
          </a:xfrm>
          <a:prstGeom prst="snip2Diag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rPr>
              <a:t>	  </a:t>
            </a:r>
            <a:r>
              <a:rPr lang="en-US" sz="1600" b="1" u="sng" dirty="0" smtClean="0">
                <a:solidFill>
                  <a:schemeClr val="tx1"/>
                </a:solidFill>
              </a:rPr>
              <a:t>Insights </a:t>
            </a:r>
            <a:r>
              <a:rPr lang="en-US" sz="1600" b="1" u="sng" dirty="0">
                <a:solidFill>
                  <a:schemeClr val="tx1"/>
                </a:solidFill>
              </a:rPr>
              <a:t>from Boxplot Analysis</a:t>
            </a:r>
          </a:p>
          <a:p>
            <a:endParaRPr lang="en-US" sz="1600" b="1" dirty="0" smtClean="0">
              <a:solidFill>
                <a:schemeClr val="tx1"/>
              </a:solidFill>
            </a:endParaRPr>
          </a:p>
          <a:p>
            <a:r>
              <a:rPr lang="en-US" sz="1600" b="1" dirty="0" smtClean="0">
                <a:solidFill>
                  <a:schemeClr val="tx1"/>
                </a:solidFill>
              </a:rPr>
              <a:t>Overview </a:t>
            </a:r>
            <a:r>
              <a:rPr lang="en-US" sz="1600" b="1" dirty="0">
                <a:solidFill>
                  <a:schemeClr val="tx1"/>
                </a:solidFill>
              </a:rPr>
              <a:t>of Boxplot Visualization:</a:t>
            </a:r>
            <a:r>
              <a:rPr lang="en-US" sz="1600" dirty="0">
                <a:solidFill>
                  <a:schemeClr val="tx1"/>
                </a:solidFill>
              </a:rPr>
              <a:t> A boxplot provides a graphical representation of the central tendency, dispersion, and skewness of the dataset, also highlighting outliers</a:t>
            </a:r>
            <a:r>
              <a:rPr lang="en-US" sz="1600" dirty="0" smtClean="0">
                <a:solidFill>
                  <a:schemeClr val="tx1"/>
                </a:solidFill>
              </a:rPr>
              <a:t>.</a:t>
            </a:r>
          </a:p>
          <a:p>
            <a:endParaRPr lang="en-US" sz="1600" dirty="0">
              <a:solidFill>
                <a:schemeClr val="tx1"/>
              </a:solidFill>
            </a:endParaRPr>
          </a:p>
          <a:p>
            <a:r>
              <a:rPr lang="en-US" sz="1600" b="1" dirty="0">
                <a:solidFill>
                  <a:schemeClr val="tx1"/>
                </a:solidFill>
              </a:rPr>
              <a:t>Key Insights:</a:t>
            </a:r>
            <a:endParaRPr lang="en-US" sz="1600" dirty="0">
              <a:solidFill>
                <a:schemeClr val="tx1"/>
              </a:solidFill>
            </a:endParaRPr>
          </a:p>
          <a:p>
            <a:pPr lvl="1"/>
            <a:r>
              <a:rPr lang="en-US" sz="1600" b="1" dirty="0">
                <a:solidFill>
                  <a:schemeClr val="tx1"/>
                </a:solidFill>
              </a:rPr>
              <a:t>Central Tendency and Spread:</a:t>
            </a:r>
            <a:r>
              <a:rPr lang="en-US" sz="1600" dirty="0">
                <a:solidFill>
                  <a:schemeClr val="tx1"/>
                </a:solidFill>
              </a:rPr>
              <a:t> The boxplot's central box shows the median, quartiles, and interquartile range (IQR), offering insights into the data's central tendency and variability.</a:t>
            </a:r>
          </a:p>
          <a:p>
            <a:pPr lvl="1"/>
            <a:r>
              <a:rPr lang="en-US" sz="1600" b="1" dirty="0">
                <a:solidFill>
                  <a:schemeClr val="tx1"/>
                </a:solidFill>
              </a:rPr>
              <a:t>Outliers Detection:</a:t>
            </a:r>
            <a:r>
              <a:rPr lang="en-US" sz="1600" dirty="0">
                <a:solidFill>
                  <a:schemeClr val="tx1"/>
                </a:solidFill>
              </a:rPr>
              <a:t> Points outside the </a:t>
            </a:r>
            <a:r>
              <a:rPr lang="en-US" sz="1600" dirty="0" smtClean="0">
                <a:solidFill>
                  <a:schemeClr val="tx1"/>
                </a:solidFill>
              </a:rPr>
              <a:t>whiskers </a:t>
            </a:r>
            <a:r>
              <a:rPr lang="en-US" sz="1600" dirty="0">
                <a:solidFill>
                  <a:schemeClr val="tx1"/>
                </a:solidFill>
              </a:rPr>
              <a:t>are considered outliers, indicating exceptions or anomalies in the dataset.</a:t>
            </a:r>
          </a:p>
          <a:p>
            <a:pPr lvl="1"/>
            <a:r>
              <a:rPr lang="en-US" sz="1600" b="1" dirty="0">
                <a:solidFill>
                  <a:schemeClr val="tx1"/>
                </a:solidFill>
              </a:rPr>
              <a:t>Symmetry and Skewness:</a:t>
            </a:r>
            <a:r>
              <a:rPr lang="en-US" sz="1600" dirty="0">
                <a:solidFill>
                  <a:schemeClr val="tx1"/>
                </a:solidFill>
              </a:rPr>
              <a:t> The symmetry of the box and whiskers around the median can indicate the distribution's skewness</a:t>
            </a:r>
            <a:r>
              <a:rPr lang="en-US" sz="1600" dirty="0" smtClean="0">
                <a:solidFill>
                  <a:schemeClr val="tx1"/>
                </a:solidFill>
              </a:rPr>
              <a:t>.</a:t>
            </a:r>
          </a:p>
          <a:p>
            <a:pPr lvl="1"/>
            <a:endParaRPr lang="en-US" sz="1600" dirty="0">
              <a:solidFill>
                <a:schemeClr val="tx1"/>
              </a:solidFill>
            </a:endParaRPr>
          </a:p>
          <a:p>
            <a:r>
              <a:rPr lang="en-US" sz="1600" b="1" dirty="0">
                <a:solidFill>
                  <a:schemeClr val="tx1"/>
                </a:solidFill>
              </a:rPr>
              <a:t>Strategic Implications:</a:t>
            </a:r>
            <a:endParaRPr lang="en-US" sz="1600" dirty="0">
              <a:solidFill>
                <a:schemeClr val="tx1"/>
              </a:solidFill>
            </a:endParaRPr>
          </a:p>
          <a:p>
            <a:pPr lvl="1"/>
            <a:r>
              <a:rPr lang="en-US" sz="1600" b="1" dirty="0">
                <a:solidFill>
                  <a:schemeClr val="tx1"/>
                </a:solidFill>
              </a:rPr>
              <a:t>Data Quality and Anomalies:</a:t>
            </a:r>
            <a:r>
              <a:rPr lang="en-US" sz="1600" dirty="0">
                <a:solidFill>
                  <a:schemeClr val="tx1"/>
                </a:solidFill>
              </a:rPr>
              <a:t> Identifying outliers helps in assessing data quality and potential anomalies that may affect analysis and decision-making.</a:t>
            </a:r>
          </a:p>
          <a:p>
            <a:pPr lvl="1"/>
            <a:r>
              <a:rPr lang="en-US" sz="1600" b="1" dirty="0">
                <a:solidFill>
                  <a:schemeClr val="tx1"/>
                </a:solidFill>
              </a:rPr>
              <a:t>Decision Making:</a:t>
            </a:r>
            <a:r>
              <a:rPr lang="en-US" sz="1600" dirty="0">
                <a:solidFill>
                  <a:schemeClr val="tx1"/>
                </a:solidFill>
              </a:rPr>
              <a:t> Understanding the distribution of data supports better decision-making by highlighting typical values, variability, and extremes.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3062" y="972457"/>
            <a:ext cx="4863167" cy="4572000"/>
          </a:xfrm>
          <a:prstGeom prst="rect">
            <a:avLst/>
          </a:prstGeom>
        </p:spPr>
      </p:pic>
    </p:spTree>
    <p:extLst>
      <p:ext uri="{BB962C8B-B14F-4D97-AF65-F5344CB8AC3E}">
        <p14:creationId xmlns:p14="http://schemas.microsoft.com/office/powerpoint/2010/main" val="364726209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 xmlns:a16="http://schemas.microsoft.com/office/drawing/2014/main" id="{00A34EBD-7DEA-4599-A81B-0A363A0E17FC}"/>
              </a:ext>
            </a:extLst>
          </p:cNvPr>
          <p:cNvSpPr>
            <a:spLocks noGrp="1"/>
          </p:cNvSpPr>
          <p:nvPr>
            <p:ph type="sldNum" sz="quarter" idx="33"/>
          </p:nvPr>
        </p:nvSpPr>
        <p:spPr/>
        <p:txBody>
          <a:bodyPr/>
          <a:lstStyle/>
          <a:p>
            <a:fld id="{19B51A1E-902D-48AF-9020-955120F399B6}" type="slidenum">
              <a:rPr lang="en-US" smtClean="0"/>
              <a:pPr/>
              <a:t>9</a:t>
            </a:fld>
            <a:endParaRPr lang="en-US" dirty="0"/>
          </a:p>
        </p:txBody>
      </p:sp>
      <p:pic>
        <p:nvPicPr>
          <p:cNvPr id="8" name="Picture Placeholder 17" descr="decorative element">
            <a:extLst>
              <a:ext uri="{FF2B5EF4-FFF2-40B4-BE49-F238E27FC236}">
                <a16:creationId xmlns="" xmlns:a16="http://schemas.microsoft.com/office/drawing/2014/main" id="{2411CA0B-8E20-7C48-9074-8D57423981D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9980476" y="0"/>
            <a:ext cx="2211524" cy="6858000"/>
          </a:xfrm>
          <a:prstGeom prst="rect">
            <a:avLst/>
          </a:prstGeom>
        </p:spPr>
      </p:pic>
      <p:sp>
        <p:nvSpPr>
          <p:cNvPr id="2" name="Snip Diagonal Corner Rectangle 1"/>
          <p:cNvSpPr/>
          <p:nvPr/>
        </p:nvSpPr>
        <p:spPr>
          <a:xfrm>
            <a:off x="109182" y="109182"/>
            <a:ext cx="6393218" cy="6612293"/>
          </a:xfrm>
          <a:prstGeom prst="snip2Diag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smtClean="0">
                <a:solidFill>
                  <a:schemeClr val="tx1"/>
                </a:solidFill>
              </a:rPr>
              <a:t>Enhancing </a:t>
            </a:r>
            <a:r>
              <a:rPr lang="en-US" sz="1600" b="1" u="sng" dirty="0">
                <a:solidFill>
                  <a:schemeClr val="tx1"/>
                </a:solidFill>
              </a:rPr>
              <a:t>Data Quality: Income Outlier Adjustment</a:t>
            </a:r>
          </a:p>
          <a:p>
            <a:endParaRPr lang="en-US" sz="1600" b="1" dirty="0" smtClean="0">
              <a:solidFill>
                <a:schemeClr val="tx1"/>
              </a:solidFill>
            </a:endParaRPr>
          </a:p>
          <a:p>
            <a:r>
              <a:rPr lang="en-US" sz="1600" b="1" dirty="0" smtClean="0">
                <a:solidFill>
                  <a:schemeClr val="tx1"/>
                </a:solidFill>
              </a:rPr>
              <a:t>Objective </a:t>
            </a:r>
            <a:r>
              <a:rPr lang="en-US" sz="1600" b="1" dirty="0">
                <a:solidFill>
                  <a:schemeClr val="tx1"/>
                </a:solidFill>
              </a:rPr>
              <a:t>of Data Cleaning:</a:t>
            </a:r>
            <a:r>
              <a:rPr lang="en-US" sz="1600" dirty="0">
                <a:solidFill>
                  <a:schemeClr val="tx1"/>
                </a:solidFill>
              </a:rPr>
              <a:t> Improve dataset reliability by detecting and addressing outliers in the </a:t>
            </a:r>
            <a:r>
              <a:rPr lang="en-US" sz="1600" dirty="0" smtClean="0">
                <a:solidFill>
                  <a:schemeClr val="tx1"/>
                </a:solidFill>
              </a:rPr>
              <a:t>Income </a:t>
            </a:r>
            <a:r>
              <a:rPr lang="en-US" sz="1600" dirty="0">
                <a:solidFill>
                  <a:schemeClr val="tx1"/>
                </a:solidFill>
              </a:rPr>
              <a:t>data, ensuring accurate analysis and predictions</a:t>
            </a:r>
            <a:r>
              <a:rPr lang="en-US" sz="1600" dirty="0" smtClean="0">
                <a:solidFill>
                  <a:schemeClr val="tx1"/>
                </a:solidFill>
              </a:rPr>
              <a:t>.</a:t>
            </a:r>
          </a:p>
          <a:p>
            <a:endParaRPr lang="en-US" sz="1600" dirty="0">
              <a:solidFill>
                <a:schemeClr val="tx1"/>
              </a:solidFill>
            </a:endParaRPr>
          </a:p>
          <a:p>
            <a:r>
              <a:rPr lang="en-US" sz="1600" b="1" dirty="0">
                <a:solidFill>
                  <a:schemeClr val="tx1"/>
                </a:solidFill>
              </a:rPr>
              <a:t>Methodology Overview:</a:t>
            </a:r>
            <a:endParaRPr lang="en-US" sz="1600" dirty="0">
              <a:solidFill>
                <a:schemeClr val="tx1"/>
              </a:solidFill>
            </a:endParaRPr>
          </a:p>
          <a:p>
            <a:pPr lvl="1"/>
            <a:r>
              <a:rPr lang="en-US" sz="1600" b="1" dirty="0">
                <a:solidFill>
                  <a:schemeClr val="tx1"/>
                </a:solidFill>
              </a:rPr>
              <a:t>Outlier Detection:</a:t>
            </a:r>
            <a:r>
              <a:rPr lang="en-US" sz="1600" dirty="0">
                <a:solidFill>
                  <a:schemeClr val="tx1"/>
                </a:solidFill>
              </a:rPr>
              <a:t> Utilized the Interquartile Range (IQR) method to identify outliers. Outliers are defined as values below the lower bound (Q1 - 1.5 * IQR) or above the upper bound (Q3 + 1.5 * IQR).</a:t>
            </a:r>
          </a:p>
          <a:p>
            <a:pPr lvl="1"/>
            <a:r>
              <a:rPr lang="en-US" sz="1600" b="1" dirty="0">
                <a:solidFill>
                  <a:schemeClr val="tx1"/>
                </a:solidFill>
              </a:rPr>
              <a:t>Adjustment Strategy:</a:t>
            </a:r>
            <a:r>
              <a:rPr lang="en-US" sz="1600" dirty="0">
                <a:solidFill>
                  <a:schemeClr val="tx1"/>
                </a:solidFill>
              </a:rPr>
              <a:t> Instead of removing outliers, which can lead to loss of valuable data, outliers in the </a:t>
            </a:r>
            <a:r>
              <a:rPr lang="en-US" sz="1600" dirty="0" smtClean="0">
                <a:solidFill>
                  <a:schemeClr val="tx1"/>
                </a:solidFill>
              </a:rPr>
              <a:t>Income </a:t>
            </a:r>
            <a:r>
              <a:rPr lang="en-US" sz="1600" dirty="0">
                <a:solidFill>
                  <a:schemeClr val="tx1"/>
                </a:solidFill>
              </a:rPr>
              <a:t>column are replaced with the mean income. This approach mitigates the impact of extreme values on the dataset's overall analysis</a:t>
            </a:r>
            <a:r>
              <a:rPr lang="en-US" sz="1600" dirty="0" smtClean="0">
                <a:solidFill>
                  <a:schemeClr val="tx1"/>
                </a:solidFill>
              </a:rPr>
              <a:t>.</a:t>
            </a:r>
          </a:p>
          <a:p>
            <a:pPr lvl="1"/>
            <a:endParaRPr lang="en-US" sz="1600" dirty="0">
              <a:solidFill>
                <a:schemeClr val="tx1"/>
              </a:solidFill>
            </a:endParaRPr>
          </a:p>
          <a:p>
            <a:r>
              <a:rPr lang="en-US" sz="1600" b="1" dirty="0">
                <a:solidFill>
                  <a:schemeClr val="tx1"/>
                </a:solidFill>
              </a:rPr>
              <a:t>Implications for Data Analysis:</a:t>
            </a:r>
            <a:endParaRPr lang="en-US" sz="1600" dirty="0">
              <a:solidFill>
                <a:schemeClr val="tx1"/>
              </a:solidFill>
            </a:endParaRPr>
          </a:p>
          <a:p>
            <a:pPr lvl="1"/>
            <a:r>
              <a:rPr lang="en-US" sz="1600" b="1" dirty="0">
                <a:solidFill>
                  <a:schemeClr val="tx1"/>
                </a:solidFill>
              </a:rPr>
              <a:t>Improved Accuracy:</a:t>
            </a:r>
            <a:r>
              <a:rPr lang="en-US" sz="1600" dirty="0">
                <a:solidFill>
                  <a:schemeClr val="tx1"/>
                </a:solidFill>
              </a:rPr>
              <a:t> Adjusting outliers helps in reducing skewness and variance in the </a:t>
            </a:r>
            <a:r>
              <a:rPr lang="en-US" sz="1600" dirty="0" smtClean="0">
                <a:solidFill>
                  <a:schemeClr val="tx1"/>
                </a:solidFill>
              </a:rPr>
              <a:t>Income </a:t>
            </a:r>
            <a:r>
              <a:rPr lang="en-US" sz="1600" dirty="0">
                <a:solidFill>
                  <a:schemeClr val="tx1"/>
                </a:solidFill>
              </a:rPr>
              <a:t>data, leading to more reliable statistical and machine learning models.</a:t>
            </a:r>
          </a:p>
          <a:p>
            <a:pPr lvl="1"/>
            <a:r>
              <a:rPr lang="en-US" sz="1600" b="1" dirty="0">
                <a:solidFill>
                  <a:schemeClr val="tx1"/>
                </a:solidFill>
              </a:rPr>
              <a:t>Data Integrity:</a:t>
            </a:r>
            <a:r>
              <a:rPr lang="en-US" sz="1600" dirty="0">
                <a:solidFill>
                  <a:schemeClr val="tx1"/>
                </a:solidFill>
              </a:rPr>
              <a:t> Maintains the dataset's integrity by preserving the number of entries, essential for comprehensive analysis and model training.</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0644" y="1306286"/>
            <a:ext cx="5285242" cy="4267200"/>
          </a:xfrm>
          <a:prstGeom prst="rect">
            <a:avLst/>
          </a:prstGeom>
        </p:spPr>
      </p:pic>
    </p:spTree>
    <p:extLst>
      <p:ext uri="{BB962C8B-B14F-4D97-AF65-F5344CB8AC3E}">
        <p14:creationId xmlns:p14="http://schemas.microsoft.com/office/powerpoint/2010/main" val="282170083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1D8AE1-AF50-4238-9545-788684540ABB}">
  <ds:schemaRefs>
    <ds:schemaRef ds:uri="http://schemas.microsoft.com/sharepoint/v3/contenttype/forms"/>
  </ds:schemaRefs>
</ds:datastoreItem>
</file>

<file path=customXml/itemProps2.xml><?xml version="1.0" encoding="utf-8"?>
<ds:datastoreItem xmlns:ds="http://schemas.openxmlformats.org/officeDocument/2006/customXml" ds:itemID="{8519935D-ADE6-42ED-B568-839405AD6AB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B15BD18-190D-4514-9BDF-0746D033B5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922</Words>
  <Application>Microsoft Office PowerPoint</Application>
  <PresentationFormat>Widescreen</PresentationFormat>
  <Paragraphs>133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Corbel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2024-02-05T14:49:38Z</dcterms:created>
  <dcterms:modified xsi:type="dcterms:W3CDTF">2024-02-12T10:02:43Z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