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0" r:id="rId14"/>
    <p:sldId id="267" r:id="rId15"/>
    <p:sldId id="268" r:id="rId16"/>
    <p:sldId id="530" r:id="rId17"/>
    <p:sldId id="531" r:id="rId18"/>
    <p:sldId id="532" r:id="rId19"/>
    <p:sldId id="52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9E18-DDEB-461F-B5BB-F1217BCA3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4CDEE-C375-45C8-B6AA-38CE950F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AA8A-7E60-485A-8E91-3A8DCF91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FA9F-F6D7-442E-967C-7FD089F4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D3D7-FB10-494B-A506-B4B10F7B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6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F789-B55B-4813-8BE2-3CDDB754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6B9E7-A6C8-42AA-815E-1215EF8B6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0D72-902D-448E-8A49-1D8F190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CFBB-3059-49B3-AC3E-FD497271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816A-8013-4179-A6D0-9DF5FC74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4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FAC0B-73B8-412D-AE62-21E88EAD4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589DD-F606-40FB-A2CF-B3967E0D1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9E05-7179-4C15-920F-1E4D472D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97D5-866D-4440-B677-B2C221A1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C296-318B-4F4C-B36E-A36A205E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03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EE2D-8FE7-459A-AEF8-F3195732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02E9-0B0A-47E2-890C-06F4B5A8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B6C2-FF3D-4316-ACAA-AF173383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FB46-F2DE-46F3-83F0-BFEC4210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C39C-A11C-429C-ADD0-66C7D89A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7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949F-A53A-4840-ABAD-ABA9099B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0CBF5-8A0E-4BBC-83B2-BEDB2B18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34B0-A303-4080-86C5-31E063D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6A77-7D08-4D04-A9CF-ABA497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0B2B-F4AB-4362-97C6-188FE53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3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D294-6AB8-4519-9F05-FEFEED9E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AC3E-6934-4131-B469-2A31BD7DB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42FFC-0A37-4EBC-894A-017FE072F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A66A8-34D8-492D-9927-7F3A0278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BD7A-B83D-405B-A55E-64586409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FA57-80E5-4A17-AE8F-B847B6ED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2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F3C1-5D9B-464A-BAFE-2F245A96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3096-BF85-4E2F-B16E-D8EDE2EE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06D89-3C45-4B2D-B03B-D2923AC8C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08860-5782-4473-B771-9B839B34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34381-6010-4B7B-8CA9-35B8F278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526EC-46DE-470C-AC2C-FA5CE024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DAEFE-6944-453D-AFB2-313975C7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1D6AE-1E5B-4557-8740-EB0339ED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0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FAAB-1B3A-4D0C-846D-41727BC5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73ADC-C528-4940-AF5B-66DCD4DE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CC406-E8EE-473F-A11F-82A6C081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7947-4B23-4587-B34F-306F7932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A28EA-6C1B-4A37-BE56-01569816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5DA5F-9752-4EF5-8299-9D61DF37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9A466-733A-4268-9C01-73696D98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2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746D-32BA-4BF6-8F07-52820BA2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2A6B-9A37-4945-899A-CA30C2BD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683B5-445D-4A24-8968-1A10865C6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9B73-E964-4B0B-B0A7-F761E626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D629-2003-4F1A-9D80-963DA8F2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1E490-5BE3-4FD1-AE63-9090FD4F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0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1803-A5FD-4400-B3FA-B53C8804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892D5-74AD-4B79-9EA1-07D29A96F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E63B7-2FBB-49BC-B27B-421B4F0AD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8F11-06F9-4F92-B710-E8E8C3ED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2F3D-E24F-427A-BC48-53E8C00A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A7EDF-F458-4579-861D-7926B6A5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7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C140F-BB4C-4295-9F7F-A9364639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17BD-1966-4307-A150-27895595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71F2-6728-4EBB-80DB-955A27B88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CBD8-C2E0-43D6-A198-6189F17D39D4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5D1F-BE9C-4AB8-A806-3772C781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899C-AEB8-4FC2-B958-0EE8FF2C9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1567-732A-4B5F-B719-01A4119B2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1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.jpe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8"/>
          <p:cNvSpPr txBox="1">
            <a:spLocks/>
          </p:cNvSpPr>
          <p:nvPr/>
        </p:nvSpPr>
        <p:spPr>
          <a:xfrm>
            <a:off x="1756382" y="423534"/>
            <a:ext cx="10607896" cy="715617"/>
          </a:xfrm>
          <a:prstGeom prst="rect">
            <a:avLst/>
          </a:prstGeom>
          <a:effectLst/>
        </p:spPr>
        <p:txBody>
          <a:bodyPr vert="horz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>
            <a:lvl1pPr>
              <a:defRPr/>
            </a:lvl1pPr>
          </a:lstStyle>
          <a:p>
            <a:pPr algn="ctr">
              <a:defRPr/>
            </a:pPr>
            <a:r>
              <a:rPr lang="en-US" sz="3600" b="1" cap="all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Indian Institute of Science,  Bangalore</a:t>
            </a:r>
          </a:p>
        </p:txBody>
      </p:sp>
      <p:pic>
        <p:nvPicPr>
          <p:cNvPr id="1026" name="Picture 2" descr="Indian Institute of Science">
            <a:extLst>
              <a:ext uri="{FF2B5EF4-FFF2-40B4-BE49-F238E27FC236}">
                <a16:creationId xmlns:a16="http://schemas.microsoft.com/office/drawing/2014/main" id="{A4B75B2A-15AD-468F-ACAB-567D5C18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6" y="0"/>
            <a:ext cx="1562686" cy="156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E19583C8-DBFB-41A6-94DF-921F73E5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8" name="Footer Placeholder 16">
            <a:extLst>
              <a:ext uri="{FF2B5EF4-FFF2-40B4-BE49-F238E27FC236}">
                <a16:creationId xmlns:a16="http://schemas.microsoft.com/office/drawing/2014/main" id="{C1D46CCB-22EC-4046-9944-0658F90E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9" name="Slide Number Placeholder 28">
            <a:extLst>
              <a:ext uri="{FF2B5EF4-FFF2-40B4-BE49-F238E27FC236}">
                <a16:creationId xmlns:a16="http://schemas.microsoft.com/office/drawing/2014/main" id="{5FD65429-18A9-4C8F-9582-C3A1EAB7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11" name="Picture 2" descr="Indian Institute of Science">
            <a:extLst>
              <a:ext uri="{FF2B5EF4-FFF2-40B4-BE49-F238E27FC236}">
                <a16:creationId xmlns:a16="http://schemas.microsoft.com/office/drawing/2014/main" id="{FB7C573C-8CB7-4B3C-AC3A-C5E8851B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8BFD89-FA39-4ED6-9161-F4B808ECD1FD}"/>
              </a:ext>
            </a:extLst>
          </p:cNvPr>
          <p:cNvSpPr txBox="1"/>
          <p:nvPr/>
        </p:nvSpPr>
        <p:spPr>
          <a:xfrm>
            <a:off x="3374502" y="1121121"/>
            <a:ext cx="618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cap="all" dirty="0">
                <a:ln w="0"/>
                <a:solidFill>
                  <a:srgbClr val="002060"/>
                </a:solidFill>
              </a:rPr>
              <a:t>Course Project:  CP274 FORMAL ANALYSIS AND CONTROL</a:t>
            </a:r>
            <a:endParaRPr kumimoji="0" lang="en-US" b="1" i="0" u="none" strike="noStrike" kern="1200" cap="all" normalizeH="0" baseline="0" noProof="0" dirty="0">
              <a:ln w="0"/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DCB9711-E5A9-4A4C-A070-C5CA845EB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76" y="2401899"/>
            <a:ext cx="12192000" cy="1571928"/>
          </a:xfrm>
        </p:spPr>
        <p:txBody>
          <a:bodyPr>
            <a:noAutofit/>
          </a:bodyPr>
          <a:lstStyle/>
          <a:p>
            <a:r>
              <a:rPr lang="en-US" sz="3600" b="1" dirty="0"/>
              <a:t>Safe Learning for MADDPG with </a:t>
            </a:r>
            <a:r>
              <a:rPr lang="en-IN" sz="3600" b="1" dirty="0"/>
              <a:t>Control </a:t>
            </a:r>
            <a:r>
              <a:rPr lang="en-US" sz="3600" b="1" dirty="0"/>
              <a:t>Barrier Certification for Long duration ground surveillance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1D493C0-9B0C-4CB9-A740-C954413F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94218"/>
            <a:ext cx="12192000" cy="877964"/>
          </a:xfrm>
        </p:spPr>
        <p:txBody>
          <a:bodyPr>
            <a:normAutofit/>
          </a:bodyPr>
          <a:lstStyle/>
          <a:p>
            <a:r>
              <a:rPr lang="en-US" sz="4000" dirty="0"/>
              <a:t>	Lokesh Bansal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87A68A-0DB2-4B2F-B291-739EE6C9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Proposed Approach using MADDPG with Barrier Certification[1,2]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BB4F2D-4A39-4AED-B02A-53B146C2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16" y="967409"/>
            <a:ext cx="6874979" cy="1498393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DD78B1D1-28AA-44EA-9539-42C84057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86" y="2700998"/>
            <a:ext cx="4777604" cy="1124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E24DE4-B956-42E6-B60B-E4FD4DE858F8}"/>
              </a:ext>
            </a:extLst>
          </p:cNvPr>
          <p:cNvSpPr txBox="1"/>
          <p:nvPr/>
        </p:nvSpPr>
        <p:spPr>
          <a:xfrm>
            <a:off x="904614" y="1582433"/>
            <a:ext cx="4495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Safety using Barrier Certification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51C05-2A27-4719-9A26-8CAE1E253B65}"/>
              </a:ext>
            </a:extLst>
          </p:cNvPr>
          <p:cNvSpPr txBox="1"/>
          <p:nvPr/>
        </p:nvSpPr>
        <p:spPr>
          <a:xfrm>
            <a:off x="888201" y="3043128"/>
            <a:ext cx="4495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Surveillance using MADDPG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A37D6-355F-4A29-830F-CB8684D9A926}"/>
              </a:ext>
            </a:extLst>
          </p:cNvPr>
          <p:cNvSpPr txBox="1"/>
          <p:nvPr/>
        </p:nvSpPr>
        <p:spPr>
          <a:xfrm>
            <a:off x="590842" y="4090682"/>
            <a:ext cx="11366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/>
              <a:t>A safe control input </a:t>
            </a:r>
            <a:r>
              <a:rPr lang="en-US" sz="2400" b="1" i="1" u="none" strike="noStrike" baseline="0" dirty="0" err="1"/>
              <a:t>u</a:t>
            </a:r>
            <a:r>
              <a:rPr lang="en-US" sz="1400" b="1" i="1" u="none" strike="noStrike" baseline="0" dirty="0" err="1"/>
              <a:t>i</a:t>
            </a:r>
            <a:r>
              <a:rPr lang="en-US" sz="1400" b="1" i="1" u="none" strike="noStrike" baseline="0" dirty="0"/>
              <a:t> safe </a:t>
            </a:r>
            <a:r>
              <a:rPr lang="en-US" sz="2400" b="1" i="0" u="none" strike="noStrike" baseline="0" dirty="0"/>
              <a:t>can be determined by solving the following </a:t>
            </a:r>
            <a:r>
              <a:rPr lang="en-IN" sz="2400" b="1" i="0" u="none" strike="noStrike" baseline="0" dirty="0"/>
              <a:t>Quadratic program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71471-B56F-49F0-B330-74475B4F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731" y="4789882"/>
            <a:ext cx="6791474" cy="1538809"/>
          </a:xfrm>
          <a:prstGeom prst="rect">
            <a:avLst/>
          </a:prstGeom>
        </p:spPr>
      </p:pic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D7B72D74-024D-4B21-A751-295EC5F6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id="{03BBD453-08E5-477B-87DB-DFB91F2D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15" name="Slide Number Placeholder 28">
            <a:extLst>
              <a:ext uri="{FF2B5EF4-FFF2-40B4-BE49-F238E27FC236}">
                <a16:creationId xmlns:a16="http://schemas.microsoft.com/office/drawing/2014/main" id="{59BD4D23-440F-4457-A9D8-8670D4AB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16" name="Picture 2" descr="Indian Institute of Science">
            <a:extLst>
              <a:ext uri="{FF2B5EF4-FFF2-40B4-BE49-F238E27FC236}">
                <a16:creationId xmlns:a16="http://schemas.microsoft.com/office/drawing/2014/main" id="{FB3AD5E0-2B41-41DB-804D-48EDC70C9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BCB63B-B096-45F1-AB06-5B4FC32E8AD8}"/>
              </a:ext>
            </a:extLst>
          </p:cNvPr>
          <p:cNvCxnSpPr/>
          <p:nvPr/>
        </p:nvCxnSpPr>
        <p:spPr>
          <a:xfrm>
            <a:off x="-8969" y="262129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19AA79-A646-4DC0-A043-24669C373180}"/>
              </a:ext>
            </a:extLst>
          </p:cNvPr>
          <p:cNvCxnSpPr/>
          <p:nvPr/>
        </p:nvCxnSpPr>
        <p:spPr>
          <a:xfrm>
            <a:off x="-2341" y="393988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2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5BD663-2B21-4715-AD5C-1A25C68C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DDPG Explained[3]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7C5C7-9BB0-467C-873A-4215DC64BEB3}"/>
              </a:ext>
            </a:extLst>
          </p:cNvPr>
          <p:cNvSpPr txBox="1"/>
          <p:nvPr/>
        </p:nvSpPr>
        <p:spPr>
          <a:xfrm>
            <a:off x="970120" y="724701"/>
            <a:ext cx="11105320" cy="5408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DDPG is an </a:t>
            </a:r>
            <a:r>
              <a:rPr lang="en-IN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off-policy</a:t>
            </a: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DDPG can only be used for environments with </a:t>
            </a:r>
            <a:r>
              <a:rPr lang="en-IN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action spaces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DDPG can be thought of as being deep Q-learning for continuous action spaces.</a:t>
            </a:r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learns a Q-function and a policy: </a:t>
            </a:r>
            <a:r>
              <a:rPr lang="en-IN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Actor-Critic </a:t>
            </a: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 off-policy data and the Bellman equation to learn the Q-function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 the Q-function to learn the policy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omputing the maximum over actions is a challenge in continuous action spaces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DDPG deals with this by using a target policy network to compute an action which approximately maximizes </a:t>
            </a:r>
            <a:r>
              <a:rPr lang="en-IN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Q_</a:t>
            </a:r>
            <a:r>
              <a:rPr lang="en-IN" baseline="-2500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phi_targ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27">
            <a:extLst>
              <a:ext uri="{FF2B5EF4-FFF2-40B4-BE49-F238E27FC236}">
                <a16:creationId xmlns:a16="http://schemas.microsoft.com/office/drawing/2014/main" id="{E8AB01DE-E54E-405B-AA71-8FB30950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9" name="Footer Placeholder 16">
            <a:extLst>
              <a:ext uri="{FF2B5EF4-FFF2-40B4-BE49-F238E27FC236}">
                <a16:creationId xmlns:a16="http://schemas.microsoft.com/office/drawing/2014/main" id="{B09A2590-CD3E-46CC-8ABA-3F05B44C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10" name="Slide Number Placeholder 28">
            <a:extLst>
              <a:ext uri="{FF2B5EF4-FFF2-40B4-BE49-F238E27FC236}">
                <a16:creationId xmlns:a16="http://schemas.microsoft.com/office/drawing/2014/main" id="{ED9C716F-2DB1-40FB-AD16-A9C88D76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11" name="Picture 2" descr="Indian Institute of Science">
            <a:extLst>
              <a:ext uri="{FF2B5EF4-FFF2-40B4-BE49-F238E27FC236}">
                <a16:creationId xmlns:a16="http://schemas.microsoft.com/office/drawing/2014/main" id="{612604C3-764C-4272-BD50-9DBB5757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4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0F88EE-0492-4145-8268-588DF04A5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34" y="1796574"/>
            <a:ext cx="4174123" cy="2113728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C5C32D-06BC-422E-9C26-F5E1795B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DDPG Explained- Implementation[3]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B1F77-902D-4192-B1DE-2E701F1AAEA2}"/>
              </a:ext>
            </a:extLst>
          </p:cNvPr>
          <p:cNvSpPr txBox="1"/>
          <p:nvPr/>
        </p:nvSpPr>
        <p:spPr>
          <a:xfrm>
            <a:off x="159027" y="1043765"/>
            <a:ext cx="12032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DDPG uses four neural networks: a Q network, a deterministic policy network, a target Q network, and a target policy network</a:t>
            </a:r>
            <a:endParaRPr lang="en-IN" dirty="0"/>
          </a:p>
        </p:txBody>
      </p:sp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C0B668C6-F5BF-4003-B9E0-172B1F8D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11" name="Footer Placeholder 16">
            <a:extLst>
              <a:ext uri="{FF2B5EF4-FFF2-40B4-BE49-F238E27FC236}">
                <a16:creationId xmlns:a16="http://schemas.microsoft.com/office/drawing/2014/main" id="{2E8A75DF-9FD8-4021-9C67-20EDB949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12" name="Slide Number Placeholder 28">
            <a:extLst>
              <a:ext uri="{FF2B5EF4-FFF2-40B4-BE49-F238E27FC236}">
                <a16:creationId xmlns:a16="http://schemas.microsoft.com/office/drawing/2014/main" id="{EA32E787-CA68-4C73-A6F1-D678F9DC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13" name="Picture 2" descr="Indian Institute of Science">
            <a:extLst>
              <a:ext uri="{FF2B5EF4-FFF2-40B4-BE49-F238E27FC236}">
                <a16:creationId xmlns:a16="http://schemas.microsoft.com/office/drawing/2014/main" id="{EACFC994-BD18-4DF1-8180-ECC46108E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C49BD7-7721-4C57-A878-AF55823B2F84}"/>
              </a:ext>
            </a:extLst>
          </p:cNvPr>
          <p:cNvSpPr txBox="1"/>
          <p:nvPr/>
        </p:nvSpPr>
        <p:spPr>
          <a:xfrm>
            <a:off x="463826" y="4227449"/>
            <a:ext cx="6096000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Equations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Q-Learning Side of DDPG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05213D1-BB3D-4DD5-8250-6088C2712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765" y="4666834"/>
            <a:ext cx="4174123" cy="34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9784515-C8CA-4405-A0C7-DA5D719B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90" y="5381943"/>
            <a:ext cx="2961769" cy="53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70FD92-FFFB-435A-9B56-0DDAE57316B2}"/>
              </a:ext>
            </a:extLst>
          </p:cNvPr>
          <p:cNvCxnSpPr/>
          <p:nvPr/>
        </p:nvCxnSpPr>
        <p:spPr>
          <a:xfrm>
            <a:off x="4283" y="407903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1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0B9745-4D4F-46ED-A4B4-4F3F9F5E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DDPG Explained- Implementation [3]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C85F7-ABFD-4E25-9753-80704DEE3B77}"/>
              </a:ext>
            </a:extLst>
          </p:cNvPr>
          <p:cNvSpPr txBox="1"/>
          <p:nvPr/>
        </p:nvSpPr>
        <p:spPr>
          <a:xfrm>
            <a:off x="463826" y="1169451"/>
            <a:ext cx="60983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Policy Learning Side of DDPG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B233A-DF11-49D9-A5EC-AB0740F36240}"/>
              </a:ext>
            </a:extLst>
          </p:cNvPr>
          <p:cNvSpPr txBox="1"/>
          <p:nvPr/>
        </p:nvSpPr>
        <p:spPr>
          <a:xfrm>
            <a:off x="463826" y="3892000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 vs. Exploitation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11EFB48-75F7-4F8E-97D2-CED0B8C9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76" y="4168357"/>
            <a:ext cx="2908460" cy="33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0A094A-A473-422A-A89F-88EDC61508D0}"/>
              </a:ext>
            </a:extLst>
          </p:cNvPr>
          <p:cNvCxnSpPr/>
          <p:nvPr/>
        </p:nvCxnSpPr>
        <p:spPr>
          <a:xfrm>
            <a:off x="-6624" y="392602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41A2C1-CEF0-483C-A7C6-DE314E9DCE4B}"/>
              </a:ext>
            </a:extLst>
          </p:cNvPr>
          <p:cNvCxnSpPr/>
          <p:nvPr/>
        </p:nvCxnSpPr>
        <p:spPr>
          <a:xfrm>
            <a:off x="-26501" y="468577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8B5E3E-ED56-4C0E-8A82-B6CA14F21E38}"/>
              </a:ext>
            </a:extLst>
          </p:cNvPr>
          <p:cNvSpPr txBox="1"/>
          <p:nvPr/>
        </p:nvSpPr>
        <p:spPr>
          <a:xfrm>
            <a:off x="463826" y="4712366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Target Network Updates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EC2B658-F73E-4129-ADD8-119D2932B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941" y="5071098"/>
            <a:ext cx="2705195" cy="12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6892D9AA-2C87-4628-ABF6-C03C78E8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94FA96AF-B3BD-445B-8232-0D31D016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C8EF2850-44C3-42EB-A73E-C970B4E0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25" name="Picture 2" descr="Indian Institute of Science">
            <a:extLst>
              <a:ext uri="{FF2B5EF4-FFF2-40B4-BE49-F238E27FC236}">
                <a16:creationId xmlns:a16="http://schemas.microsoft.com/office/drawing/2014/main" id="{04472A37-EADF-4F79-8EDB-D6411B78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FB6EE07-6CC9-4EC0-A500-22C2D48D593B}"/>
              </a:ext>
            </a:extLst>
          </p:cNvPr>
          <p:cNvSpPr txBox="1"/>
          <p:nvPr/>
        </p:nvSpPr>
        <p:spPr>
          <a:xfrm>
            <a:off x="463826" y="702370"/>
            <a:ext cx="60960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Equations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623AB-ABD1-49E5-BADF-46C101CEFE61}"/>
              </a:ext>
            </a:extLst>
          </p:cNvPr>
          <p:cNvSpPr txBox="1"/>
          <p:nvPr/>
        </p:nvSpPr>
        <p:spPr>
          <a:xfrm>
            <a:off x="463826" y="1503813"/>
            <a:ext cx="962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 to learn a deterministic policy             which gives the action that maximizes  </a:t>
            </a:r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759761-F7DE-4F59-8363-D623FB883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681" y="1536663"/>
            <a:ext cx="578221" cy="3599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C992373-0D64-45FB-A6E7-217FB8762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9694" y="1544173"/>
            <a:ext cx="742460" cy="32060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CE0682-EEE6-4CB6-95FE-0281AC37A2E9}"/>
              </a:ext>
            </a:extLst>
          </p:cNvPr>
          <p:cNvSpPr txBox="1"/>
          <p:nvPr/>
        </p:nvSpPr>
        <p:spPr>
          <a:xfrm>
            <a:off x="470922" y="1999235"/>
            <a:ext cx="795461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gradient ascent (with respect to policy parameter  only) to solve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DABCB17-A147-401E-BFCF-693AB675E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833" y="1943048"/>
            <a:ext cx="2586184" cy="585821"/>
          </a:xfrm>
          <a:prstGeom prst="rect">
            <a:avLst/>
          </a:prstGeom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D9F0B1CA-CCC2-4C0F-9EC3-FF1C1ABE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792" y="2684907"/>
            <a:ext cx="3312765" cy="28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2D33426F-941E-4B1D-8CEC-7C5197AD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90" y="3268618"/>
            <a:ext cx="3794657" cy="2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B67B8E2-A2C9-463B-9BF5-10B9159F1135}"/>
              </a:ext>
            </a:extLst>
          </p:cNvPr>
          <p:cNvSpPr txBox="1"/>
          <p:nvPr/>
        </p:nvSpPr>
        <p:spPr>
          <a:xfrm>
            <a:off x="447259" y="4241971"/>
            <a:ext cx="611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explore better, we add noise to their actions at training time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0B9A3B-E19D-4BB7-BAEA-C52DDEBD2E05}"/>
              </a:ext>
            </a:extLst>
          </p:cNvPr>
          <p:cNvSpPr txBox="1"/>
          <p:nvPr/>
        </p:nvSpPr>
        <p:spPr>
          <a:xfrm>
            <a:off x="470922" y="5282824"/>
            <a:ext cx="59696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929"/>
                </a:solidFill>
              </a:rPr>
              <a:t>T</a:t>
            </a:r>
            <a:r>
              <a:rPr lang="en-US" sz="2000" b="0" i="0" dirty="0">
                <a:solidFill>
                  <a:srgbClr val="292929"/>
                </a:solidFill>
                <a:effectLst/>
              </a:rPr>
              <a:t>arget network parameters slowly track the learned networks via “soft updates,” 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899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B47EBE-5CD8-4309-A7B7-F54A817E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MADDPG with Control Barrier Certification Algorithm[5]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5DFF0-AE81-4DDA-91E1-5922AB38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28" y="1186069"/>
            <a:ext cx="6539896" cy="5088122"/>
          </a:xfrm>
          <a:prstGeom prst="rect">
            <a:avLst/>
          </a:prstGeom>
        </p:spPr>
      </p:pic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51171715-17A6-4A4A-BAAA-2F0A6F3E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B3075812-DF12-4DCD-9C42-0516CB11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7" name="Slide Number Placeholder 28">
            <a:extLst>
              <a:ext uri="{FF2B5EF4-FFF2-40B4-BE49-F238E27FC236}">
                <a16:creationId xmlns:a16="http://schemas.microsoft.com/office/drawing/2014/main" id="{E365987E-82DD-48F2-AC0C-A005081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8" name="Picture 2" descr="Indian Institute of Science">
            <a:extLst>
              <a:ext uri="{FF2B5EF4-FFF2-40B4-BE49-F238E27FC236}">
                <a16:creationId xmlns:a16="http://schemas.microsoft.com/office/drawing/2014/main" id="{94C3ADB7-9D7C-4176-8370-FD47CF3F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4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B47EBE-5CD8-4309-A7B7-F54A817E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MADDPG with Control Barrier Certification Algorithm[5]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15C4B-7780-449F-BAE9-D2812328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66" y="967409"/>
            <a:ext cx="7567612" cy="5384389"/>
          </a:xfrm>
          <a:prstGeom prst="rect">
            <a:avLst/>
          </a:prstGeom>
        </p:spPr>
      </p:pic>
      <p:sp>
        <p:nvSpPr>
          <p:cNvPr id="6" name="Date Placeholder 27">
            <a:extLst>
              <a:ext uri="{FF2B5EF4-FFF2-40B4-BE49-F238E27FC236}">
                <a16:creationId xmlns:a16="http://schemas.microsoft.com/office/drawing/2014/main" id="{A694D8E8-1B14-4244-AF3F-55876695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D5DD0D1C-00D5-443A-A52A-F19F7633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8" name="Slide Number Placeholder 28">
            <a:extLst>
              <a:ext uri="{FF2B5EF4-FFF2-40B4-BE49-F238E27FC236}">
                <a16:creationId xmlns:a16="http://schemas.microsoft.com/office/drawing/2014/main" id="{0C97CBAE-F14A-46FE-9D5B-F5948C3E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9" name="Picture 2" descr="Indian Institute of Science">
            <a:extLst>
              <a:ext uri="{FF2B5EF4-FFF2-40B4-BE49-F238E27FC236}">
                <a16:creationId xmlns:a16="http://schemas.microsoft.com/office/drawing/2014/main" id="{9D332CAF-4AB4-4A8D-933F-229975E3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D02630-DA74-4D17-A908-E3C44172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Implementation done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EB5797-0CD2-4D57-BFED-399D0B003619}"/>
              </a:ext>
            </a:extLst>
          </p:cNvPr>
          <p:cNvSpPr txBox="1">
            <a:spLocks/>
          </p:cNvSpPr>
          <p:nvPr/>
        </p:nvSpPr>
        <p:spPr>
          <a:xfrm>
            <a:off x="-6624" y="4618388"/>
            <a:ext cx="12192000" cy="96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/>
              <a:t>Implementation remaining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01328-5778-4EFC-8D9C-239DBB7C6930}"/>
              </a:ext>
            </a:extLst>
          </p:cNvPr>
          <p:cNvSpPr txBox="1"/>
          <p:nvPr/>
        </p:nvSpPr>
        <p:spPr>
          <a:xfrm>
            <a:off x="0" y="1351711"/>
            <a:ext cx="12032973" cy="294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 Particle Environment with Gym for th</a:t>
            </a:r>
            <a:r>
              <a:rPr lang="en-IN" sz="2400" spc="-5" dirty="0">
                <a:solidFill>
                  <a:srgbClr val="292929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proposed problem is ready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29292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MADDPG Algorithm is ready for the given scenario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29292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Initial Training and tests for given environment with MADDPG has done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29292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Barrier Formulation is ready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B1DBD-1BF8-444F-8651-0FF4E761E0DF}"/>
              </a:ext>
            </a:extLst>
          </p:cNvPr>
          <p:cNvSpPr txBox="1"/>
          <p:nvPr/>
        </p:nvSpPr>
        <p:spPr>
          <a:xfrm>
            <a:off x="-13249" y="5509750"/>
            <a:ext cx="12032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Barrier Formulation and Integrate with MADDPG algorithm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3895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7762D1-2338-478E-9E60-7E2F6489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/>
              <a:t>Results</a:t>
            </a:r>
            <a:endParaRPr lang="en-IN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2C2BD-1FDA-4A89-929B-49ADD58E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8" y="967409"/>
            <a:ext cx="2847975" cy="55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FE99F-D338-46A4-8782-765FF609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51" y="967409"/>
            <a:ext cx="2403817" cy="55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8B9960-C9A5-4782-9780-647CD5D0E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865" y="1498710"/>
            <a:ext cx="4998138" cy="44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0692D7-1F60-4A67-B68D-2588FCEC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Results</a:t>
            </a:r>
          </a:p>
        </p:txBody>
      </p:sp>
      <p:pic>
        <p:nvPicPr>
          <p:cNvPr id="5" name="video1377071687">
            <a:hlinkClick r:id="" action="ppaction://media"/>
            <a:extLst>
              <a:ext uri="{FF2B5EF4-FFF2-40B4-BE49-F238E27FC236}">
                <a16:creationId xmlns:a16="http://schemas.microsoft.com/office/drawing/2014/main" id="{EE16019B-1808-4A7A-9661-A484B5427D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6438" y="730841"/>
            <a:ext cx="10897771" cy="61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6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3DAC87-3F49-4AEA-9FD8-B11B7EF2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49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Date Placeholder 27">
            <a:extLst>
              <a:ext uri="{FF2B5EF4-FFF2-40B4-BE49-F238E27FC236}">
                <a16:creationId xmlns:a16="http://schemas.microsoft.com/office/drawing/2014/main" id="{5C8E9660-760D-41CE-97A3-1630E03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5" name="Footer Placeholder 16">
            <a:extLst>
              <a:ext uri="{FF2B5EF4-FFF2-40B4-BE49-F238E27FC236}">
                <a16:creationId xmlns:a16="http://schemas.microsoft.com/office/drawing/2014/main" id="{4A6FC406-12D3-4AEA-933E-7D1D7292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6" name="Slide Number Placeholder 28">
            <a:extLst>
              <a:ext uri="{FF2B5EF4-FFF2-40B4-BE49-F238E27FC236}">
                <a16:creationId xmlns:a16="http://schemas.microsoft.com/office/drawing/2014/main" id="{3E103139-1631-4F37-B207-155CAD5C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7" name="Picture 2" descr="Indian Institute of Science">
            <a:extLst>
              <a:ext uri="{FF2B5EF4-FFF2-40B4-BE49-F238E27FC236}">
                <a16:creationId xmlns:a16="http://schemas.microsoft.com/office/drawing/2014/main" id="{BA436B1E-D6DB-4F9F-B8E1-2AB51578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27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9A0B-0CEE-40D7-BB26-163F9FBB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Application: Multi Agent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01010-09AF-4168-8512-8D31FE75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34" y="1017423"/>
            <a:ext cx="2943483" cy="2127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689166-3A63-45F7-AE76-E1C2D53F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3" y="1020377"/>
            <a:ext cx="3733409" cy="2090709"/>
          </a:xfrm>
          <a:prstGeom prst="rect">
            <a:avLst/>
          </a:prstGeom>
        </p:spPr>
      </p:pic>
      <p:pic>
        <p:nvPicPr>
          <p:cNvPr id="1026" name="Picture 2" descr="Difference Between Swarming Robots &amp; System-Directed Picking Robots?">
            <a:extLst>
              <a:ext uri="{FF2B5EF4-FFF2-40B4-BE49-F238E27FC236}">
                <a16:creationId xmlns:a16="http://schemas.microsoft.com/office/drawing/2014/main" id="{479B7CB4-CDB4-4742-87EC-0807C132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37" y="1017423"/>
            <a:ext cx="3484513" cy="209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D8FDB-1A88-49CE-9C9A-99CCA527DA67}"/>
              </a:ext>
            </a:extLst>
          </p:cNvPr>
          <p:cNvSpPr txBox="1"/>
          <p:nvPr/>
        </p:nvSpPr>
        <p:spPr>
          <a:xfrm>
            <a:off x="432873" y="3145252"/>
            <a:ext cx="389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1: Swarm of drones for Surveillance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8E6A9-A9A5-4316-A099-5512AF9E7D5E}"/>
              </a:ext>
            </a:extLst>
          </p:cNvPr>
          <p:cNvSpPr txBox="1"/>
          <p:nvPr/>
        </p:nvSpPr>
        <p:spPr>
          <a:xfrm>
            <a:off x="4791519" y="3142904"/>
            <a:ext cx="2706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2: Autonomous Cars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CE25E-99F7-4AD3-9E0A-9B55D648066B}"/>
              </a:ext>
            </a:extLst>
          </p:cNvPr>
          <p:cNvSpPr txBox="1"/>
          <p:nvPr/>
        </p:nvSpPr>
        <p:spPr>
          <a:xfrm>
            <a:off x="8165421" y="3126489"/>
            <a:ext cx="2706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3: Warehouse Robots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B97EC4-61E9-45FD-A76A-05F2526F3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796" y="4080530"/>
            <a:ext cx="3200400" cy="18002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15B4E0A-2F63-4D04-AE6C-F993E68F8BF8}"/>
              </a:ext>
            </a:extLst>
          </p:cNvPr>
          <p:cNvSpPr txBox="1">
            <a:spLocks/>
          </p:cNvSpPr>
          <p:nvPr/>
        </p:nvSpPr>
        <p:spPr>
          <a:xfrm>
            <a:off x="11720" y="4205388"/>
            <a:ext cx="7185076" cy="158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/>
              <a:t>Proposed Environment:</a:t>
            </a:r>
          </a:p>
          <a:p>
            <a:pPr algn="ctr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Ground robots deployed for surveillance for long duration autonomy</a:t>
            </a:r>
            <a:endParaRPr lang="en-U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C6711-1F84-4892-9DAA-EF623DC92566}"/>
              </a:ext>
            </a:extLst>
          </p:cNvPr>
          <p:cNvSpPr txBox="1"/>
          <p:nvPr/>
        </p:nvSpPr>
        <p:spPr>
          <a:xfrm>
            <a:off x="6696221" y="5881413"/>
            <a:ext cx="4429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4: Ground robots deployed for surveillance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27">
            <a:extLst>
              <a:ext uri="{FF2B5EF4-FFF2-40B4-BE49-F238E27FC236}">
                <a16:creationId xmlns:a16="http://schemas.microsoft.com/office/drawing/2014/main" id="{091A9109-9B60-4A50-AC4F-C0CB0B65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15" name="Footer Placeholder 16">
            <a:extLst>
              <a:ext uri="{FF2B5EF4-FFF2-40B4-BE49-F238E27FC236}">
                <a16:creationId xmlns:a16="http://schemas.microsoft.com/office/drawing/2014/main" id="{CE3B59C5-1D35-416D-94AB-417369B3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16" name="Slide Number Placeholder 28">
            <a:extLst>
              <a:ext uri="{FF2B5EF4-FFF2-40B4-BE49-F238E27FC236}">
                <a16:creationId xmlns:a16="http://schemas.microsoft.com/office/drawing/2014/main" id="{B579C98E-785A-4735-83E2-B02FEB68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17" name="Picture 2" descr="Indian Institute of Science">
            <a:extLst>
              <a:ext uri="{FF2B5EF4-FFF2-40B4-BE49-F238E27FC236}">
                <a16:creationId xmlns:a16="http://schemas.microsoft.com/office/drawing/2014/main" id="{D82B650C-B090-4C4C-94EE-9E08BD92A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3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9E82BA-E9E5-401C-8130-D925BA9F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Literature Survey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056951-B2A7-484F-BE83-58F0A66D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0329"/>
            <a:ext cx="12192000" cy="5883967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Control Barrier Functions: Theory and Applications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900" dirty="0"/>
              <a:t> Aaron D. Ames, Samuel Coogan, Magnus </a:t>
            </a:r>
            <a:r>
              <a:rPr lang="en-US" sz="1900" dirty="0" err="1"/>
              <a:t>Egerstedt</a:t>
            </a:r>
            <a:r>
              <a:rPr lang="en-US" sz="1900" dirty="0"/>
              <a:t>, Gennaro </a:t>
            </a:r>
            <a:r>
              <a:rPr lang="en-US" sz="1900" dirty="0" err="1"/>
              <a:t>Notomista</a:t>
            </a:r>
            <a:r>
              <a:rPr lang="en-US" sz="1900" dirty="0"/>
              <a:t>, </a:t>
            </a:r>
            <a:r>
              <a:rPr lang="en-US" sz="1900" dirty="0" err="1"/>
              <a:t>Koushil</a:t>
            </a:r>
            <a:r>
              <a:rPr lang="en-US" sz="1900" dirty="0"/>
              <a:t> </a:t>
            </a:r>
            <a:r>
              <a:rPr lang="en-US" sz="1900" dirty="0" err="1"/>
              <a:t>Sreenath</a:t>
            </a:r>
            <a:r>
              <a:rPr lang="en-US" sz="1900" dirty="0"/>
              <a:t>, and Paulo </a:t>
            </a:r>
            <a:r>
              <a:rPr lang="en-US" sz="1900" dirty="0" err="1"/>
              <a:t>Tabuada</a:t>
            </a:r>
            <a:endParaRPr lang="en-US" sz="19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Robot ecology: Constraint-based control design for long duration autonomy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900" dirty="0"/>
              <a:t> Magnus </a:t>
            </a:r>
            <a:r>
              <a:rPr lang="en-US" sz="1900" dirty="0" err="1"/>
              <a:t>Egerstedt</a:t>
            </a:r>
            <a:r>
              <a:rPr lang="en-US" sz="1900" dirty="0"/>
              <a:t>, Jonathan N. Pauli, Gennaro </a:t>
            </a:r>
            <a:r>
              <a:rPr lang="en-US" sz="1900" dirty="0" err="1"/>
              <a:t>Notomista</a:t>
            </a:r>
            <a:r>
              <a:rPr lang="en-US" sz="1900" dirty="0"/>
              <a:t>, Seth Hutchinson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Continuous control with deep reinforcement learning</a:t>
            </a:r>
            <a:br>
              <a:rPr lang="en-US" dirty="0"/>
            </a:br>
            <a:r>
              <a:rPr lang="en-US" sz="1900" dirty="0"/>
              <a:t>Timothy P. </a:t>
            </a:r>
            <a:r>
              <a:rPr lang="en-US" sz="1900" dirty="0" err="1"/>
              <a:t>Lillicrap</a:t>
            </a:r>
            <a:r>
              <a:rPr lang="en-US" sz="1900" dirty="0"/>
              <a:t>, Jonathan J. Hunt, Alexander </a:t>
            </a:r>
            <a:r>
              <a:rPr lang="en-US" sz="1900" dirty="0" err="1"/>
              <a:t>Pritzel</a:t>
            </a:r>
            <a:r>
              <a:rPr lang="en-US" sz="1900" dirty="0"/>
              <a:t>, Nicolas </a:t>
            </a:r>
            <a:r>
              <a:rPr lang="en-US" sz="1900" dirty="0" err="1"/>
              <a:t>Heess</a:t>
            </a:r>
            <a:r>
              <a:rPr lang="en-US" sz="1900" dirty="0"/>
              <a:t>, Tom </a:t>
            </a:r>
            <a:r>
              <a:rPr lang="en-US" sz="1900" dirty="0" err="1"/>
              <a:t>Erez</a:t>
            </a:r>
            <a:r>
              <a:rPr lang="en-US" sz="1900" dirty="0"/>
              <a:t>, Yuval </a:t>
            </a:r>
            <a:r>
              <a:rPr lang="en-US" sz="1900" dirty="0" err="1"/>
              <a:t>Tassa</a:t>
            </a:r>
            <a:r>
              <a:rPr lang="en-US" sz="1900" dirty="0"/>
              <a:t>, David Silver &amp; </a:t>
            </a:r>
            <a:r>
              <a:rPr lang="en-US" sz="1900" dirty="0" err="1"/>
              <a:t>Daan</a:t>
            </a:r>
            <a:r>
              <a:rPr lang="en-US" sz="1900" dirty="0"/>
              <a:t> </a:t>
            </a:r>
            <a:r>
              <a:rPr lang="en-US" sz="1900" dirty="0" err="1"/>
              <a:t>Wierstra</a:t>
            </a:r>
            <a:endParaRPr lang="en-US" sz="1900" dirty="0"/>
          </a:p>
          <a:p>
            <a:pPr marL="514350" indent="-514350">
              <a:lnSpc>
                <a:spcPct val="160000"/>
              </a:lnSpc>
              <a:buFont typeface="+mj-lt"/>
              <a:buAutoNum type="arabicPeriod" startAt="4"/>
            </a:pPr>
            <a:r>
              <a:rPr lang="en-US" dirty="0"/>
              <a:t>Safe Exploration in Continuous Action Spaces</a:t>
            </a:r>
            <a:br>
              <a:rPr lang="en-US" dirty="0"/>
            </a:br>
            <a:r>
              <a:rPr lang="en-US" sz="1900" dirty="0"/>
              <a:t>Gal </a:t>
            </a:r>
            <a:r>
              <a:rPr lang="en-US" sz="1900" dirty="0" err="1"/>
              <a:t>Dalal</a:t>
            </a:r>
            <a:r>
              <a:rPr lang="en-US" sz="1900" dirty="0"/>
              <a:t>, Krishnamurthy </a:t>
            </a:r>
            <a:r>
              <a:rPr lang="en-US" sz="1900" dirty="0" err="1"/>
              <a:t>Dvijotham</a:t>
            </a:r>
            <a:r>
              <a:rPr lang="en-US" sz="1900" dirty="0"/>
              <a:t>, Matej </a:t>
            </a:r>
            <a:r>
              <a:rPr lang="en-US" sz="1900" dirty="0" err="1"/>
              <a:t>Vecerik</a:t>
            </a:r>
            <a:r>
              <a:rPr lang="en-US" sz="1900" dirty="0"/>
              <a:t>, Todd Hester, Cosmin </a:t>
            </a:r>
            <a:r>
              <a:rPr lang="en-US" sz="1900" dirty="0" err="1"/>
              <a:t>Paduraru</a:t>
            </a:r>
            <a:r>
              <a:rPr lang="en-US" sz="1900" dirty="0"/>
              <a:t>, Yuval </a:t>
            </a:r>
            <a:r>
              <a:rPr lang="en-US" sz="1900" dirty="0" err="1"/>
              <a:t>Tassa</a:t>
            </a:r>
            <a:endParaRPr lang="en-US" sz="19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4"/>
            </a:pPr>
            <a:r>
              <a:rPr lang="en-US" dirty="0"/>
              <a:t>Multi-Agent Actor-Critic for Mixed Cooperative-Competitive Environments</a:t>
            </a:r>
            <a:br>
              <a:rPr lang="en-US" dirty="0"/>
            </a:br>
            <a:r>
              <a:rPr lang="en-US" sz="1800" dirty="0"/>
              <a:t>Ryan Lowe, Yi Wu, Aviv Tamar, Jean </a:t>
            </a:r>
            <a:r>
              <a:rPr lang="en-US" sz="1800" dirty="0" err="1"/>
              <a:t>Harb</a:t>
            </a:r>
            <a:r>
              <a:rPr lang="en-US" sz="1800" dirty="0"/>
              <a:t>, Pieter </a:t>
            </a:r>
            <a:r>
              <a:rPr lang="en-US" sz="1800" dirty="0" err="1"/>
              <a:t>Abbeel</a:t>
            </a:r>
            <a:r>
              <a:rPr lang="en-US" sz="1800" dirty="0"/>
              <a:t>, Igor </a:t>
            </a:r>
            <a:r>
              <a:rPr lang="en-US" sz="1800" dirty="0" err="1"/>
              <a:t>Mordatch</a:t>
            </a:r>
            <a:endParaRPr lang="en-US" sz="1800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705000CE-DDB1-4443-83E0-9AD847CE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361BBF24-7BCC-4F7F-A2F0-C6B7D30E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7" name="Slide Number Placeholder 28">
            <a:extLst>
              <a:ext uri="{FF2B5EF4-FFF2-40B4-BE49-F238E27FC236}">
                <a16:creationId xmlns:a16="http://schemas.microsoft.com/office/drawing/2014/main" id="{0FD00F38-F1E0-473C-ABCA-E666936F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9" name="Picture 2" descr="Indian Institute of Science">
            <a:extLst>
              <a:ext uri="{FF2B5EF4-FFF2-40B4-BE49-F238E27FC236}">
                <a16:creationId xmlns:a16="http://schemas.microsoft.com/office/drawing/2014/main" id="{5AA56B47-3B5A-4B06-8148-09259FE5A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7DC397-F03A-4564-9E12-BDB9D94F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Key Concepts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DBCBEE-595B-4249-A04A-F3A4CB61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0174"/>
            <a:ext cx="12192000" cy="51816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Control Barrier Function 2</a:t>
            </a:r>
            <a:r>
              <a:rPr lang="en-US" baseline="30000" dirty="0"/>
              <a:t>nd</a:t>
            </a:r>
            <a:r>
              <a:rPr lang="en-US" dirty="0"/>
              <a:t> Version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Policy Gradient Algorithms</a:t>
            </a:r>
            <a:endParaRPr lang="en-US" sz="19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Deep Deterministic Policy Gradient (DDPG) Algorithms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Safe Exploration in Continuous Action Spaces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Multi-Agent Deep Deterministic Policy Gradient (MADDPG)</a:t>
            </a:r>
            <a:r>
              <a:rPr lang="en-US" sz="1900" dirty="0"/>
              <a:t>         </a:t>
            </a:r>
          </a:p>
        </p:txBody>
      </p:sp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210206E0-EEBA-4C1A-BECF-0CA2FE85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7773FDBE-697B-4650-A791-99DE654A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8" name="Slide Number Placeholder 28">
            <a:extLst>
              <a:ext uri="{FF2B5EF4-FFF2-40B4-BE49-F238E27FC236}">
                <a16:creationId xmlns:a16="http://schemas.microsoft.com/office/drawing/2014/main" id="{32EA2247-2605-42D2-94C6-C9AD4AD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9" name="Picture 2" descr="Indian Institute of Science">
            <a:extLst>
              <a:ext uri="{FF2B5EF4-FFF2-40B4-BE49-F238E27FC236}">
                <a16:creationId xmlns:a16="http://schemas.microsoft.com/office/drawing/2014/main" id="{16346CE8-843F-4EBC-BC6B-9BE1E48C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9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A48E5-A9EA-4534-B70F-0C1DD85F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504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Problem Formulation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17E2D-0F9B-4314-80F8-C8B3AE626C17}"/>
              </a:ext>
            </a:extLst>
          </p:cNvPr>
          <p:cNvSpPr/>
          <p:nvPr/>
        </p:nvSpPr>
        <p:spPr>
          <a:xfrm>
            <a:off x="344556" y="3101010"/>
            <a:ext cx="4797287" cy="24118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5FFD5A-9BD4-42B6-8067-BE06C617EF8C}"/>
              </a:ext>
            </a:extLst>
          </p:cNvPr>
          <p:cNvSpPr/>
          <p:nvPr/>
        </p:nvSpPr>
        <p:spPr>
          <a:xfrm>
            <a:off x="516834" y="3379305"/>
            <a:ext cx="569843" cy="583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78A696-486B-412C-9A51-6D28B7299EE2}"/>
              </a:ext>
            </a:extLst>
          </p:cNvPr>
          <p:cNvSpPr/>
          <p:nvPr/>
        </p:nvSpPr>
        <p:spPr>
          <a:xfrm>
            <a:off x="516833" y="4538870"/>
            <a:ext cx="569843" cy="5830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6444FE-CE0B-44DA-82E0-040D7374F6B5}"/>
              </a:ext>
            </a:extLst>
          </p:cNvPr>
          <p:cNvSpPr/>
          <p:nvPr/>
        </p:nvSpPr>
        <p:spPr>
          <a:xfrm>
            <a:off x="2743199" y="3498575"/>
            <a:ext cx="569843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231FC3-8231-42EE-981D-FE0902CBC9A4}"/>
              </a:ext>
            </a:extLst>
          </p:cNvPr>
          <p:cNvSpPr/>
          <p:nvPr/>
        </p:nvSpPr>
        <p:spPr>
          <a:xfrm>
            <a:off x="3571459" y="4631636"/>
            <a:ext cx="569843" cy="58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5CEA5D-BFB8-45F4-A409-7EF62AC4DB7F}"/>
              </a:ext>
            </a:extLst>
          </p:cNvPr>
          <p:cNvCxnSpPr/>
          <p:nvPr/>
        </p:nvCxnSpPr>
        <p:spPr>
          <a:xfrm flipV="1">
            <a:off x="1007164" y="2120347"/>
            <a:ext cx="702367" cy="12722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4AC6C3-7076-4FD4-A99B-3F6949971BEE}"/>
              </a:ext>
            </a:extLst>
          </p:cNvPr>
          <p:cNvCxnSpPr>
            <a:cxnSpLocks/>
          </p:cNvCxnSpPr>
          <p:nvPr/>
        </p:nvCxnSpPr>
        <p:spPr>
          <a:xfrm flipV="1">
            <a:off x="960779" y="2120347"/>
            <a:ext cx="1000541" cy="2405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E38C4EF7-1C43-4C64-8D54-AFEF287735F9}"/>
              </a:ext>
            </a:extLst>
          </p:cNvPr>
          <p:cNvSpPr txBox="1">
            <a:spLocks/>
          </p:cNvSpPr>
          <p:nvPr/>
        </p:nvSpPr>
        <p:spPr>
          <a:xfrm>
            <a:off x="278296" y="1815546"/>
            <a:ext cx="3081131" cy="43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rgbClr val="FF0000"/>
                </a:solidFill>
              </a:rPr>
              <a:t>Charging Stations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C752A-9592-4000-8083-BAC73CBE3258}"/>
              </a:ext>
            </a:extLst>
          </p:cNvPr>
          <p:cNvCxnSpPr>
            <a:cxnSpLocks/>
          </p:cNvCxnSpPr>
          <p:nvPr/>
        </p:nvCxnSpPr>
        <p:spPr>
          <a:xfrm flipV="1">
            <a:off x="3226904" y="1921568"/>
            <a:ext cx="1325218" cy="16233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288EB-D33E-4211-9766-583C547D3A7D}"/>
              </a:ext>
            </a:extLst>
          </p:cNvPr>
          <p:cNvCxnSpPr>
            <a:cxnSpLocks/>
          </p:cNvCxnSpPr>
          <p:nvPr/>
        </p:nvCxnSpPr>
        <p:spPr>
          <a:xfrm flipV="1">
            <a:off x="4015410" y="1921568"/>
            <a:ext cx="642729" cy="27663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C4D326AF-0B1D-49F6-9506-D965081B6B81}"/>
              </a:ext>
            </a:extLst>
          </p:cNvPr>
          <p:cNvSpPr txBox="1">
            <a:spLocks/>
          </p:cNvSpPr>
          <p:nvPr/>
        </p:nvSpPr>
        <p:spPr>
          <a:xfrm>
            <a:off x="3571459" y="1391478"/>
            <a:ext cx="3969026" cy="728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rgbClr val="FF0000"/>
                </a:solidFill>
              </a:rPr>
              <a:t>Ground robots deployed for surveillance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25562-4433-4B62-99AC-78FD56814C21}"/>
              </a:ext>
            </a:extLst>
          </p:cNvPr>
          <p:cNvSpPr txBox="1"/>
          <p:nvPr/>
        </p:nvSpPr>
        <p:spPr>
          <a:xfrm>
            <a:off x="547206" y="5536859"/>
            <a:ext cx="4429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5: Long duration ground surveillance</a:t>
            </a:r>
            <a:endParaRPr lang="en-US" sz="1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4AAE1-7A16-4068-9093-FB4BD39C9EC2}"/>
              </a:ext>
            </a:extLst>
          </p:cNvPr>
          <p:cNvSpPr txBox="1"/>
          <p:nvPr/>
        </p:nvSpPr>
        <p:spPr>
          <a:xfrm>
            <a:off x="6003237" y="3388378"/>
            <a:ext cx="65730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Survivability 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Robot never gets stranded away from a charging station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latin typeface="NimbusRomNo9L-Regu"/>
              </a:rPr>
              <a:t>Prevent overcharging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685AC-DB94-4B3C-B51D-7E1480C8E586}"/>
              </a:ext>
            </a:extLst>
          </p:cNvPr>
          <p:cNvSpPr txBox="1"/>
          <p:nvPr/>
        </p:nvSpPr>
        <p:spPr>
          <a:xfrm>
            <a:off x="5983360" y="25262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Task</a:t>
            </a:r>
            <a:r>
              <a:rPr lang="en-IN" sz="24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: Ground Surveillance </a:t>
            </a:r>
            <a:endParaRPr lang="en-IN" sz="2400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7657B-CA08-44ED-A752-4BF317309FB7}"/>
              </a:ext>
            </a:extLst>
          </p:cNvPr>
          <p:cNvSpPr txBox="1"/>
          <p:nvPr/>
        </p:nvSpPr>
        <p:spPr>
          <a:xfrm>
            <a:off x="6029741" y="52819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Collision avoidance</a:t>
            </a:r>
            <a:endParaRPr lang="en-IN" sz="2400" dirty="0"/>
          </a:p>
        </p:txBody>
      </p:sp>
      <p:sp>
        <p:nvSpPr>
          <p:cNvPr id="18" name="Date Placeholder 27">
            <a:extLst>
              <a:ext uri="{FF2B5EF4-FFF2-40B4-BE49-F238E27FC236}">
                <a16:creationId xmlns:a16="http://schemas.microsoft.com/office/drawing/2014/main" id="{E12723F6-0151-43D4-9223-3E1FFBE1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21" name="Footer Placeholder 16">
            <a:extLst>
              <a:ext uri="{FF2B5EF4-FFF2-40B4-BE49-F238E27FC236}">
                <a16:creationId xmlns:a16="http://schemas.microsoft.com/office/drawing/2014/main" id="{49D12FFE-292A-4638-8D69-419A55F9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23" name="Slide Number Placeholder 28">
            <a:extLst>
              <a:ext uri="{FF2B5EF4-FFF2-40B4-BE49-F238E27FC236}">
                <a16:creationId xmlns:a16="http://schemas.microsoft.com/office/drawing/2014/main" id="{CF9500EA-E292-48C5-BFED-958198D0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25" name="Picture 2" descr="Indian Institute of Science">
            <a:extLst>
              <a:ext uri="{FF2B5EF4-FFF2-40B4-BE49-F238E27FC236}">
                <a16:creationId xmlns:a16="http://schemas.microsoft.com/office/drawing/2014/main" id="{2A85779D-A0D9-456E-8B26-F070FB01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4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48D8FF-D20E-4B80-AF14-3CE4D5E2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Notations and Equations[1,2]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8BACD-FF51-4D5B-A3ED-23EB6BC05C0E}"/>
              </a:ext>
            </a:extLst>
          </p:cNvPr>
          <p:cNvSpPr txBox="1"/>
          <p:nvPr/>
        </p:nvSpPr>
        <p:spPr>
          <a:xfrm>
            <a:off x="13254" y="924098"/>
            <a:ext cx="5473146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The dynamics of the augmented state </a:t>
            </a:r>
            <a:r>
              <a:rPr lang="en-IN" sz="2000" dirty="0">
                <a:effectLst/>
                <a:latin typeface="CMMI10"/>
                <a:ea typeface="Calibri" panose="020F0502020204030204" pitchFamily="34" charset="0"/>
                <a:cs typeface="CMMI10"/>
              </a:rPr>
              <a:t>X</a:t>
            </a:r>
            <a:r>
              <a:rPr lang="en-IN" sz="900" dirty="0">
                <a:effectLst/>
                <a:latin typeface="CMMI7"/>
                <a:ea typeface="Calibri" panose="020F0502020204030204" pitchFamily="34" charset="0"/>
                <a:cs typeface="CMMI7"/>
              </a:rPr>
              <a:t>i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Diagram, text, schematic&#10;&#10;Description automatically generated">
            <a:extLst>
              <a:ext uri="{FF2B5EF4-FFF2-40B4-BE49-F238E27FC236}">
                <a16:creationId xmlns:a16="http://schemas.microsoft.com/office/drawing/2014/main" id="{B86702F1-76D8-4CCA-ADAF-ED46E34D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31" y="779053"/>
            <a:ext cx="4711701" cy="6656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7218ED-C25C-430C-808A-6565411A1DD3}"/>
              </a:ext>
            </a:extLst>
          </p:cNvPr>
          <p:cNvSpPr txBox="1"/>
          <p:nvPr/>
        </p:nvSpPr>
        <p:spPr>
          <a:xfrm>
            <a:off x="13254" y="1815778"/>
            <a:ext cx="8044068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Dynamics of a robot is 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modelled by </a:t>
            </a:r>
            <a:r>
              <a:rPr lang="en-IN" sz="2000" dirty="0">
                <a:latin typeface="NimbusRomNo9L-Regu"/>
                <a:ea typeface="Calibri" panose="020F0502020204030204" pitchFamily="34" charset="0"/>
                <a:cs typeface="NimbusRomNo9L-Regu"/>
              </a:rPr>
              <a:t>a 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control affine system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3CF6CA-C524-4177-9473-AB078127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480" y="1741511"/>
            <a:ext cx="2981868" cy="5240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2F2570-2652-4A28-888D-EC7324BCB7A8}"/>
              </a:ext>
            </a:extLst>
          </p:cNvPr>
          <p:cNvSpPr txBox="1"/>
          <p:nvPr/>
        </p:nvSpPr>
        <p:spPr>
          <a:xfrm>
            <a:off x="13254" y="2662844"/>
            <a:ext cx="8746435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nergy dynamics are given by (the energy </a:t>
            </a:r>
            <a:r>
              <a:rPr lang="en-IN" sz="2000" dirty="0" err="1">
                <a:effectLst/>
                <a:latin typeface="CMMI10"/>
                <a:ea typeface="Calibri" panose="020F0502020204030204" pitchFamily="34" charset="0"/>
                <a:cs typeface="CMMI10"/>
              </a:rPr>
              <a:t>E</a:t>
            </a:r>
            <a:r>
              <a:rPr lang="en-IN" sz="2000" dirty="0" err="1">
                <a:effectLst/>
                <a:latin typeface="CMMI7"/>
                <a:ea typeface="Calibri" panose="020F0502020204030204" pitchFamily="34" charset="0"/>
                <a:cs typeface="CMMI7"/>
              </a:rPr>
              <a:t>i</a:t>
            </a:r>
            <a:r>
              <a:rPr lang="en-IN" sz="2000" dirty="0">
                <a:effectLst/>
                <a:latin typeface="CMMI7"/>
                <a:ea typeface="Calibri" panose="020F0502020204030204" pitchFamily="34" charset="0"/>
                <a:cs typeface="CMMI7"/>
              </a:rPr>
              <a:t> 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stored in robot </a:t>
            </a:r>
            <a:r>
              <a:rPr lang="en-IN" sz="2000" dirty="0">
                <a:effectLst/>
                <a:latin typeface="CMMI10"/>
                <a:ea typeface="Calibri" panose="020F0502020204030204" pitchFamily="34" charset="0"/>
                <a:cs typeface="CMMI10"/>
              </a:rPr>
              <a:t>i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’s battery)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88B6A-780F-4441-9D1A-97463265C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480" y="2608031"/>
            <a:ext cx="2840208" cy="5240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F97C70-87D1-401C-A043-92EF1BBCD68E}"/>
              </a:ext>
            </a:extLst>
          </p:cNvPr>
          <p:cNvSpPr txBox="1"/>
          <p:nvPr/>
        </p:nvSpPr>
        <p:spPr>
          <a:xfrm>
            <a:off x="13254" y="3453639"/>
            <a:ext cx="7885042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Static mapping from robot </a:t>
            </a:r>
            <a:r>
              <a:rPr lang="en-IN" sz="2000" dirty="0">
                <a:effectLst/>
                <a:latin typeface="CMMI10"/>
                <a:ea typeface="Calibri" panose="020F0502020204030204" pitchFamily="34" charset="0"/>
                <a:cs typeface="CMMI10"/>
              </a:rPr>
              <a:t>i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’s state to its position </a:t>
            </a:r>
            <a:r>
              <a:rPr lang="en-IN" sz="2000" dirty="0">
                <a:effectLst/>
                <a:latin typeface="CMMI10"/>
                <a:ea typeface="Calibri" panose="020F0502020204030204" pitchFamily="34" charset="0"/>
                <a:cs typeface="CMMI10"/>
              </a:rPr>
              <a:t>p</a:t>
            </a:r>
            <a:r>
              <a:rPr lang="en-IN" sz="900" dirty="0">
                <a:effectLst/>
                <a:latin typeface="CMMI7"/>
                <a:ea typeface="Calibri" panose="020F0502020204030204" pitchFamily="34" charset="0"/>
                <a:cs typeface="CMMI7"/>
              </a:rPr>
              <a:t>i </a:t>
            </a:r>
            <a:r>
              <a:rPr lang="en-IN" sz="2000" dirty="0">
                <a:effectLst/>
                <a:latin typeface="CMSY10"/>
                <a:ea typeface="Calibri" panose="020F0502020204030204" pitchFamily="34" charset="0"/>
                <a:cs typeface="CMSY10"/>
              </a:rPr>
              <a:t>belongs to </a:t>
            </a:r>
            <a:r>
              <a:rPr lang="en-IN" sz="2000" dirty="0">
                <a:effectLst/>
                <a:latin typeface="MSBM10"/>
                <a:ea typeface="Calibri" panose="020F0502020204030204" pitchFamily="34" charset="0"/>
                <a:cs typeface="MSBM10"/>
              </a:rPr>
              <a:t>R</a:t>
            </a:r>
            <a:r>
              <a:rPr lang="en-IN" sz="900" baseline="30000" dirty="0">
                <a:effectLst/>
                <a:latin typeface="CMMI7"/>
                <a:ea typeface="Calibri" panose="020F0502020204030204" pitchFamily="34" charset="0"/>
                <a:cs typeface="CMMI7"/>
              </a:rPr>
              <a:t>d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, </a:t>
            </a:r>
            <a:r>
              <a:rPr lang="en-IN" sz="2000" dirty="0">
                <a:effectLst/>
                <a:latin typeface="CMMI10"/>
                <a:ea typeface="Calibri" panose="020F0502020204030204" pitchFamily="34" charset="0"/>
                <a:cs typeface="CMMI10"/>
              </a:rPr>
              <a:t>d </a:t>
            </a:r>
            <a:r>
              <a:rPr lang="en-IN" sz="2000" dirty="0">
                <a:effectLst/>
                <a:latin typeface="CMR10"/>
                <a:ea typeface="Calibri" panose="020F0502020204030204" pitchFamily="34" charset="0"/>
                <a:cs typeface="CMR10"/>
              </a:rPr>
              <a:t>= 2 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for ground robots or </a:t>
            </a:r>
            <a:r>
              <a:rPr lang="en-IN" sz="2000" dirty="0">
                <a:effectLst/>
                <a:latin typeface="CMMI10"/>
                <a:ea typeface="Calibri" panose="020F0502020204030204" pitchFamily="34" charset="0"/>
                <a:cs typeface="CMMI10"/>
              </a:rPr>
              <a:t>d </a:t>
            </a:r>
            <a:r>
              <a:rPr lang="en-IN" sz="2000" dirty="0">
                <a:effectLst/>
                <a:latin typeface="CMR10"/>
                <a:ea typeface="Calibri" panose="020F0502020204030204" pitchFamily="34" charset="0"/>
                <a:cs typeface="CMR10"/>
              </a:rPr>
              <a:t>= 3 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for aerial robots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7B6841A-663D-4C63-9901-DEB2C06F6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480" y="3483744"/>
            <a:ext cx="3179449" cy="5240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C77BF8-4E3C-43C5-953D-579DB619EEA7}"/>
              </a:ext>
            </a:extLst>
          </p:cNvPr>
          <p:cNvSpPr txBox="1"/>
          <p:nvPr/>
        </p:nvSpPr>
        <p:spPr>
          <a:xfrm>
            <a:off x="13253" y="4428256"/>
            <a:ext cx="8269227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Function that evaluates the energy that robot </a:t>
            </a:r>
            <a:r>
              <a:rPr lang="en-IN" sz="2000" dirty="0" err="1">
                <a:effectLst/>
                <a:latin typeface="CMMI10"/>
                <a:ea typeface="Calibri" panose="020F0502020204030204" pitchFamily="34" charset="0"/>
                <a:cs typeface="CMMI10"/>
              </a:rPr>
              <a:t>i</a:t>
            </a:r>
            <a:r>
              <a:rPr lang="en-IN" sz="2000" dirty="0">
                <a:effectLst/>
                <a:latin typeface="CMMI10"/>
                <a:ea typeface="Calibri" panose="020F0502020204030204" pitchFamily="34" charset="0"/>
                <a:cs typeface="CMMI10"/>
              </a:rPr>
              <a:t> </a:t>
            </a:r>
            <a:r>
              <a:rPr lang="en-IN" sz="20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requires to reach a charging station starting from position </a:t>
            </a:r>
            <a:r>
              <a:rPr lang="en-IN" sz="2000" dirty="0">
                <a:effectLst/>
                <a:latin typeface="CMMI10"/>
                <a:ea typeface="Calibri" panose="020F0502020204030204" pitchFamily="34" charset="0"/>
                <a:cs typeface="CMMI10"/>
              </a:rPr>
              <a:t>p</a:t>
            </a:r>
            <a:r>
              <a:rPr lang="en-IN" sz="900" dirty="0">
                <a:effectLst/>
                <a:latin typeface="CMMI7"/>
                <a:ea typeface="Calibri" panose="020F0502020204030204" pitchFamily="34" charset="0"/>
                <a:cs typeface="CMMI7"/>
              </a:rPr>
              <a:t>i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753A0BE-20B7-42F9-9FC8-06388F630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802" y="4428256"/>
            <a:ext cx="3483624" cy="5240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E81FB5-9B73-4E2B-B2BC-736E92982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2572" y="5336600"/>
            <a:ext cx="594234" cy="525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D9CB4-FFC0-45A4-8B8C-211B93982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4765" y="5172473"/>
            <a:ext cx="1643629" cy="68926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78ACB3-8DB5-4A8A-AC81-F7EF5EEEC273}"/>
              </a:ext>
            </a:extLst>
          </p:cNvPr>
          <p:cNvCxnSpPr/>
          <p:nvPr/>
        </p:nvCxnSpPr>
        <p:spPr>
          <a:xfrm>
            <a:off x="-2346" y="16207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D9C64C-02A0-4A12-915B-7F47654BB89B}"/>
              </a:ext>
            </a:extLst>
          </p:cNvPr>
          <p:cNvCxnSpPr/>
          <p:nvPr/>
        </p:nvCxnSpPr>
        <p:spPr>
          <a:xfrm>
            <a:off x="-18761" y="244840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C072B0-8E73-413C-A65B-A36D2FED17A9}"/>
              </a:ext>
            </a:extLst>
          </p:cNvPr>
          <p:cNvCxnSpPr/>
          <p:nvPr/>
        </p:nvCxnSpPr>
        <p:spPr>
          <a:xfrm>
            <a:off x="-5407" y="326198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47E530-332B-4356-83F7-2014A415A554}"/>
              </a:ext>
            </a:extLst>
          </p:cNvPr>
          <p:cNvCxnSpPr/>
          <p:nvPr/>
        </p:nvCxnSpPr>
        <p:spPr>
          <a:xfrm>
            <a:off x="-9381" y="421624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3A2065-0249-480F-978D-DB87C3B93E1E}"/>
              </a:ext>
            </a:extLst>
          </p:cNvPr>
          <p:cNvCxnSpPr/>
          <p:nvPr/>
        </p:nvCxnSpPr>
        <p:spPr>
          <a:xfrm>
            <a:off x="-11721" y="625371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7B0A7F-7A67-4916-AD5C-BD358A4436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6579" y="5248314"/>
            <a:ext cx="247650" cy="228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98C4D-AD05-43FE-AB0E-80A315CF39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350" y="5385460"/>
            <a:ext cx="362585" cy="278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98AC32-9343-4739-A2D9-F61C2AF5F8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6808" y="5362614"/>
            <a:ext cx="320609" cy="3543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14C60-EEF3-4F75-835D-03103A1B97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5244" y="5240539"/>
            <a:ext cx="352670" cy="4083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C57D19-0857-4D19-BE8A-1AFD26D309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7136" y="5645539"/>
            <a:ext cx="697278" cy="2928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682C23-6EF5-4CD9-A31A-D9898E7B2889}"/>
              </a:ext>
            </a:extLst>
          </p:cNvPr>
          <p:cNvSpPr txBox="1"/>
          <p:nvPr/>
        </p:nvSpPr>
        <p:spPr>
          <a:xfrm>
            <a:off x="-172736" y="5312695"/>
            <a:ext cx="7446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	      and</a:t>
            </a:r>
            <a:r>
              <a:rPr lang="en-IN" dirty="0">
                <a:latin typeface="NimbusRomNo9L-Regu"/>
                <a:ea typeface="Calibri" panose="020F0502020204030204" pitchFamily="34" charset="0"/>
                <a:cs typeface="NimbusRomNo9L-Regu"/>
              </a:rPr>
              <a:t>    are energy constants,       is position of charging station            	associated with </a:t>
            </a:r>
            <a:r>
              <a:rPr lang="en-IN" dirty="0" err="1">
                <a:latin typeface="NimbusRomNo9L-Regu"/>
                <a:ea typeface="Calibri" panose="020F0502020204030204" pitchFamily="34" charset="0"/>
                <a:cs typeface="NimbusRomNo9L-Regu"/>
              </a:rPr>
              <a:t>ith</a:t>
            </a:r>
            <a:r>
              <a:rPr lang="en-IN" dirty="0">
                <a:latin typeface="NimbusRomNo9L-Regu"/>
                <a:ea typeface="Calibri" panose="020F0502020204030204" pitchFamily="34" charset="0"/>
                <a:cs typeface="NimbusRomNo9L-Regu"/>
              </a:rPr>
              <a:t> agent and               is minimum distance required 	to get charged</a:t>
            </a:r>
            <a:endParaRPr lang="en-IN" dirty="0"/>
          </a:p>
        </p:txBody>
      </p:sp>
      <p:sp>
        <p:nvSpPr>
          <p:cNvPr id="32" name="Date Placeholder 27">
            <a:extLst>
              <a:ext uri="{FF2B5EF4-FFF2-40B4-BE49-F238E27FC236}">
                <a16:creationId xmlns:a16="http://schemas.microsoft.com/office/drawing/2014/main" id="{9052395F-7702-40AF-B02E-1997796F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34" name="Footer Placeholder 16">
            <a:extLst>
              <a:ext uri="{FF2B5EF4-FFF2-40B4-BE49-F238E27FC236}">
                <a16:creationId xmlns:a16="http://schemas.microsoft.com/office/drawing/2014/main" id="{1D748C31-E071-4D21-8F0B-375F4C20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36" name="Slide Number Placeholder 28">
            <a:extLst>
              <a:ext uri="{FF2B5EF4-FFF2-40B4-BE49-F238E27FC236}">
                <a16:creationId xmlns:a16="http://schemas.microsoft.com/office/drawing/2014/main" id="{AEC44D69-0789-4C60-ADCF-74B55880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37" name="Picture 2" descr="Indian Institute of Science">
            <a:extLst>
              <a:ext uri="{FF2B5EF4-FFF2-40B4-BE49-F238E27FC236}">
                <a16:creationId xmlns:a16="http://schemas.microsoft.com/office/drawing/2014/main" id="{D6C824F6-7055-46CC-8AC5-2C28E0B25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30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93CF0-62FC-4C43-A886-9A8FF98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Barrier Certification for Safety[1,2]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3DF74-A508-43CE-B4A9-3CD8F3847A10}"/>
              </a:ext>
            </a:extLst>
          </p:cNvPr>
          <p:cNvSpPr txBox="1"/>
          <p:nvPr/>
        </p:nvSpPr>
        <p:spPr>
          <a:xfrm>
            <a:off x="159027" y="1280807"/>
            <a:ext cx="77922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By ensuring that each robot never gets stranded away from a charging station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80EE5-32D5-4DF2-8928-867F3C87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51" y="1729559"/>
            <a:ext cx="6324117" cy="570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A882F1-D726-4B16-BE26-B01989E1C917}"/>
              </a:ext>
            </a:extLst>
          </p:cNvPr>
          <p:cNvSpPr txBox="1"/>
          <p:nvPr/>
        </p:nvSpPr>
        <p:spPr>
          <a:xfrm>
            <a:off x="159027" y="2573033"/>
            <a:ext cx="789829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 startAt="2"/>
            </a:pP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To prevent overcharging: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3933A-97C2-4C9E-B936-20E6F388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53" y="2515413"/>
            <a:ext cx="3024008" cy="448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0ED663-2CA7-4E3C-8B11-A06083D8C6E4}"/>
              </a:ext>
            </a:extLst>
          </p:cNvPr>
          <p:cNvSpPr txBox="1"/>
          <p:nvPr/>
        </p:nvSpPr>
        <p:spPr>
          <a:xfrm>
            <a:off x="318052" y="3461117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NimbusRomNo9L-Regu"/>
                <a:ea typeface="Calibri" panose="020F0502020204030204" pitchFamily="34" charset="0"/>
                <a:cs typeface="NimbusRomNo9L-Regu"/>
              </a:rPr>
              <a:t>B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y defining the logical </a:t>
            </a:r>
            <a:r>
              <a:rPr lang="en-IN" sz="1800" dirty="0">
                <a:effectLst/>
                <a:latin typeface="NimbusMonL-Regu"/>
                <a:ea typeface="Calibri" panose="020F0502020204030204" pitchFamily="34" charset="0"/>
                <a:cs typeface="NimbusMonL-Regu"/>
              </a:rPr>
              <a:t>and 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of these constraints, </a:t>
            </a:r>
            <a:r>
              <a:rPr lang="en-IN" sz="1800" dirty="0" err="1">
                <a:effectLst/>
                <a:latin typeface="CMMI10"/>
                <a:ea typeface="Calibri" panose="020F0502020204030204" pitchFamily="34" charset="0"/>
                <a:cs typeface="CMMI10"/>
              </a:rPr>
              <a:t>h</a:t>
            </a:r>
            <a:r>
              <a:rPr lang="en-IN" sz="800" dirty="0" err="1">
                <a:effectLst/>
                <a:latin typeface="CMMI7"/>
                <a:ea typeface="Calibri" panose="020F0502020204030204" pitchFamily="34" charset="0"/>
                <a:cs typeface="CMMI7"/>
              </a:rPr>
              <a:t>e;i</a:t>
            </a:r>
            <a:r>
              <a:rPr lang="en-IN" sz="800" dirty="0">
                <a:effectLst/>
                <a:latin typeface="CMMI7"/>
                <a:ea typeface="Calibri" panose="020F0502020204030204" pitchFamily="34" charset="0"/>
                <a:cs typeface="CMMI7"/>
              </a:rPr>
              <a:t> </a:t>
            </a:r>
            <a:r>
              <a:rPr lang="en-IN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= </a:t>
            </a:r>
            <a:r>
              <a:rPr lang="en-IN" sz="1800" dirty="0" err="1">
                <a:effectLst/>
                <a:latin typeface="CMMI10"/>
                <a:ea typeface="Calibri" panose="020F0502020204030204" pitchFamily="34" charset="0"/>
                <a:cs typeface="CMMI10"/>
              </a:rPr>
              <a:t>h</a:t>
            </a:r>
            <a:r>
              <a:rPr lang="en-IN" sz="800" dirty="0" err="1">
                <a:effectLst/>
                <a:latin typeface="CMMI7"/>
                <a:ea typeface="Calibri" panose="020F0502020204030204" pitchFamily="34" charset="0"/>
                <a:cs typeface="CMMI7"/>
              </a:rPr>
              <a:t>c;i</a:t>
            </a:r>
            <a:r>
              <a:rPr lang="en-IN" sz="800" dirty="0">
                <a:effectLst/>
                <a:latin typeface="CMMI7"/>
                <a:ea typeface="Calibri" panose="020F0502020204030204" pitchFamily="34" charset="0"/>
                <a:cs typeface="CMMI7"/>
              </a:rPr>
              <a:t> </a:t>
            </a:r>
            <a:r>
              <a:rPr lang="en-IN" sz="1800" dirty="0">
                <a:effectLst/>
                <a:latin typeface="CMSY10"/>
                <a:ea typeface="Calibri" panose="020F0502020204030204" pitchFamily="34" charset="0"/>
                <a:cs typeface="CMSY10"/>
              </a:rPr>
              <a:t>^ </a:t>
            </a:r>
            <a:r>
              <a:rPr lang="en-IN" sz="1800" dirty="0" err="1">
                <a:effectLst/>
                <a:latin typeface="CMMI10"/>
                <a:ea typeface="Calibri" panose="020F0502020204030204" pitchFamily="34" charset="0"/>
                <a:cs typeface="CMMI10"/>
              </a:rPr>
              <a:t>h</a:t>
            </a:r>
            <a:r>
              <a:rPr lang="en-IN" sz="800" dirty="0" err="1">
                <a:effectLst/>
                <a:latin typeface="CMMI7"/>
                <a:ea typeface="Calibri" panose="020F0502020204030204" pitchFamily="34" charset="0"/>
                <a:cs typeface="CMMI7"/>
              </a:rPr>
              <a:t>o;i</a:t>
            </a:r>
            <a:r>
              <a:rPr lang="en-IN" sz="800" dirty="0">
                <a:effectLst/>
                <a:latin typeface="CMMI7"/>
                <a:ea typeface="Calibri" panose="020F0502020204030204" pitchFamily="34" charset="0"/>
                <a:cs typeface="CMMI7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1A5D82-F0D5-43D1-B9F7-63ACE1EF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61" y="3437877"/>
            <a:ext cx="3872371" cy="4485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9E68DD-CF37-4497-BB10-371F533271B4}"/>
              </a:ext>
            </a:extLst>
          </p:cNvPr>
          <p:cNvSpPr txBox="1"/>
          <p:nvPr/>
        </p:nvSpPr>
        <p:spPr>
          <a:xfrm>
            <a:off x="159027" y="7968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For Survivability Constraints 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AA784-780D-4368-A040-45AA72FB0A7D}"/>
              </a:ext>
            </a:extLst>
          </p:cNvPr>
          <p:cNvSpPr txBox="1"/>
          <p:nvPr/>
        </p:nvSpPr>
        <p:spPr>
          <a:xfrm>
            <a:off x="443951" y="44346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For Collision Avoidance</a:t>
            </a:r>
            <a:endParaRPr lang="en-IN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4485DE-8660-496A-85C2-0191D0930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141" y="4471421"/>
            <a:ext cx="4790066" cy="4714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53F297-2D7B-4E45-894D-66798405DE68}"/>
              </a:ext>
            </a:extLst>
          </p:cNvPr>
          <p:cNvSpPr txBox="1"/>
          <p:nvPr/>
        </p:nvSpPr>
        <p:spPr>
          <a:xfrm>
            <a:off x="159027" y="5353483"/>
            <a:ext cx="560566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Combining the Barrier certificates for Collision avoidance and Survivability constraints: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E94A39B5-B3A6-40CA-B93F-76CDEB5D4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92237"/>
            <a:ext cx="5887010" cy="1189446"/>
          </a:xfrm>
          <a:prstGeom prst="rect">
            <a:avLst/>
          </a:prstGeom>
        </p:spPr>
      </p:pic>
      <p:sp>
        <p:nvSpPr>
          <p:cNvPr id="14" name="Date Placeholder 27">
            <a:extLst>
              <a:ext uri="{FF2B5EF4-FFF2-40B4-BE49-F238E27FC236}">
                <a16:creationId xmlns:a16="http://schemas.microsoft.com/office/drawing/2014/main" id="{6C94F007-0033-48A3-92F1-ECDC6DAA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18" name="Footer Placeholder 16">
            <a:extLst>
              <a:ext uri="{FF2B5EF4-FFF2-40B4-BE49-F238E27FC236}">
                <a16:creationId xmlns:a16="http://schemas.microsoft.com/office/drawing/2014/main" id="{43AEB0AA-7B8E-4CCF-A51C-8A16A37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21" name="Slide Number Placeholder 28">
            <a:extLst>
              <a:ext uri="{FF2B5EF4-FFF2-40B4-BE49-F238E27FC236}">
                <a16:creationId xmlns:a16="http://schemas.microsoft.com/office/drawing/2014/main" id="{52DF25C6-CB01-408E-A70E-0A6E7A38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22" name="Picture 2" descr="Indian Institute of Science">
            <a:extLst>
              <a:ext uri="{FF2B5EF4-FFF2-40B4-BE49-F238E27FC236}">
                <a16:creationId xmlns:a16="http://schemas.microsoft.com/office/drawing/2014/main" id="{8A4452A5-60EA-4AEC-8430-D01888D8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BDDC6B-E4E9-4C7D-8FF9-6A2EA21EC128}"/>
              </a:ext>
            </a:extLst>
          </p:cNvPr>
          <p:cNvCxnSpPr/>
          <p:nvPr/>
        </p:nvCxnSpPr>
        <p:spPr>
          <a:xfrm>
            <a:off x="-2346" y="232312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498CD6-EC69-4164-9E09-894CFE36B04D}"/>
              </a:ext>
            </a:extLst>
          </p:cNvPr>
          <p:cNvCxnSpPr/>
          <p:nvPr/>
        </p:nvCxnSpPr>
        <p:spPr>
          <a:xfrm>
            <a:off x="4282" y="32308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5F3F99-EBA2-480F-B399-0FE547D946E3}"/>
              </a:ext>
            </a:extLst>
          </p:cNvPr>
          <p:cNvCxnSpPr/>
          <p:nvPr/>
        </p:nvCxnSpPr>
        <p:spPr>
          <a:xfrm>
            <a:off x="-28849" y="413867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54C160-3898-4D95-8ADA-685EFD8D89AB}"/>
              </a:ext>
            </a:extLst>
          </p:cNvPr>
          <p:cNvCxnSpPr/>
          <p:nvPr/>
        </p:nvCxnSpPr>
        <p:spPr>
          <a:xfrm>
            <a:off x="-8969" y="5086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4DA4DB-B08A-41C1-B2D0-C97FCD6F6093}"/>
              </a:ext>
            </a:extLst>
          </p:cNvPr>
          <p:cNvCxnSpPr/>
          <p:nvPr/>
        </p:nvCxnSpPr>
        <p:spPr>
          <a:xfrm>
            <a:off x="-15593" y="6232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23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E60BEA-8EC6-4A4C-BB81-3D3610FF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Barrier Certification for Surveillance[1,2]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F026B-D586-48F1-B328-F830CBA0CEF7}"/>
              </a:ext>
            </a:extLst>
          </p:cNvPr>
          <p:cNvSpPr txBox="1"/>
          <p:nvPr/>
        </p:nvSpPr>
        <p:spPr>
          <a:xfrm>
            <a:off x="0" y="1039864"/>
            <a:ext cx="12192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Consider </a:t>
            </a:r>
            <a:r>
              <a:rPr lang="en-IN" sz="1800" dirty="0">
                <a:effectLst/>
                <a:latin typeface="CMMI10"/>
                <a:ea typeface="Calibri" panose="020F0502020204030204" pitchFamily="34" charset="0"/>
                <a:cs typeface="CMMI10"/>
              </a:rPr>
              <a:t>N 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robots tasked with monitoring a compact and convex set </a:t>
            </a:r>
            <a:r>
              <a:rPr lang="en-IN" sz="1800" dirty="0">
                <a:effectLst/>
                <a:latin typeface="CMSY10"/>
                <a:ea typeface="Calibri" panose="020F0502020204030204" pitchFamily="34" charset="0"/>
                <a:cs typeface="CMSY10"/>
              </a:rPr>
              <a:t>omega is subset of </a:t>
            </a:r>
            <a:r>
              <a:rPr lang="en-IN" sz="1800" dirty="0">
                <a:effectLst/>
                <a:latin typeface="MSBM10"/>
                <a:ea typeface="Calibri" panose="020F0502020204030204" pitchFamily="34" charset="0"/>
                <a:cs typeface="MSBM10"/>
              </a:rPr>
              <a:t>R</a:t>
            </a:r>
            <a:r>
              <a:rPr lang="en-IN" sz="800" dirty="0">
                <a:effectLst/>
                <a:latin typeface="CMMI7"/>
                <a:ea typeface="Calibri" panose="020F0502020204030204" pitchFamily="34" charset="0"/>
                <a:cs typeface="CMMI7"/>
              </a:rPr>
              <a:t>d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. We can define a measure of the coverage quality by defining a cost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10EAF79-159E-428B-9C46-2B125FAB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98" y="1561513"/>
            <a:ext cx="4777604" cy="1124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467DFC-C6BB-4833-83B9-46D685725F45}"/>
              </a:ext>
            </a:extLst>
          </p:cNvPr>
          <p:cNvSpPr txBox="1"/>
          <p:nvPr/>
        </p:nvSpPr>
        <p:spPr>
          <a:xfrm>
            <a:off x="265043" y="2794801"/>
            <a:ext cx="6122504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NimbusRomNo9L-Regu"/>
                <a:ea typeface="Calibri" panose="020F0502020204030204" pitchFamily="34" charset="0"/>
                <a:cs typeface="NimbusRomNo9L-Regu"/>
              </a:rPr>
              <a:t>B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arrier function related to the task as </a:t>
            </a:r>
            <a:r>
              <a:rPr lang="en-IN" sz="2800" dirty="0" err="1">
                <a:effectLst/>
                <a:latin typeface="CMMI10"/>
                <a:ea typeface="Calibri" panose="020F0502020204030204" pitchFamily="34" charset="0"/>
                <a:cs typeface="CMMI10"/>
              </a:rPr>
              <a:t>h</a:t>
            </a:r>
            <a:r>
              <a:rPr lang="en-IN" sz="1600" baseline="-25000" dirty="0" err="1">
                <a:effectLst/>
                <a:latin typeface="CMMI7"/>
                <a:ea typeface="Calibri" panose="020F0502020204030204" pitchFamily="34" charset="0"/>
                <a:cs typeface="CMMI7"/>
              </a:rPr>
              <a:t>t</a:t>
            </a:r>
            <a:r>
              <a:rPr lang="en-IN" sz="2800" dirty="0">
                <a:effectLst/>
                <a:latin typeface="CMR10"/>
                <a:ea typeface="Calibri" panose="020F0502020204030204" pitchFamily="34" charset="0"/>
                <a:cs typeface="CMR10"/>
              </a:rPr>
              <a:t>(x) =</a:t>
            </a:r>
            <a:r>
              <a:rPr lang="en-IN" sz="2800" dirty="0">
                <a:effectLst/>
                <a:latin typeface="CMMI10"/>
                <a:ea typeface="Calibri" panose="020F0502020204030204" pitchFamily="34" charset="0"/>
                <a:cs typeface="CMMI10"/>
              </a:rPr>
              <a:t>J</a:t>
            </a:r>
            <a:r>
              <a:rPr lang="en-IN" sz="2800" dirty="0">
                <a:effectLst/>
                <a:latin typeface="CMR10"/>
                <a:ea typeface="Calibri" panose="020F0502020204030204" pitchFamily="34" charset="0"/>
                <a:cs typeface="CMR10"/>
              </a:rPr>
              <a:t>(</a:t>
            </a:r>
            <a:r>
              <a:rPr lang="en-IN" sz="2800" dirty="0">
                <a:effectLst/>
                <a:latin typeface="CMMI10"/>
                <a:ea typeface="Calibri" panose="020F0502020204030204" pitchFamily="34" charset="0"/>
                <a:cs typeface="CMMI10"/>
              </a:rPr>
              <a:t>x</a:t>
            </a:r>
            <a:r>
              <a:rPr lang="en-IN" sz="2800" dirty="0">
                <a:effectLst/>
                <a:latin typeface="CMR10"/>
                <a:ea typeface="Calibri" panose="020F0502020204030204" pitchFamily="34" charset="0"/>
                <a:cs typeface="CMR10"/>
              </a:rPr>
              <a:t>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5DF66E-02C1-4BFB-AC0C-B6EF0EE2F30E}"/>
              </a:ext>
            </a:extLst>
          </p:cNvPr>
          <p:cNvSpPr txBox="1"/>
          <p:nvPr/>
        </p:nvSpPr>
        <p:spPr>
          <a:xfrm>
            <a:off x="450574" y="3736754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MMI10"/>
                <a:ea typeface="Calibri" panose="020F0502020204030204" pitchFamily="34" charset="0"/>
                <a:cs typeface="CMMI10"/>
              </a:rPr>
              <a:t>x 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is the ensemble state of the robots, 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8B6BF10-80F2-4C99-9EE5-C3E6F1A5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61" y="3768677"/>
            <a:ext cx="1317878" cy="3004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BDDABA-DF22-473F-A0BB-12BB20EE0A59}"/>
              </a:ext>
            </a:extLst>
          </p:cNvPr>
          <p:cNvSpPr txBox="1"/>
          <p:nvPr/>
        </p:nvSpPr>
        <p:spPr>
          <a:xfrm>
            <a:off x="5251876" y="3759204"/>
            <a:ext cx="6122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is the Voronoi tessellation of the set 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3CDF6B-F411-45D4-9D7C-ED51D81A376C}"/>
              </a:ext>
            </a:extLst>
          </p:cNvPr>
          <p:cNvSpPr txBox="1"/>
          <p:nvPr/>
        </p:nvSpPr>
        <p:spPr>
          <a:xfrm>
            <a:off x="450574" y="4342764"/>
            <a:ext cx="1143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NimbusRomNo9L-Regu"/>
                <a:ea typeface="Calibri" panose="020F0502020204030204" pitchFamily="34" charset="0"/>
                <a:cs typeface="NimbusRomNo9L-Regu"/>
              </a:rPr>
              <a:t>T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he value 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A05490-C889-4B63-9463-E7571541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533" y="4408828"/>
            <a:ext cx="694823" cy="24723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219DA6-5FF9-434A-99A2-BEA4C7359F0A}"/>
              </a:ext>
            </a:extLst>
          </p:cNvPr>
          <p:cNvSpPr txBox="1"/>
          <p:nvPr/>
        </p:nvSpPr>
        <p:spPr>
          <a:xfrm>
            <a:off x="2080592" y="4341241"/>
            <a:ext cx="463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MSBM10"/>
                <a:ea typeface="Calibri" panose="020F0502020204030204" pitchFamily="34" charset="0"/>
                <a:cs typeface="MSBM10"/>
              </a:rPr>
              <a:t>R</a:t>
            </a:r>
            <a:r>
              <a:rPr lang="en-IN" sz="1800" dirty="0">
                <a:effectLst/>
                <a:latin typeface="CMMI10"/>
                <a:ea typeface="Calibri" panose="020F0502020204030204" pitchFamily="34" charset="0"/>
                <a:cs typeface="CMMI10"/>
              </a:rPr>
              <a:t>;</a:t>
            </a:r>
            <a:endParaRPr lang="en-IN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7771B7D-0A91-4EB5-AF85-C0A867F58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939" y="4408828"/>
            <a:ext cx="1597322" cy="2817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45D0F3C-5648-4929-AB78-31E4C69FF575}"/>
              </a:ext>
            </a:extLst>
          </p:cNvPr>
          <p:cNvSpPr txBox="1"/>
          <p:nvPr/>
        </p:nvSpPr>
        <p:spPr>
          <a:xfrm>
            <a:off x="3970505" y="4321220"/>
            <a:ext cx="390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encodes the importance of the point </a:t>
            </a:r>
            <a:r>
              <a:rPr lang="en-IN" sz="1800" dirty="0">
                <a:effectLst/>
                <a:latin typeface="CMMI10"/>
                <a:ea typeface="Calibri" panose="020F0502020204030204" pitchFamily="34" charset="0"/>
                <a:cs typeface="CMMI10"/>
              </a:rPr>
              <a:t>q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 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D55FA5-496E-4658-A9A8-2FCB04390532}"/>
              </a:ext>
            </a:extLst>
          </p:cNvPr>
          <p:cNvSpPr txBox="1"/>
          <p:nvPr/>
        </p:nvSpPr>
        <p:spPr>
          <a:xfrm>
            <a:off x="450573" y="4907061"/>
            <a:ext cx="1061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Where the quality of the sensor coverage associated with the point </a:t>
            </a:r>
            <a:r>
              <a:rPr lang="en-IN" sz="1800" dirty="0">
                <a:effectLst/>
                <a:latin typeface="CMMI10"/>
                <a:ea typeface="Calibri" panose="020F0502020204030204" pitchFamily="34" charset="0"/>
                <a:cs typeface="CMMI10"/>
              </a:rPr>
              <a:t>q 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decreases quadratically with the distance </a:t>
            </a:r>
            <a:endParaRPr lang="en-IN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A9AAB6B-1A11-465A-9EC2-63B96202D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9595" y="4957008"/>
            <a:ext cx="1088540" cy="319385"/>
          </a:xfrm>
          <a:prstGeom prst="rect">
            <a:avLst/>
          </a:prstGeom>
        </p:spPr>
      </p:pic>
      <p:sp>
        <p:nvSpPr>
          <p:cNvPr id="16" name="Date Placeholder 27">
            <a:extLst>
              <a:ext uri="{FF2B5EF4-FFF2-40B4-BE49-F238E27FC236}">
                <a16:creationId xmlns:a16="http://schemas.microsoft.com/office/drawing/2014/main" id="{58BF1262-ED71-46D2-AE59-09B6D2FC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8FF746C-63CD-4DCA-88D7-2FD0CE13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18" name="Slide Number Placeholder 28">
            <a:extLst>
              <a:ext uri="{FF2B5EF4-FFF2-40B4-BE49-F238E27FC236}">
                <a16:creationId xmlns:a16="http://schemas.microsoft.com/office/drawing/2014/main" id="{8126D6E7-A7CF-4A7C-B38E-16FDD236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19" name="Picture 2" descr="Indian Institute of Science">
            <a:extLst>
              <a:ext uri="{FF2B5EF4-FFF2-40B4-BE49-F238E27FC236}">
                <a16:creationId xmlns:a16="http://schemas.microsoft.com/office/drawing/2014/main" id="{FDC86209-6C91-45BA-8686-9CF3DE2F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9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60D75-D5BA-48D3-BC92-4B87DCF6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74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Given Approach in Literature[1,2]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BC79E755-63F8-4680-B183-61BF30FF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2" y="967409"/>
            <a:ext cx="6510338" cy="1951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AC52D4-ED8E-482D-9708-51FE0E1E9C0F}"/>
              </a:ext>
            </a:extLst>
          </p:cNvPr>
          <p:cNvSpPr txBox="1"/>
          <p:nvPr/>
        </p:nvSpPr>
        <p:spPr>
          <a:xfrm>
            <a:off x="503584" y="1660688"/>
            <a:ext cx="3631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Each robot executes the input </a:t>
            </a:r>
            <a:r>
              <a:rPr lang="en-IN" sz="1800" dirty="0" err="1">
                <a:effectLst/>
                <a:latin typeface="CMMI10"/>
                <a:ea typeface="Calibri" panose="020F0502020204030204" pitchFamily="34" charset="0"/>
                <a:cs typeface="CMMI10"/>
              </a:rPr>
              <a:t>u</a:t>
            </a:r>
            <a:r>
              <a:rPr lang="en-IN" sz="800" dirty="0" err="1">
                <a:effectLst/>
                <a:latin typeface="CMMI7"/>
                <a:ea typeface="Calibri" panose="020F0502020204030204" pitchFamily="34" charset="0"/>
                <a:cs typeface="CMMI7"/>
              </a:rPr>
              <a:t>i</a:t>
            </a:r>
            <a:r>
              <a:rPr lang="en-IN" sz="800" dirty="0">
                <a:effectLst/>
                <a:latin typeface="CMMI7"/>
                <a:ea typeface="Calibri" panose="020F0502020204030204" pitchFamily="34" charset="0"/>
                <a:cs typeface="CMMI7"/>
              </a:rPr>
              <a:t>  </a:t>
            </a:r>
            <a:r>
              <a:rPr lang="en-IN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solution of the following QP: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E0FED-D4F3-472D-8955-F7B1D8C1D7EC}"/>
              </a:ext>
            </a:extLst>
          </p:cNvPr>
          <p:cNvSpPr txBox="1"/>
          <p:nvPr/>
        </p:nvSpPr>
        <p:spPr>
          <a:xfrm>
            <a:off x="1007165" y="3125064"/>
            <a:ext cx="10986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NimbusRomNo9L-Regu"/>
              </a:rPr>
              <a:t>R</a:t>
            </a:r>
            <a:r>
              <a:rPr lang="en-IN" sz="1800" b="0" i="0" u="none" strike="noStrike" baseline="0" dirty="0">
                <a:latin typeface="NimbusRomNo9L-Regu"/>
              </a:rPr>
              <a:t>elaxation variable (</a:t>
            </a:r>
            <a:r>
              <a:rPr lang="en-US" sz="1800" b="0" i="0" u="none" strike="noStrike" baseline="0" dirty="0">
                <a:latin typeface="NimbusRomNo9L-Regu"/>
              </a:rPr>
              <a:t>allows us to trade the execution of the coverage task for safety and energy, </a:t>
            </a:r>
            <a:r>
              <a:rPr lang="en-US" sz="1800" b="0" i="0" u="none" strike="noStrike" baseline="0" dirty="0" err="1">
                <a:latin typeface="NimbusRomNo9L-Regu"/>
              </a:rPr>
              <a:t>i</a:t>
            </a:r>
            <a:r>
              <a:rPr lang="en-US" sz="1800" b="0" i="0" u="none" strike="noStrike" baseline="0" dirty="0">
                <a:latin typeface="NimbusRomNo9L-Regu"/>
              </a:rPr>
              <a:t>. e., survivability</a:t>
            </a:r>
            <a:r>
              <a:rPr lang="en-IN" sz="1800" b="0" i="0" u="none" strike="noStrike" baseline="0" dirty="0">
                <a:latin typeface="NimbusRomNo9L-Regu"/>
              </a:rPr>
              <a:t>)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FC5948-C3BB-49E5-9467-0787FB86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4" y="3135353"/>
            <a:ext cx="328821" cy="4932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37CAD1-B839-44EA-84D9-E2C76C95B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93" y="3870665"/>
            <a:ext cx="5510570" cy="22237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AF0E1C-B90A-4B39-89F3-F84745EAE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281" y="3880546"/>
            <a:ext cx="5636571" cy="2214367"/>
          </a:xfrm>
          <a:prstGeom prst="rect">
            <a:avLst/>
          </a:prstGeom>
        </p:spPr>
      </p:pic>
      <p:sp>
        <p:nvSpPr>
          <p:cNvPr id="10" name="Date Placeholder 27">
            <a:extLst>
              <a:ext uri="{FF2B5EF4-FFF2-40B4-BE49-F238E27FC236}">
                <a16:creationId xmlns:a16="http://schemas.microsoft.com/office/drawing/2014/main" id="{E845DB7F-BF05-4E9A-8613-65BC5526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1478" y="6393180"/>
            <a:ext cx="2793226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r>
              <a:rPr lang="en-US" dirty="0"/>
              <a:t>CP 274 Formal Analysis and Control</a:t>
            </a:r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E4DE213B-55FB-4C5E-8E67-06249718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9309" y="6355080"/>
            <a:ext cx="3474720" cy="441960"/>
          </a:xfrm>
        </p:spPr>
        <p:txBody>
          <a:bodyPr/>
          <a:lstStyle/>
          <a:p>
            <a:pPr algn="ctr"/>
            <a:r>
              <a:rPr lang="en-US" dirty="0"/>
              <a:t>Course Project</a:t>
            </a:r>
          </a:p>
        </p:txBody>
      </p:sp>
      <p:sp>
        <p:nvSpPr>
          <p:cNvPr id="14" name="Slide Number Placeholder 28">
            <a:extLst>
              <a:ext uri="{FF2B5EF4-FFF2-40B4-BE49-F238E27FC236}">
                <a16:creationId xmlns:a16="http://schemas.microsoft.com/office/drawing/2014/main" id="{E621EF9C-C8DE-401F-8F9D-949C024A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5761" y="6355080"/>
            <a:ext cx="1219200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IISc Bangalore</a:t>
            </a:r>
          </a:p>
        </p:txBody>
      </p:sp>
      <p:pic>
        <p:nvPicPr>
          <p:cNvPr id="16" name="Picture 2" descr="Indian Institute of Science">
            <a:extLst>
              <a:ext uri="{FF2B5EF4-FFF2-40B4-BE49-F238E27FC236}">
                <a16:creationId xmlns:a16="http://schemas.microsoft.com/office/drawing/2014/main" id="{B403F560-528E-4E3E-8AE4-1291B961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6288361"/>
            <a:ext cx="499198" cy="49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6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1057</Words>
  <Application>Microsoft Office PowerPoint</Application>
  <PresentationFormat>Widescreen</PresentationFormat>
  <Paragraphs>146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Calibri</vt:lpstr>
      <vt:lpstr>Calibri Light</vt:lpstr>
      <vt:lpstr>CMMI10</vt:lpstr>
      <vt:lpstr>CMMI7</vt:lpstr>
      <vt:lpstr>CMR10</vt:lpstr>
      <vt:lpstr>CMSY10</vt:lpstr>
      <vt:lpstr>Georgia</vt:lpstr>
      <vt:lpstr>Lato</vt:lpstr>
      <vt:lpstr>MSBM10</vt:lpstr>
      <vt:lpstr>NimbusMonL-Regu</vt:lpstr>
      <vt:lpstr>NimbusRomNo9L-Regu</vt:lpstr>
      <vt:lpstr>Symbol</vt:lpstr>
      <vt:lpstr>Office Theme</vt:lpstr>
      <vt:lpstr>Safe Learning for MADDPG with Control Barrier Certification for Long duration ground surveillance</vt:lpstr>
      <vt:lpstr>Application: Multi Agent Systems</vt:lpstr>
      <vt:lpstr>Literature Survey</vt:lpstr>
      <vt:lpstr>Key Concepts</vt:lpstr>
      <vt:lpstr>Problem Formulation</vt:lpstr>
      <vt:lpstr>Notations and Equations[1,2]</vt:lpstr>
      <vt:lpstr>Barrier Certification for Safety[1,2]</vt:lpstr>
      <vt:lpstr>Barrier Certification for Surveillance[1,2]</vt:lpstr>
      <vt:lpstr>Given Approach in Literature[1,2]</vt:lpstr>
      <vt:lpstr>Proposed Approach using MADDPG with Barrier Certification[1,2]</vt:lpstr>
      <vt:lpstr>DDPG Explained[3]</vt:lpstr>
      <vt:lpstr>DDPG Explained- Implementation[3]</vt:lpstr>
      <vt:lpstr>DDPG Explained- Implementation [3]</vt:lpstr>
      <vt:lpstr>MADDPG with Control Barrier Certification Algorithm[5]</vt:lpstr>
      <vt:lpstr>MADDPG with Control Barrier Certification Algorithm[5]</vt:lpstr>
      <vt:lpstr>Implementation done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Learning for MADDPG with Barrier Certification for Long duration ground surveillance</dc:title>
  <dc:creator>Lokesh Bansal</dc:creator>
  <cp:lastModifiedBy>Lokesh Bansal</cp:lastModifiedBy>
  <cp:revision>18</cp:revision>
  <dcterms:created xsi:type="dcterms:W3CDTF">2022-04-13T16:41:43Z</dcterms:created>
  <dcterms:modified xsi:type="dcterms:W3CDTF">2022-04-14T17:07:28Z</dcterms:modified>
</cp:coreProperties>
</file>