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1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101F-E261-A824-713F-AEFF378E5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D6BA4F-D77A-2D65-6CE5-57F6617A5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F47AD-A4B7-E7CF-341E-C0BFE5CAD53D}"/>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5" name="Footer Placeholder 4">
            <a:extLst>
              <a:ext uri="{FF2B5EF4-FFF2-40B4-BE49-F238E27FC236}">
                <a16:creationId xmlns:a16="http://schemas.microsoft.com/office/drawing/2014/main" id="{AEFBE176-3D13-D7F9-3397-3AD00591C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B404C-2EB0-E29A-67D5-BDE5C3E12775}"/>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404696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5996-4B39-7242-56C2-4CAEE60923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C6F0AA-9FFB-8C67-3EF2-0E7D090877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AAA5E-C90A-8B18-0059-EDA5C6FACFDB}"/>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5" name="Footer Placeholder 4">
            <a:extLst>
              <a:ext uri="{FF2B5EF4-FFF2-40B4-BE49-F238E27FC236}">
                <a16:creationId xmlns:a16="http://schemas.microsoft.com/office/drawing/2014/main" id="{F9D51625-AA5A-59D8-EB90-875C53139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A46F8-6261-FF51-441A-EA355B910FAE}"/>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131574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FE459-B8E4-B536-1A44-F96B30D41F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651B1-F0B5-CF1B-11C9-79AAEA583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C0B47-FA1A-2C11-ABAF-85A86A6D2C59}"/>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5" name="Footer Placeholder 4">
            <a:extLst>
              <a:ext uri="{FF2B5EF4-FFF2-40B4-BE49-F238E27FC236}">
                <a16:creationId xmlns:a16="http://schemas.microsoft.com/office/drawing/2014/main" id="{6627983A-A728-7493-6488-6249035F1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2227D-C646-4E00-FBD9-7AF594BCBC58}"/>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20205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5D35-A07E-DE10-10D6-4FEFDB8768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15477-8D2C-3CBA-0373-0EE837FEF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C9F8D-EF10-DF48-2026-3B43BF6E0AE7}"/>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5" name="Footer Placeholder 4">
            <a:extLst>
              <a:ext uri="{FF2B5EF4-FFF2-40B4-BE49-F238E27FC236}">
                <a16:creationId xmlns:a16="http://schemas.microsoft.com/office/drawing/2014/main" id="{A897CF34-4F4B-DDBD-5CD6-7D21CDD36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B64FC-12F5-E560-ED16-5B85C8D73DEF}"/>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412174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BD60-92BC-2F42-4546-ADD5BAC655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7AC0C-1F43-1595-3EA6-46241C100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548ACF-AB4F-3DE3-A401-070E40C14309}"/>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5" name="Footer Placeholder 4">
            <a:extLst>
              <a:ext uri="{FF2B5EF4-FFF2-40B4-BE49-F238E27FC236}">
                <a16:creationId xmlns:a16="http://schemas.microsoft.com/office/drawing/2014/main" id="{0176F544-52A2-1E7F-4DDB-8CF0EB14F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9BB1F-A231-670F-63E7-9FDE3353298A}"/>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127135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5D73-07CA-61DB-A740-207E9B691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A698A-96F4-62B4-5B49-672BB01361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36A6E6-C1A0-C212-0C73-B427DA8149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CA1B52-F9E7-3D73-13EF-574040283C28}"/>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6" name="Footer Placeholder 5">
            <a:extLst>
              <a:ext uri="{FF2B5EF4-FFF2-40B4-BE49-F238E27FC236}">
                <a16:creationId xmlns:a16="http://schemas.microsoft.com/office/drawing/2014/main" id="{22A85ACB-B0A4-30C3-F771-3FC35586E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14034-5B0F-CC6F-AEA6-B9F9EDC35659}"/>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397658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9D3E-ADB6-F77E-D4AE-8145C851D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15ED81-AA2E-F119-B819-6A9BCDA1E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E851B-3803-4B84-56A0-C5EFDB03F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F4E86D-08F2-E57E-F417-F740B2A081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45E4F-DEED-CF38-43DB-CC1BBD023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B37A1D-3738-DCDE-1D0B-91748ABB9AB4}"/>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8" name="Footer Placeholder 7">
            <a:extLst>
              <a:ext uri="{FF2B5EF4-FFF2-40B4-BE49-F238E27FC236}">
                <a16:creationId xmlns:a16="http://schemas.microsoft.com/office/drawing/2014/main" id="{A491AC3A-B973-EB04-A1EF-7BF5D3B58F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CDA5B2-347E-0533-E6CB-8A8C210DAF02}"/>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150576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7450-2310-6550-700A-7F7C2DA1AE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57EAD-79F1-DEC1-674B-BA14317AE146}"/>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4" name="Footer Placeholder 3">
            <a:extLst>
              <a:ext uri="{FF2B5EF4-FFF2-40B4-BE49-F238E27FC236}">
                <a16:creationId xmlns:a16="http://schemas.microsoft.com/office/drawing/2014/main" id="{59F25D5A-467A-3ADA-8DBC-1C69775BE6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B8223-71C0-63CA-1024-61C187E8F672}"/>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347350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28C6D-8A6C-4CF1-0870-6E961E5A98A2}"/>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3" name="Footer Placeholder 2">
            <a:extLst>
              <a:ext uri="{FF2B5EF4-FFF2-40B4-BE49-F238E27FC236}">
                <a16:creationId xmlns:a16="http://schemas.microsoft.com/office/drawing/2014/main" id="{22F8740D-8C9D-D3F2-AA33-233722C3A7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2C9CD1-679B-B687-F6CE-C8236107E3D7}"/>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233364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DD91-92C5-A962-26B5-42CD8F42F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CD688-59F1-D7E6-F017-3C35013B0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EE4E97-EC6E-A454-7F95-2A46A4E12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21039-8446-7E3A-A161-C49D58D113BA}"/>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6" name="Footer Placeholder 5">
            <a:extLst>
              <a:ext uri="{FF2B5EF4-FFF2-40B4-BE49-F238E27FC236}">
                <a16:creationId xmlns:a16="http://schemas.microsoft.com/office/drawing/2014/main" id="{49ADC643-EB06-22A0-B4AE-5B1110B603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9AA93-F6FC-A599-1AAA-CD6DF0E3481A}"/>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90825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FCC1-3A5D-DD66-ACC0-C555B1D52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B6788-C935-68A0-17DC-F16A0C239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85652D-1592-2910-ED2F-7CB21D73C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311FC-0F89-CF01-9BC4-7E7E53D74844}"/>
              </a:ext>
            </a:extLst>
          </p:cNvPr>
          <p:cNvSpPr>
            <a:spLocks noGrp="1"/>
          </p:cNvSpPr>
          <p:nvPr>
            <p:ph type="dt" sz="half" idx="10"/>
          </p:nvPr>
        </p:nvSpPr>
        <p:spPr/>
        <p:txBody>
          <a:bodyPr/>
          <a:lstStyle/>
          <a:p>
            <a:fld id="{813859ED-49D2-4471-90F8-8D7DFBA7A0E1}" type="datetimeFigureOut">
              <a:rPr lang="en-US" smtClean="0"/>
              <a:t>2/10/2023</a:t>
            </a:fld>
            <a:endParaRPr lang="en-US"/>
          </a:p>
        </p:txBody>
      </p:sp>
      <p:sp>
        <p:nvSpPr>
          <p:cNvPr id="6" name="Footer Placeholder 5">
            <a:extLst>
              <a:ext uri="{FF2B5EF4-FFF2-40B4-BE49-F238E27FC236}">
                <a16:creationId xmlns:a16="http://schemas.microsoft.com/office/drawing/2014/main" id="{D7905282-9B0F-04FB-0975-72DFBFEAC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FBD01-67AF-C296-8E60-88ACAF2D1445}"/>
              </a:ext>
            </a:extLst>
          </p:cNvPr>
          <p:cNvSpPr>
            <a:spLocks noGrp="1"/>
          </p:cNvSpPr>
          <p:nvPr>
            <p:ph type="sldNum" sz="quarter" idx="12"/>
          </p:nvPr>
        </p:nvSpPr>
        <p:spPr/>
        <p:txBody>
          <a:bodyPr/>
          <a:lstStyle/>
          <a:p>
            <a:fld id="{5AC2430C-FE24-479A-8BD9-81B7CFB7801F}" type="slidenum">
              <a:rPr lang="en-US" smtClean="0"/>
              <a:t>‹#›</a:t>
            </a:fld>
            <a:endParaRPr lang="en-US"/>
          </a:p>
        </p:txBody>
      </p:sp>
    </p:spTree>
    <p:extLst>
      <p:ext uri="{BB962C8B-B14F-4D97-AF65-F5344CB8AC3E}">
        <p14:creationId xmlns:p14="http://schemas.microsoft.com/office/powerpoint/2010/main" val="426102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1EA2C-6C00-E75D-612E-75487A281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4CAE25-8DD3-66E0-5740-06F0218C9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C5C2E-3D6B-7B5C-CBBF-B62F722A3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859ED-49D2-4471-90F8-8D7DFBA7A0E1}" type="datetimeFigureOut">
              <a:rPr lang="en-US" smtClean="0"/>
              <a:t>2/10/2023</a:t>
            </a:fld>
            <a:endParaRPr lang="en-US"/>
          </a:p>
        </p:txBody>
      </p:sp>
      <p:sp>
        <p:nvSpPr>
          <p:cNvPr id="5" name="Footer Placeholder 4">
            <a:extLst>
              <a:ext uri="{FF2B5EF4-FFF2-40B4-BE49-F238E27FC236}">
                <a16:creationId xmlns:a16="http://schemas.microsoft.com/office/drawing/2014/main" id="{84218421-5CAF-C84A-897B-D1172806DE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03F179-54EA-6F5C-E56E-A2534F4D3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2430C-FE24-479A-8BD9-81B7CFB7801F}" type="slidenum">
              <a:rPr lang="en-US" smtClean="0"/>
              <a:t>‹#›</a:t>
            </a:fld>
            <a:endParaRPr lang="en-US"/>
          </a:p>
        </p:txBody>
      </p:sp>
    </p:spTree>
    <p:extLst>
      <p:ext uri="{BB962C8B-B14F-4D97-AF65-F5344CB8AC3E}">
        <p14:creationId xmlns:p14="http://schemas.microsoft.com/office/powerpoint/2010/main" val="4212115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9C34-F3F3-E63C-3BB7-76B9D24CB2A4}"/>
              </a:ext>
            </a:extLst>
          </p:cNvPr>
          <p:cNvSpPr>
            <a:spLocks noGrp="1"/>
          </p:cNvSpPr>
          <p:nvPr>
            <p:ph type="ctrTitle"/>
          </p:nvPr>
        </p:nvSpPr>
        <p:spPr>
          <a:xfrm>
            <a:off x="922732" y="130629"/>
            <a:ext cx="9794090" cy="2369975"/>
          </a:xfrm>
        </p:spPr>
        <p:txBody>
          <a:bodyPr>
            <a:normAutofit/>
          </a:bodyPr>
          <a:lstStyle/>
          <a:p>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In-app Ads and Detecting Hidden Attacks through the mobile App -Web Interface.</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Subtitle 2">
            <a:extLst>
              <a:ext uri="{FF2B5EF4-FFF2-40B4-BE49-F238E27FC236}">
                <a16:creationId xmlns:a16="http://schemas.microsoft.com/office/drawing/2014/main" id="{45E00289-F9E8-FBDF-967D-FBC2D6ED7E8D}"/>
              </a:ext>
            </a:extLst>
          </p:cNvPr>
          <p:cNvSpPr>
            <a:spLocks noGrp="1"/>
          </p:cNvSpPr>
          <p:nvPr>
            <p:ph type="subTitle" idx="1"/>
          </p:nvPr>
        </p:nvSpPr>
        <p:spPr>
          <a:xfrm>
            <a:off x="4851919" y="2939143"/>
            <a:ext cx="7053943" cy="3918857"/>
          </a:xfrm>
        </p:spPr>
        <p:txBody>
          <a:bodyPr/>
          <a:lstStyle/>
          <a:p>
            <a:r>
              <a:rPr lang="en-US" i="1" dirty="0">
                <a:latin typeface="Times New Roman" panose="02020603050405020304" pitchFamily="18" charset="0"/>
                <a:cs typeface="Times New Roman" panose="02020603050405020304" pitchFamily="18" charset="0"/>
              </a:rPr>
              <a:t>Presented by:</a:t>
            </a:r>
          </a:p>
          <a:p>
            <a:r>
              <a:rPr lang="en-US" b="1" dirty="0">
                <a:solidFill>
                  <a:srgbClr val="0070C0"/>
                </a:solidFill>
                <a:latin typeface="Times New Roman" panose="02020603050405020304" pitchFamily="18" charset="0"/>
                <a:cs typeface="Times New Roman" panose="02020603050405020304" pitchFamily="18" charset="0"/>
              </a:rPr>
              <a:t>TEAM RESOLVE</a:t>
            </a:r>
          </a:p>
          <a:p>
            <a:r>
              <a:rPr lang="en-US" i="1" dirty="0">
                <a:latin typeface="Times New Roman" panose="02020603050405020304" pitchFamily="18" charset="0"/>
                <a:cs typeface="Times New Roman" panose="02020603050405020304" pitchFamily="18" charset="0"/>
              </a:rPr>
              <a:t>Group members:</a:t>
            </a:r>
          </a:p>
          <a:p>
            <a:pPr marR="0" lv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Navyasri Arekatla </a:t>
            </a:r>
          </a:p>
          <a:p>
            <a:pPr marR="0" lv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Lokesh Bachu</a:t>
            </a:r>
          </a:p>
          <a:p>
            <a:pPr marR="0" lv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Sushma Bobbishetty</a:t>
            </a:r>
          </a:p>
          <a:p>
            <a:pPr marR="0" lv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Naveen Bolgom </a:t>
            </a:r>
          </a:p>
          <a:p>
            <a:pPr marR="0" lv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Sathvik Cheekati</a:t>
            </a:r>
          </a:p>
          <a:p>
            <a:pPr marR="0" lv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Vamshi Teja Goud Puli</a:t>
            </a:r>
          </a:p>
          <a:p>
            <a:pPr marR="0" lv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Shiva Teja Reddy Yammanuru</a:t>
            </a:r>
          </a:p>
          <a:p>
            <a:pPr marL="45720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7939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5A64-783C-3408-6122-7F1D8BDC84C0}"/>
              </a:ext>
            </a:extLst>
          </p:cNvPr>
          <p:cNvSpPr>
            <a:spLocks noGrp="1"/>
          </p:cNvSpPr>
          <p:nvPr>
            <p:ph type="title"/>
          </p:nvPr>
        </p:nvSpPr>
        <p:spPr>
          <a:xfrm>
            <a:off x="427653" y="24198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F1E2A75-8F3D-9629-E17F-D320CD5627FC}"/>
              </a:ext>
            </a:extLst>
          </p:cNvPr>
          <p:cNvSpPr>
            <a:spLocks noGrp="1"/>
          </p:cNvSpPr>
          <p:nvPr>
            <p:ph idx="1"/>
          </p:nvPr>
        </p:nvSpPr>
        <p:spPr>
          <a:xfrm>
            <a:off x="363894" y="1567543"/>
            <a:ext cx="10989906" cy="4609420"/>
          </a:xfrm>
        </p:spPr>
        <p:txBody>
          <a:bodyPr/>
          <a:lstStyle/>
          <a:p>
            <a:r>
              <a:rPr lang="en-US" sz="2000" dirty="0">
                <a:effectLst/>
                <a:latin typeface="Times New Roman" panose="02020603050405020304" pitchFamily="18" charset="0"/>
                <a:ea typeface="Times New Roman" panose="02020603050405020304" pitchFamily="18" charset="0"/>
              </a:rPr>
              <a:t>Malware outbreaks and frauds are increasingly targeting mobile users. Knowing where these attacks come from is crucial for preventing them. We move in this direction by taking a novel step. </a:t>
            </a:r>
          </a:p>
          <a:p>
            <a:r>
              <a:rPr lang="en-US" sz="2000" dirty="0">
                <a:effectLst/>
                <a:latin typeface="Times New Roman" panose="02020603050405020304" pitchFamily="18" charset="0"/>
                <a:ea typeface="Times New Roman" panose="02020603050405020304" pitchFamily="18" charset="0"/>
              </a:rPr>
              <a:t>This interface supports a variety of in-app adverts; when a user taps one, she is directed to a web page that may then redirect till she reaches the desired location. Even though the original applications may not be malicious, the Web destinations that the user visits could play an important role in propagating attacks.</a:t>
            </a:r>
          </a:p>
          <a:p>
            <a:r>
              <a:rPr lang="en-US" sz="2000" dirty="0">
                <a:latin typeface="Times New Roman" panose="02020603050405020304" pitchFamily="18" charset="0"/>
                <a:cs typeface="Times New Roman" panose="02020603050405020304" pitchFamily="18" charset="0"/>
              </a:rPr>
              <a:t>We create a methodical static analysis approach to locate ad libraries embedded in apps and a methodical dynamic analysis methodology with three components for activating web links, identifying malware and scam campaigns, and figuring out how such campaigns got to the user.</a:t>
            </a:r>
          </a:p>
          <a:p>
            <a:r>
              <a:rPr lang="en-US" sz="2000" dirty="0">
                <a:latin typeface="Times New Roman" panose="02020603050405020304" pitchFamily="18" charset="0"/>
                <a:cs typeface="Times New Roman" panose="02020603050405020304" pitchFamily="18" charset="0"/>
              </a:rPr>
              <a:t>Through the app-web interface, we obtain a fundamental grasp of attacks and discover a number of intriguing things, such as free iPad frauds, rogue antivirus scams, and adverts spreading SMS trojans.</a:t>
            </a:r>
          </a:p>
        </p:txBody>
      </p:sp>
    </p:spTree>
    <p:extLst>
      <p:ext uri="{BB962C8B-B14F-4D97-AF65-F5344CB8AC3E}">
        <p14:creationId xmlns:p14="http://schemas.microsoft.com/office/powerpoint/2010/main" val="102190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07C5-0EFC-E459-9CE1-6BD314C3FC55}"/>
              </a:ext>
            </a:extLst>
          </p:cNvPr>
          <p:cNvSpPr>
            <a:spLocks noGrp="1"/>
          </p:cNvSpPr>
          <p:nvPr>
            <p:ph type="ctrTitle"/>
          </p:nvPr>
        </p:nvSpPr>
        <p:spPr>
          <a:xfrm>
            <a:off x="186612" y="441973"/>
            <a:ext cx="10207689" cy="976281"/>
          </a:xfrm>
        </p:spPr>
        <p:txBody>
          <a:bodyPr>
            <a:normAutofit/>
          </a:bodyPr>
          <a:lstStyle/>
          <a:p>
            <a:pPr algn="l"/>
            <a:r>
              <a:rPr lang="en-US" sz="3200" b="1" dirty="0">
                <a:latin typeface="Times New Roman" panose="02020603050405020304" pitchFamily="18" charset="0"/>
                <a:cs typeface="Times New Roman" panose="02020603050405020304" pitchFamily="18" charset="0"/>
              </a:rPr>
              <a:t>FEATURES:</a:t>
            </a:r>
          </a:p>
        </p:txBody>
      </p:sp>
      <p:sp>
        <p:nvSpPr>
          <p:cNvPr id="3" name="Subtitle 2">
            <a:extLst>
              <a:ext uri="{FF2B5EF4-FFF2-40B4-BE49-F238E27FC236}">
                <a16:creationId xmlns:a16="http://schemas.microsoft.com/office/drawing/2014/main" id="{76DB2E8F-C265-7CB5-500E-C543F0F737E9}"/>
              </a:ext>
            </a:extLst>
          </p:cNvPr>
          <p:cNvSpPr>
            <a:spLocks noGrp="1"/>
          </p:cNvSpPr>
          <p:nvPr>
            <p:ph type="subTitle" idx="1"/>
          </p:nvPr>
        </p:nvSpPr>
        <p:spPr>
          <a:xfrm>
            <a:off x="186612" y="825970"/>
            <a:ext cx="11324252" cy="5206059"/>
          </a:xfrm>
        </p:spPr>
        <p:txBody>
          <a:bodyPr anchor="ctr"/>
          <a:lstStyle/>
          <a:p>
            <a:pPr marL="285750" indent="-285750" algn="l">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identify three features for a successful methodology: triggering of the app-web interfaces, detection of malicious content, and provenance to identify the responsible parties. </a:t>
            </a:r>
          </a:p>
          <a:p>
            <a:pPr marL="285750" indent="-285750" algn="l">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incorporate appropriate solutions for the above features and have implemented a robust system to automatically analyze app-web interfaces. The system is capable of continuous operation with little human intervention.</a:t>
            </a:r>
          </a:p>
          <a:p>
            <a:pPr marL="285750" indent="-285750" algn="l">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created a novel method to communicate with UI widgets whose internals do not show up in the GUI hierarchy as part of our triggering app-web interfaces. We create an algorithm based on computer graphics to locate clickable components inside such widgets.</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5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EC49-AB0D-58B8-09F4-D71FD2887DAE}"/>
              </a:ext>
            </a:extLst>
          </p:cNvPr>
          <p:cNvSpPr>
            <a:spLocks noGrp="1"/>
          </p:cNvSpPr>
          <p:nvPr>
            <p:ph type="title"/>
          </p:nvPr>
        </p:nvSpPr>
        <p:spPr>
          <a:xfrm>
            <a:off x="838200" y="671804"/>
            <a:ext cx="10515600" cy="5122506"/>
          </a:xfrm>
        </p:spPr>
        <p:txBody>
          <a:bodyPr anchor="ctr"/>
          <a:lstStyle/>
          <a:p>
            <a:r>
              <a:rPr lang="en-US" sz="105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an effort to describe the malware and scam landscape prevalent at the app-web interface, we share a variety of intriguing findings and case examples. We have discovered, for instance, malicious SMS trojans spreading through well-known ad networks, frauds luring consumers with promises of free goods, and scams spreading through both in-app adverts and links embedded in programs.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order to assist with determining the provenance of the identified malicious links, we conducted a systematic study to associate ad networks with ad library packages in existing applications. </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apply the MinHash and LSH  techniques to greatly improve the efficiency</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MinHash: </a:t>
            </a:r>
            <a:r>
              <a:rPr lang="en-US" sz="1800" i="0" dirty="0">
                <a:solidFill>
                  <a:srgbClr val="202124"/>
                </a:solidFill>
                <a:effectLst/>
                <a:latin typeface="Times New Roman" panose="02020603050405020304" pitchFamily="18" charset="0"/>
                <a:cs typeface="Times New Roman" panose="02020603050405020304" pitchFamily="18" charset="0"/>
              </a:rPr>
              <a:t>is a technique for quickly estimating how similar two sets are.</a:t>
            </a:r>
            <a:br>
              <a:rPr lang="en-US" sz="1800" i="0" dirty="0">
                <a:solidFill>
                  <a:srgbClr val="202124"/>
                </a:solidFill>
                <a:effectLst/>
                <a:latin typeface="Times New Roman" panose="02020603050405020304" pitchFamily="18" charset="0"/>
                <a:cs typeface="Times New Roman" panose="02020603050405020304" pitchFamily="18" charset="0"/>
              </a:rPr>
            </a:br>
            <a:r>
              <a:rPr lang="en-US" sz="1800" b="1" i="0" dirty="0">
                <a:solidFill>
                  <a:srgbClr val="202124"/>
                </a:solidFill>
                <a:effectLst/>
                <a:latin typeface="Times New Roman" panose="02020603050405020304" pitchFamily="18" charset="0"/>
                <a:cs typeface="Times New Roman" panose="02020603050405020304" pitchFamily="18" charset="0"/>
              </a:rPr>
              <a:t>LSH technique: </a:t>
            </a:r>
            <a:r>
              <a:rPr lang="en-US" sz="900" b="1" i="0" dirty="0">
                <a:solidFill>
                  <a:srgbClr val="202124"/>
                </a:solidFill>
                <a:effectLst/>
                <a:latin typeface="Roboto" panose="020B0604020202020204" pitchFamily="2" charset="0"/>
              </a:rPr>
              <a:t> </a:t>
            </a:r>
            <a:r>
              <a:rPr lang="en-US" sz="1800" i="0" dirty="0">
                <a:solidFill>
                  <a:srgbClr val="202124"/>
                </a:solidFill>
                <a:effectLst/>
                <a:latin typeface="Times New Roman" panose="02020603050405020304" pitchFamily="18" charset="0"/>
                <a:cs typeface="Times New Roman" panose="02020603050405020304" pitchFamily="18" charset="0"/>
              </a:rPr>
              <a:t>an algorithmic technique that hashes similar input items into the same "buckets" with high              probability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10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4569-E13F-0159-D47F-FCCD8550131F}"/>
              </a:ext>
            </a:extLst>
          </p:cNvPr>
          <p:cNvSpPr>
            <a:spLocks noGrp="1"/>
          </p:cNvSpPr>
          <p:nvPr>
            <p:ph type="ctrTitle"/>
          </p:nvPr>
        </p:nvSpPr>
        <p:spPr>
          <a:xfrm>
            <a:off x="363893" y="170641"/>
            <a:ext cx="9734939" cy="930372"/>
          </a:xfrm>
        </p:spPr>
        <p:txBody>
          <a:bodyPr>
            <a:normAutofit/>
          </a:bodyPr>
          <a:lstStyle/>
          <a:p>
            <a:pPr algn="l"/>
            <a:r>
              <a:rPr lang="en-US" sz="3200" b="1" dirty="0">
                <a:latin typeface="Times New Roman" panose="02020603050405020304" pitchFamily="18" charset="0"/>
                <a:cs typeface="Times New Roman" panose="02020603050405020304" pitchFamily="18" charset="0"/>
              </a:rPr>
              <a:t>SOFTWARE:</a:t>
            </a:r>
          </a:p>
        </p:txBody>
      </p:sp>
      <p:sp>
        <p:nvSpPr>
          <p:cNvPr id="3" name="Subtitle 2">
            <a:extLst>
              <a:ext uri="{FF2B5EF4-FFF2-40B4-BE49-F238E27FC236}">
                <a16:creationId xmlns:a16="http://schemas.microsoft.com/office/drawing/2014/main" id="{53E1B9B2-0A3C-84D0-5D7B-60F3817322B0}"/>
              </a:ext>
            </a:extLst>
          </p:cNvPr>
          <p:cNvSpPr>
            <a:spLocks noGrp="1"/>
          </p:cNvSpPr>
          <p:nvPr>
            <p:ph type="subTitle" idx="1"/>
          </p:nvPr>
        </p:nvSpPr>
        <p:spPr>
          <a:xfrm>
            <a:off x="447869" y="1474237"/>
            <a:ext cx="11056776" cy="4861249"/>
          </a:xfrm>
        </p:spPr>
        <p:txBody>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SQL</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HTML</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Oracle DB</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CSS</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JavaScript.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92172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4" name="Picture 2" descr="Thank You Design For Presentation Template">
            <a:extLst>
              <a:ext uri="{FF2B5EF4-FFF2-40B4-BE49-F238E27FC236}">
                <a16:creationId xmlns:a16="http://schemas.microsoft.com/office/drawing/2014/main" id="{AB05F6D8-568B-41AA-1E00-121C44C001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84" name="Rectangle 308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4847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483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Roboto</vt:lpstr>
      <vt:lpstr>Times New Roman</vt:lpstr>
      <vt:lpstr>Wingdings</vt:lpstr>
      <vt:lpstr>Office Theme</vt:lpstr>
      <vt:lpstr>Understanding In-app Ads and Detecting Hidden Attacks through the mobile App -Web Interface. </vt:lpstr>
      <vt:lpstr>ABSTRACT:</vt:lpstr>
      <vt:lpstr>FEATURES:</vt:lpstr>
      <vt:lpstr> In an effort to describe the malware and scam landscape prevalent at the app-web interface, we share a variety of intriguing findings and case examples. We have discovered, for instance, malicious SMS trojans spreading through well-known ad networks, frauds luring consumers with promises of free goods, and scams spreading through both in-app adverts and links embedded in programs.  In order to assist with determining the provenance of the identified malicious links, we conducted a systematic study to associate ad networks with ad library packages in existing applications.  We apply the MinHash and LSH  techniques to greatly improve the efficiency  MinHash: is a technique for quickly estimating how similar two sets are. LSH technique:  an algorithmic technique that hashes similar input items into the same "buckets" with high              probability</vt:lpstr>
      <vt:lpstr>SOFTWARE: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In-app Ads and Detecting Hidden Attacks through the mobile App -Web Interface.</dc:title>
  <dc:creator>Bobbishetty, Sushma</dc:creator>
  <cp:lastModifiedBy>Bobbishetty, Sushma</cp:lastModifiedBy>
  <cp:revision>1</cp:revision>
  <dcterms:created xsi:type="dcterms:W3CDTF">2023-02-10T21:23:15Z</dcterms:created>
  <dcterms:modified xsi:type="dcterms:W3CDTF">2023-02-10T22:15:49Z</dcterms:modified>
</cp:coreProperties>
</file>