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5" r:id="rId1"/>
  </p:sldMasterIdLst>
  <p:sldIdLst>
    <p:sldId id="259" r:id="rId2"/>
    <p:sldId id="258" r:id="rId3"/>
    <p:sldId id="260" r:id="rId4"/>
    <p:sldId id="261" r:id="rId5"/>
    <p:sldId id="262" r:id="rId6"/>
    <p:sldId id="263" r:id="rId7"/>
    <p:sldId id="264" r:id="rId8"/>
    <p:sldId id="265" r:id="rId9"/>
    <p:sldId id="266" r:id="rId10"/>
    <p:sldId id="267" r:id="rId11"/>
    <p:sldId id="269" r:id="rId12"/>
    <p:sldId id="268" r:id="rId13"/>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oudy Old Style" panose="02020502050305020303" pitchFamily="18" charset="0"/>
      <p:regular r:id="rId18"/>
      <p:bold r:id="rId19"/>
      <p:italic r:id="rId20"/>
    </p:embeddedFont>
    <p:embeddedFont>
      <p:font typeface="Wingdings 2" panose="05020102010507070707" pitchFamily="18" charset="2"/>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r>
            <a:rPr lang="en-IN" dirty="0"/>
            <a:t>To provide a comprehensive report for the given dataset, we'll analysis various aspects such as sales performance, profitability, and other relevant metrics. Here's a structured report based on the data provided</a:t>
          </a: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C0C343C8-B6AE-4134-AB18-38E5C3C3DDE5}">
      <dgm:prSet/>
      <dgm:spPr/>
      <dgm:t>
        <a:bodyPr/>
        <a:lstStyle/>
        <a:p>
          <a:r>
            <a:rPr lang="en-IN" b="1" dirty="0"/>
            <a:t>Overview and Summary Statistics</a:t>
          </a:r>
          <a:endParaRPr lang="en-US" dirty="0"/>
        </a:p>
      </dgm:t>
    </dgm:pt>
    <dgm:pt modelId="{26DC23C3-9A79-4DBD-AAD6-0AE5985B6ED4}" type="parTrans" cxnId="{D762EC40-65E5-4C52-A2A0-0E3FE6506D85}">
      <dgm:prSet/>
      <dgm:spPr/>
      <dgm:t>
        <a:bodyPr/>
        <a:lstStyle/>
        <a:p>
          <a:endParaRPr lang="en-IN"/>
        </a:p>
      </dgm:t>
    </dgm:pt>
    <dgm:pt modelId="{AB5A6DCD-1EC8-4990-8068-61156291A7A4}" type="sibTrans" cxnId="{D762EC40-65E5-4C52-A2A0-0E3FE6506D85}">
      <dgm:prSet phldrT="02" phldr="0"/>
      <dgm:spPr/>
      <dgm:t>
        <a:bodyPr/>
        <a:lstStyle/>
        <a:p>
          <a:r>
            <a:rPr lang="en-IN"/>
            <a:t>02</a:t>
          </a:r>
        </a:p>
      </dgm:t>
    </dgm:pt>
    <dgm:pt modelId="{6050F9B4-3296-45FF-ABF8-2B7DC0519932}">
      <dgm:prSet/>
      <dgm:spPr/>
      <dgm:t>
        <a:bodyPr/>
        <a:lstStyle/>
        <a:p>
          <a:pPr>
            <a:buSzPts val="1000"/>
            <a:buFont typeface="Symbol" panose="05050102010706020507" pitchFamily="18" charset="2"/>
            <a:buChar char=""/>
          </a:pPr>
          <a:r>
            <a:rPr lang="en-IN" b="1"/>
            <a:t>Total number of entries</a:t>
          </a:r>
          <a:r>
            <a:rPr lang="en-IN"/>
            <a:t>: 15</a:t>
          </a:r>
        </a:p>
      </dgm:t>
    </dgm:pt>
    <dgm:pt modelId="{8CA0A787-C915-4403-989D-C4A66928751F}" type="parTrans" cxnId="{7EC10481-AFE5-4C92-814D-B5611F051A0C}">
      <dgm:prSet/>
      <dgm:spPr/>
      <dgm:t>
        <a:bodyPr/>
        <a:lstStyle/>
        <a:p>
          <a:endParaRPr lang="en-IN"/>
        </a:p>
      </dgm:t>
    </dgm:pt>
    <dgm:pt modelId="{C916D6B9-C8BB-40DD-8A6F-ABCA1FBCB8B7}" type="sibTrans" cxnId="{7EC10481-AFE5-4C92-814D-B5611F051A0C}">
      <dgm:prSet/>
      <dgm:spPr/>
      <dgm:t>
        <a:bodyPr/>
        <a:lstStyle/>
        <a:p>
          <a:endParaRPr lang="en-IN"/>
        </a:p>
      </dgm:t>
    </dgm:pt>
    <dgm:pt modelId="{95DF17B0-D1AD-4291-9144-570FB010F7E4}">
      <dgm:prSet/>
      <dgm:spPr/>
      <dgm:t>
        <a:bodyPr/>
        <a:lstStyle/>
        <a:p>
          <a:pPr>
            <a:buSzPts val="1000"/>
            <a:buFont typeface="Symbol" panose="05050102010706020507" pitchFamily="18" charset="2"/>
            <a:buChar char=""/>
          </a:pPr>
          <a:r>
            <a:rPr lang="en-IN" b="1"/>
            <a:t>Unique regions</a:t>
          </a:r>
          <a:r>
            <a:rPr lang="en-IN"/>
            <a:t>: North America, Sub-Saharan Africa, Middle East and North Africa, Europe, Australia and Oceania, Central America and the Caribbean, Asia</a:t>
          </a:r>
        </a:p>
      </dgm:t>
    </dgm:pt>
    <dgm:pt modelId="{92E384EA-C46C-4E95-BA60-2808A958E678}" type="parTrans" cxnId="{22D31F1B-572E-4113-85D6-178DCAB44AE0}">
      <dgm:prSet/>
      <dgm:spPr/>
      <dgm:t>
        <a:bodyPr/>
        <a:lstStyle/>
        <a:p>
          <a:endParaRPr lang="en-IN"/>
        </a:p>
      </dgm:t>
    </dgm:pt>
    <dgm:pt modelId="{57D1B438-A798-4D65-B859-C3D2EA678B00}" type="sibTrans" cxnId="{22D31F1B-572E-4113-85D6-178DCAB44AE0}">
      <dgm:prSet/>
      <dgm:spPr/>
      <dgm:t>
        <a:bodyPr/>
        <a:lstStyle/>
        <a:p>
          <a:endParaRPr lang="en-IN"/>
        </a:p>
      </dgm:t>
    </dgm:pt>
    <dgm:pt modelId="{049B5032-BCFE-418B-B763-9533B2300086}">
      <dgm:prSet/>
      <dgm:spPr/>
      <dgm:t>
        <a:bodyPr/>
        <a:lstStyle/>
        <a:p>
          <a:pPr>
            <a:buSzPts val="1000"/>
            <a:buFont typeface="Symbol" panose="05050102010706020507" pitchFamily="18" charset="2"/>
            <a:buChar char=""/>
          </a:pPr>
          <a:r>
            <a:rPr lang="en-IN" b="1" dirty="0"/>
            <a:t>Unique items</a:t>
          </a:r>
          <a:r>
            <a:rPr lang="en-IN" dirty="0"/>
            <a:t>: Personal Care, Beverages, Baby Food, Fruits, Cosmetics, Office Supplies, Clothes, Vegetables, Household,  </a:t>
          </a:r>
          <a:r>
            <a:rPr lang="en-IN" b="1" dirty="0"/>
            <a:t>Sales Channels</a:t>
          </a:r>
          <a:r>
            <a:rPr lang="en-IN" dirty="0"/>
            <a:t>: Offline,  Online </a:t>
          </a:r>
          <a:r>
            <a:rPr lang="en-IN" b="1" dirty="0"/>
            <a:t>Order, Priorities</a:t>
          </a:r>
          <a:r>
            <a:rPr lang="en-IN" dirty="0"/>
            <a:t>: L, C, M, H</a:t>
          </a:r>
        </a:p>
      </dgm:t>
    </dgm:pt>
    <dgm:pt modelId="{0F8D53BB-862A-4186-8404-13A27703D24A}" type="parTrans" cxnId="{BD1B36C2-1EFE-49F9-86EE-3A17D6C9E5BF}">
      <dgm:prSet/>
      <dgm:spPr/>
      <dgm:t>
        <a:bodyPr/>
        <a:lstStyle/>
        <a:p>
          <a:endParaRPr lang="en-IN"/>
        </a:p>
      </dgm:t>
    </dgm:pt>
    <dgm:pt modelId="{A84683C4-1BC5-4ED3-8044-30958A9F1059}" type="sibTrans" cxnId="{BD1B36C2-1EFE-49F9-86EE-3A17D6C9E5BF}">
      <dgm:prSet phldrT="03" phldr="0"/>
      <dgm:spPr/>
      <dgm:t>
        <a:bodyPr/>
        <a:lstStyle/>
        <a:p>
          <a:r>
            <a:rPr lang="en-IN"/>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2BACA50A-EB1C-4E64-9ACA-14ED77709FE0}" type="pres">
      <dgm:prSet presAssocID="{9C64CC83-643C-4E12-8F97-BC19DC031190}" presName="sibTrans" presStyleCnt="0"/>
      <dgm:spPr/>
    </dgm:pt>
    <dgm:pt modelId="{2D54B0EA-0CCC-45B0-8CEB-F46DD1F53661}" type="pres">
      <dgm:prSet presAssocID="{C0C343C8-B6AE-4134-AB18-38E5C3C3DDE5}" presName="compositeNode" presStyleCnt="0">
        <dgm:presLayoutVars>
          <dgm:bulletEnabled val="1"/>
        </dgm:presLayoutVars>
      </dgm:prSet>
      <dgm:spPr/>
    </dgm:pt>
    <dgm:pt modelId="{79370572-9497-4323-8A50-84507F91BAA7}" type="pres">
      <dgm:prSet presAssocID="{C0C343C8-B6AE-4134-AB18-38E5C3C3DDE5}" presName="bgRect" presStyleLbl="alignNode1" presStyleIdx="1" presStyleCnt="3"/>
      <dgm:spPr/>
    </dgm:pt>
    <dgm:pt modelId="{FD4CF2EA-AC64-408D-BB46-05CDD72CC86B}" type="pres">
      <dgm:prSet presAssocID="{AB5A6DCD-1EC8-4990-8068-61156291A7A4}" presName="sibTransNodeRect" presStyleLbl="alignNode1" presStyleIdx="1" presStyleCnt="3">
        <dgm:presLayoutVars>
          <dgm:chMax val="0"/>
          <dgm:bulletEnabled val="1"/>
        </dgm:presLayoutVars>
      </dgm:prSet>
      <dgm:spPr/>
    </dgm:pt>
    <dgm:pt modelId="{43D2C479-9A80-46DA-8B2B-412251A4D205}" type="pres">
      <dgm:prSet presAssocID="{C0C343C8-B6AE-4134-AB18-38E5C3C3DDE5}" presName="nodeRect" presStyleLbl="alignNode1" presStyleIdx="1" presStyleCnt="3">
        <dgm:presLayoutVars>
          <dgm:bulletEnabled val="1"/>
        </dgm:presLayoutVars>
      </dgm:prSet>
      <dgm:spPr/>
    </dgm:pt>
    <dgm:pt modelId="{9A08D9BE-9633-4434-A28E-A382083F851E}" type="pres">
      <dgm:prSet presAssocID="{AB5A6DCD-1EC8-4990-8068-61156291A7A4}" presName="sibTrans" presStyleCnt="0"/>
      <dgm:spPr/>
    </dgm:pt>
    <dgm:pt modelId="{73137394-B3FF-4A32-8D20-55E3D973318D}" type="pres">
      <dgm:prSet presAssocID="{049B5032-BCFE-418B-B763-9533B2300086}" presName="compositeNode" presStyleCnt="0">
        <dgm:presLayoutVars>
          <dgm:bulletEnabled val="1"/>
        </dgm:presLayoutVars>
      </dgm:prSet>
      <dgm:spPr/>
    </dgm:pt>
    <dgm:pt modelId="{B09B5EE2-B7A0-4613-BCC0-9FDD1E730A80}" type="pres">
      <dgm:prSet presAssocID="{049B5032-BCFE-418B-B763-9533B2300086}" presName="bgRect" presStyleLbl="alignNode1" presStyleIdx="2" presStyleCnt="3"/>
      <dgm:spPr/>
    </dgm:pt>
    <dgm:pt modelId="{9268775B-8953-42B6-976C-11552002F0B0}" type="pres">
      <dgm:prSet presAssocID="{A84683C4-1BC5-4ED3-8044-30958A9F1059}" presName="sibTransNodeRect" presStyleLbl="alignNode1" presStyleIdx="2" presStyleCnt="3">
        <dgm:presLayoutVars>
          <dgm:chMax val="0"/>
          <dgm:bulletEnabled val="1"/>
        </dgm:presLayoutVars>
      </dgm:prSet>
      <dgm:spPr/>
    </dgm:pt>
    <dgm:pt modelId="{82395381-6E56-4ECB-89F9-729D629C612C}" type="pres">
      <dgm:prSet presAssocID="{049B5032-BCFE-418B-B763-9533B2300086}" presName="nodeRect" presStyleLbl="alignNode1" presStyleIdx="2" presStyleCnt="3">
        <dgm:presLayoutVars>
          <dgm:bulletEnabled val="1"/>
        </dgm:presLayoutVars>
      </dgm:prSet>
      <dgm:spPr/>
    </dgm:pt>
  </dgm:ptLst>
  <dgm:cxnLst>
    <dgm:cxn modelId="{22D31F1B-572E-4113-85D6-178DCAB44AE0}" srcId="{C0C343C8-B6AE-4134-AB18-38E5C3C3DDE5}" destId="{95DF17B0-D1AD-4291-9144-570FB010F7E4}" srcOrd="1" destOrd="0" parTransId="{92E384EA-C46C-4E95-BA60-2808A958E678}" sibTransId="{57D1B438-A798-4D65-B859-C3D2EA678B00}"/>
    <dgm:cxn modelId="{D762EC40-65E5-4C52-A2A0-0E3FE6506D85}" srcId="{8AA20905-3954-474B-A606-562BCA026DC1}" destId="{C0C343C8-B6AE-4134-AB18-38E5C3C3DDE5}" srcOrd="1" destOrd="0" parTransId="{26DC23C3-9A79-4DBD-AAD6-0AE5985B6ED4}" sibTransId="{AB5A6DCD-1EC8-4990-8068-61156291A7A4}"/>
    <dgm:cxn modelId="{164F046D-8671-40C6-AE4E-2039FEFBC931}" type="presOf" srcId="{C0C343C8-B6AE-4134-AB18-38E5C3C3DDE5}" destId="{43D2C479-9A80-46DA-8B2B-412251A4D205}" srcOrd="1"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FF0D967A-CA67-4E27-A3B7-48C9E864106C}" type="presOf" srcId="{AB5A6DCD-1EC8-4990-8068-61156291A7A4}" destId="{FD4CF2EA-AC64-408D-BB46-05CDD72CC86B}" srcOrd="0" destOrd="0" presId="urn:microsoft.com/office/officeart/2016/7/layout/LinearBlockProcessNumbered"/>
    <dgm:cxn modelId="{7EC10481-AFE5-4C92-814D-B5611F051A0C}" srcId="{C0C343C8-B6AE-4134-AB18-38E5C3C3DDE5}" destId="{6050F9B4-3296-45FF-ABF8-2B7DC0519932}" srcOrd="0" destOrd="0" parTransId="{8CA0A787-C915-4403-989D-C4A66928751F}" sibTransId="{C916D6B9-C8BB-40DD-8A6F-ABCA1FBCB8B7}"/>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D25D9C9B-9428-441D-980B-690890E5B28F}" type="presOf" srcId="{6050F9B4-3296-45FF-ABF8-2B7DC0519932}" destId="{43D2C479-9A80-46DA-8B2B-412251A4D205}" srcOrd="0" destOrd="1" presId="urn:microsoft.com/office/officeart/2016/7/layout/LinearBlockProcessNumbered"/>
    <dgm:cxn modelId="{7D5C8F9F-2679-4D8A-9BB2-A0F06E34E9D5}" type="presOf" srcId="{95DF17B0-D1AD-4291-9144-570FB010F7E4}" destId="{43D2C479-9A80-46DA-8B2B-412251A4D205}" srcOrd="0" destOrd="2" presId="urn:microsoft.com/office/officeart/2016/7/layout/LinearBlockProcessNumbered"/>
    <dgm:cxn modelId="{BD0773BE-C8BF-48F1-B81C-7E6CDD96F85B}" type="presOf" srcId="{C0C343C8-B6AE-4134-AB18-38E5C3C3DDE5}" destId="{79370572-9497-4323-8A50-84507F91BAA7}" srcOrd="0" destOrd="0" presId="urn:microsoft.com/office/officeart/2016/7/layout/LinearBlockProcessNumbered"/>
    <dgm:cxn modelId="{BD1B36C2-1EFE-49F9-86EE-3A17D6C9E5BF}" srcId="{8AA20905-3954-474B-A606-562BCA026DC1}" destId="{049B5032-BCFE-418B-B763-9533B2300086}" srcOrd="2" destOrd="0" parTransId="{0F8D53BB-862A-4186-8404-13A27703D24A}" sibTransId="{A84683C4-1BC5-4ED3-8044-30958A9F1059}"/>
    <dgm:cxn modelId="{BEDF50C5-3CDB-42B2-8F29-1FCBF9D23045}" type="presOf" srcId="{049B5032-BCFE-418B-B763-9533B2300086}" destId="{82395381-6E56-4ECB-89F9-729D629C612C}" srcOrd="1" destOrd="0" presId="urn:microsoft.com/office/officeart/2016/7/layout/LinearBlockProcessNumbered"/>
    <dgm:cxn modelId="{714928C7-F07E-48C4-BE9E-4842896AB09C}" type="presOf" srcId="{9C64CC83-643C-4E12-8F97-BC19DC031190}" destId="{BBA91679-4684-4A04-8AEB-03038C78A75C}" srcOrd="0" destOrd="0" presId="urn:microsoft.com/office/officeart/2016/7/layout/LinearBlockProcessNumbered"/>
    <dgm:cxn modelId="{0D46DBC9-2F7A-423C-B41A-707DBB540A3C}" type="presOf" srcId="{049B5032-BCFE-418B-B763-9533B2300086}" destId="{B09B5EE2-B7A0-4613-BCC0-9FDD1E730A80}" srcOrd="0" destOrd="0" presId="urn:microsoft.com/office/officeart/2016/7/layout/LinearBlockProcessNumbered"/>
    <dgm:cxn modelId="{C63EBEDB-A39D-471E-9AEB-E2623EF3D89D}" type="presOf" srcId="{A84683C4-1BC5-4ED3-8044-30958A9F1059}" destId="{9268775B-8953-42B6-976C-11552002F0B0}"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62EE4782-F4FF-4326-9A13-3B99DE3489C1}" type="presParOf" srcId="{579698BD-D232-4926-8D7B-29A69B90858B}" destId="{2BACA50A-EB1C-4E64-9ACA-14ED77709FE0}" srcOrd="1" destOrd="0" presId="urn:microsoft.com/office/officeart/2016/7/layout/LinearBlockProcessNumbered"/>
    <dgm:cxn modelId="{9CF4A607-7CF1-4515-B895-5789EEAB6347}" type="presParOf" srcId="{579698BD-D232-4926-8D7B-29A69B90858B}" destId="{2D54B0EA-0CCC-45B0-8CEB-F46DD1F53661}" srcOrd="2" destOrd="0" presId="urn:microsoft.com/office/officeart/2016/7/layout/LinearBlockProcessNumbered"/>
    <dgm:cxn modelId="{F5EF2384-4D5F-4BD7-A195-5EC75B2A75AB}" type="presParOf" srcId="{2D54B0EA-0CCC-45B0-8CEB-F46DD1F53661}" destId="{79370572-9497-4323-8A50-84507F91BAA7}" srcOrd="0" destOrd="0" presId="urn:microsoft.com/office/officeart/2016/7/layout/LinearBlockProcessNumbered"/>
    <dgm:cxn modelId="{B7E84EE6-F70E-4C73-A2EE-F78140A069DB}" type="presParOf" srcId="{2D54B0EA-0CCC-45B0-8CEB-F46DD1F53661}" destId="{FD4CF2EA-AC64-408D-BB46-05CDD72CC86B}" srcOrd="1" destOrd="0" presId="urn:microsoft.com/office/officeart/2016/7/layout/LinearBlockProcessNumbered"/>
    <dgm:cxn modelId="{5F5F1575-FF54-446B-8CB7-CB89272A1F4E}" type="presParOf" srcId="{2D54B0EA-0CCC-45B0-8CEB-F46DD1F53661}" destId="{43D2C479-9A80-46DA-8B2B-412251A4D205}" srcOrd="2" destOrd="0" presId="urn:microsoft.com/office/officeart/2016/7/layout/LinearBlockProcessNumbered"/>
    <dgm:cxn modelId="{7212EA6B-E7DE-443E-8347-B0978460FA58}" type="presParOf" srcId="{579698BD-D232-4926-8D7B-29A69B90858B}" destId="{9A08D9BE-9633-4434-A28E-A382083F851E}" srcOrd="3" destOrd="0" presId="urn:microsoft.com/office/officeart/2016/7/layout/LinearBlockProcessNumbered"/>
    <dgm:cxn modelId="{35DB7140-6286-4EF5-AFE0-6ABC63DF79D2}" type="presParOf" srcId="{579698BD-D232-4926-8D7B-29A69B90858B}" destId="{73137394-B3FF-4A32-8D20-55E3D973318D}" srcOrd="4" destOrd="0" presId="urn:microsoft.com/office/officeart/2016/7/layout/LinearBlockProcessNumbered"/>
    <dgm:cxn modelId="{AECF4D17-701F-4F81-898F-4DFA94A9C1E5}" type="presParOf" srcId="{73137394-B3FF-4A32-8D20-55E3D973318D}" destId="{B09B5EE2-B7A0-4613-BCC0-9FDD1E730A80}" srcOrd="0" destOrd="0" presId="urn:microsoft.com/office/officeart/2016/7/layout/LinearBlockProcessNumbered"/>
    <dgm:cxn modelId="{20267170-66D0-43AA-894C-A2782CB7D56F}" type="presParOf" srcId="{73137394-B3FF-4A32-8D20-55E3D973318D}" destId="{9268775B-8953-42B6-976C-11552002F0B0}" srcOrd="1" destOrd="0" presId="urn:microsoft.com/office/officeart/2016/7/layout/LinearBlockProcessNumbered"/>
    <dgm:cxn modelId="{360EA772-E414-442B-8586-CD5201F4D03E}" type="presParOf" srcId="{73137394-B3FF-4A32-8D20-55E3D973318D}" destId="{82395381-6E56-4ECB-89F9-729D629C612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755650">
            <a:lnSpc>
              <a:spcPct val="90000"/>
            </a:lnSpc>
            <a:spcBef>
              <a:spcPct val="0"/>
            </a:spcBef>
            <a:spcAft>
              <a:spcPct val="35000"/>
            </a:spcAft>
            <a:buNone/>
          </a:pPr>
          <a:r>
            <a:rPr lang="en-IN" sz="1700" kern="1200" dirty="0"/>
            <a:t>To provide a comprehensive report for the given dataset, we'll analysis various aspects such as sales performance, profitability, and other relevant metrics. Here's a structured report based on the data provided</a:t>
          </a:r>
          <a:endParaRPr lang="en-US" sz="1700" kern="1200" dirty="0"/>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79370572-9497-4323-8A50-84507F91BAA7}">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755650">
            <a:lnSpc>
              <a:spcPct val="90000"/>
            </a:lnSpc>
            <a:spcBef>
              <a:spcPct val="0"/>
            </a:spcBef>
            <a:spcAft>
              <a:spcPct val="35000"/>
            </a:spcAft>
            <a:buNone/>
          </a:pPr>
          <a:r>
            <a:rPr lang="en-IN" sz="1700" b="1" kern="1200" dirty="0"/>
            <a:t>Overview and Summary Statistics</a:t>
          </a:r>
          <a:endParaRPr lang="en-US" sz="1700" kern="1200" dirty="0"/>
        </a:p>
        <a:p>
          <a:pPr marL="114300" lvl="1" indent="-114300" algn="l" defTabSz="577850">
            <a:lnSpc>
              <a:spcPct val="90000"/>
            </a:lnSpc>
            <a:spcBef>
              <a:spcPct val="0"/>
            </a:spcBef>
            <a:spcAft>
              <a:spcPct val="15000"/>
            </a:spcAft>
            <a:buSzPts val="1000"/>
            <a:buFont typeface="Symbol" panose="05050102010706020507" pitchFamily="18" charset="2"/>
            <a:buChar char=""/>
          </a:pPr>
          <a:r>
            <a:rPr lang="en-IN" sz="1300" b="1" kern="1200"/>
            <a:t>Total number of entries</a:t>
          </a:r>
          <a:r>
            <a:rPr lang="en-IN" sz="1300" kern="1200"/>
            <a:t>: 15</a:t>
          </a:r>
        </a:p>
        <a:p>
          <a:pPr marL="114300" lvl="1" indent="-114300" algn="l" defTabSz="577850">
            <a:lnSpc>
              <a:spcPct val="90000"/>
            </a:lnSpc>
            <a:spcBef>
              <a:spcPct val="0"/>
            </a:spcBef>
            <a:spcAft>
              <a:spcPct val="15000"/>
            </a:spcAft>
            <a:buSzPts val="1000"/>
            <a:buFont typeface="Symbol" panose="05050102010706020507" pitchFamily="18" charset="2"/>
            <a:buChar char=""/>
          </a:pPr>
          <a:r>
            <a:rPr lang="en-IN" sz="1300" b="1" kern="1200"/>
            <a:t>Unique regions</a:t>
          </a:r>
          <a:r>
            <a:rPr lang="en-IN" sz="1300" kern="1200"/>
            <a:t>: North America, Sub-Saharan Africa, Middle East and North Africa, Europe, Australia and Oceania, Central America and the Caribbean, Asia</a:t>
          </a:r>
        </a:p>
      </dsp:txBody>
      <dsp:txXfrm>
        <a:off x="3538853" y="1485900"/>
        <a:ext cx="3275967" cy="2228850"/>
      </dsp:txXfrm>
    </dsp:sp>
    <dsp:sp modelId="{FD4CF2EA-AC64-408D-BB46-05CDD72CC86B}">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IN" sz="6600" kern="1200"/>
            <a:t>02</a:t>
          </a:r>
        </a:p>
      </dsp:txBody>
      <dsp:txXfrm>
        <a:off x="3538853" y="0"/>
        <a:ext cx="3275967" cy="1485900"/>
      </dsp:txXfrm>
    </dsp:sp>
    <dsp:sp modelId="{B09B5EE2-B7A0-4613-BCC0-9FDD1E730A80}">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755650">
            <a:lnSpc>
              <a:spcPct val="90000"/>
            </a:lnSpc>
            <a:spcBef>
              <a:spcPct val="0"/>
            </a:spcBef>
            <a:spcAft>
              <a:spcPct val="35000"/>
            </a:spcAft>
            <a:buSzPts val="1000"/>
            <a:buFont typeface="Symbol" panose="05050102010706020507" pitchFamily="18" charset="2"/>
            <a:buNone/>
          </a:pPr>
          <a:r>
            <a:rPr lang="en-IN" sz="1700" b="1" kern="1200" dirty="0"/>
            <a:t>Unique items</a:t>
          </a:r>
          <a:r>
            <a:rPr lang="en-IN" sz="1700" kern="1200" dirty="0"/>
            <a:t>: Personal Care, Beverages, Baby Food, Fruits, Cosmetics, Office Supplies, Clothes, Vegetables, Household,  </a:t>
          </a:r>
          <a:r>
            <a:rPr lang="en-IN" sz="1700" b="1" kern="1200" dirty="0"/>
            <a:t>Sales Channels</a:t>
          </a:r>
          <a:r>
            <a:rPr lang="en-IN" sz="1700" kern="1200" dirty="0"/>
            <a:t>: Offline,  Online </a:t>
          </a:r>
          <a:r>
            <a:rPr lang="en-IN" sz="1700" b="1" kern="1200" dirty="0"/>
            <a:t>Order, Priorities</a:t>
          </a:r>
          <a:r>
            <a:rPr lang="en-IN" sz="1700" kern="1200" dirty="0"/>
            <a:t>: L, C, M, H</a:t>
          </a:r>
        </a:p>
      </dsp:txBody>
      <dsp:txXfrm>
        <a:off x="7076898" y="1485900"/>
        <a:ext cx="3275967" cy="2228850"/>
      </dsp:txXfrm>
    </dsp:sp>
    <dsp:sp modelId="{9268775B-8953-42B6-976C-11552002F0B0}">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IN"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Amazon Sales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DATA ANALYSIS</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D55F-0CC5-4DFE-8778-A38A8732C6DC}"/>
              </a:ext>
            </a:extLst>
          </p:cNvPr>
          <p:cNvSpPr>
            <a:spLocks noGrp="1"/>
          </p:cNvSpPr>
          <p:nvPr>
            <p:ph type="title"/>
          </p:nvPr>
        </p:nvSpPr>
        <p:spPr>
          <a:xfrm flipH="1">
            <a:off x="11267556" y="-159025"/>
            <a:ext cx="45719" cy="45720"/>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B86BF9D3-A28F-451A-A16B-33A919F17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63390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BB6B-1E17-439C-81BF-01CB75FEA1DC}"/>
              </a:ext>
            </a:extLst>
          </p:cNvPr>
          <p:cNvSpPr>
            <a:spLocks noGrp="1"/>
          </p:cNvSpPr>
          <p:nvPr>
            <p:ph type="title"/>
          </p:nvPr>
        </p:nvSpPr>
        <p:spPr>
          <a:xfrm flipH="1">
            <a:off x="13782260" y="0"/>
            <a:ext cx="66260" cy="655319"/>
          </a:xfrm>
        </p:spPr>
        <p:txBody>
          <a:bodyPr>
            <a:normAutofit fontScale="90000"/>
          </a:bodyPr>
          <a:lstStyle/>
          <a:p>
            <a:endParaRPr lang="en-IN"/>
          </a:p>
        </p:txBody>
      </p:sp>
      <p:pic>
        <p:nvPicPr>
          <p:cNvPr id="5" name="Content Placeholder 4">
            <a:extLst>
              <a:ext uri="{FF2B5EF4-FFF2-40B4-BE49-F238E27FC236}">
                <a16:creationId xmlns:a16="http://schemas.microsoft.com/office/drawing/2014/main" id="{664F168B-359D-4350-A73C-E70C11F2D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1222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B3DE-D466-466D-932E-EA0EF1FD3F33}"/>
              </a:ext>
            </a:extLst>
          </p:cNvPr>
          <p:cNvSpPr>
            <a:spLocks noGrp="1"/>
          </p:cNvSpPr>
          <p:nvPr>
            <p:ph type="title"/>
          </p:nvPr>
        </p:nvSpPr>
        <p:spPr>
          <a:xfrm>
            <a:off x="13291930" y="-927652"/>
            <a:ext cx="371060" cy="265044"/>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18C23F85-A820-42A1-8DD2-4396EE913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9871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AGENDA</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411356723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87FE-2C00-475E-9D11-C1055626FD1D}"/>
              </a:ext>
            </a:extLst>
          </p:cNvPr>
          <p:cNvSpPr>
            <a:spLocks noGrp="1"/>
          </p:cNvSpPr>
          <p:nvPr>
            <p:ph type="title"/>
          </p:nvPr>
        </p:nvSpPr>
        <p:spPr/>
        <p:txBody>
          <a:bodyPr>
            <a:normAutofit fontScale="90000"/>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89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5300" b="1" dirty="0">
                <a:effectLst/>
                <a:latin typeface="Times New Roman" panose="02020603050405020304" pitchFamily="18" charset="0"/>
                <a:ea typeface="Times New Roman" panose="02020603050405020304" pitchFamily="18" charset="0"/>
                <a:cs typeface="Times New Roman" panose="02020603050405020304" pitchFamily="18" charset="0"/>
              </a:rPr>
              <a:t>Sales Analysis</a:t>
            </a:r>
            <a:br>
              <a:rPr lang="en-IN" sz="53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6604AC-53E8-4CAC-9085-03D461439104}"/>
              </a:ext>
            </a:extLst>
          </p:cNvPr>
          <p:cNvSpPr>
            <a:spLocks noGrp="1"/>
          </p:cNvSpPr>
          <p:nvPr>
            <p:ph idx="1"/>
          </p:nvPr>
        </p:nvSpPr>
        <p:spPr>
          <a:xfrm>
            <a:off x="913795" y="1524001"/>
            <a:ext cx="5182205" cy="5334000"/>
          </a:xfrm>
        </p:spPr>
        <p:txBody>
          <a:bodyPr>
            <a:normAutofit fontScale="25000" lnSpcReduction="20000"/>
          </a:bodyPr>
          <a:lstStyle/>
          <a:p>
            <a:pPr>
              <a:lnSpc>
                <a:spcPct val="107000"/>
              </a:lnSpc>
              <a:spcAft>
                <a:spcPts val="800"/>
              </a:spcAft>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Total Revenue and Total Cost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b="1" dirty="0">
                <a:effectLst/>
                <a:latin typeface="Times New Roman" panose="02020603050405020304" pitchFamily="18" charset="0"/>
                <a:ea typeface="Times New Roman" panose="02020603050405020304" pitchFamily="18" charset="0"/>
                <a:cs typeface="Times New Roman" panose="02020603050405020304" pitchFamily="18" charset="0"/>
              </a:rPr>
              <a:t>Total Revenue</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$8,669,206.74</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b="1" dirty="0">
                <a:effectLst/>
                <a:latin typeface="Times New Roman" panose="02020603050405020304" pitchFamily="18" charset="0"/>
                <a:ea typeface="Times New Roman" panose="02020603050405020304" pitchFamily="18" charset="0"/>
                <a:cs typeface="Times New Roman" panose="02020603050405020304" pitchFamily="18" charset="0"/>
              </a:rPr>
              <a:t>Total Cost</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$6,030,927.63</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b="1" dirty="0">
                <a:effectLst/>
                <a:latin typeface="Times New Roman" panose="02020603050405020304" pitchFamily="18" charset="0"/>
                <a:ea typeface="Times New Roman" panose="02020603050405020304" pitchFamily="18" charset="0"/>
                <a:cs typeface="Times New Roman" panose="02020603050405020304" pitchFamily="18" charset="0"/>
              </a:rPr>
              <a:t>Total Profit</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$2,638,279.11</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0" b="1" dirty="0">
                <a:effectLst/>
                <a:latin typeface="Times New Roman" panose="02020603050405020304" pitchFamily="18" charset="0"/>
                <a:ea typeface="Times New Roman" panose="02020603050405020304" pitchFamily="18" charset="0"/>
                <a:cs typeface="Times New Roman" panose="02020603050405020304" pitchFamily="18" charset="0"/>
              </a:rPr>
              <a:t>Revenue Breakdown by Region</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North America: $1,113,207.97</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Sub-Saharan Africa: $4,748,573.18</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Middle East and North Africa: $6,870.28</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Europe: $3,678,269.30</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Australia and Oceania: $445,508.05</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Central America and the Caribbean: $387,002.20</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Asia: $58,471.11</a:t>
            </a:r>
          </a:p>
          <a:p>
            <a:pPr marL="342900" lvl="0" indent="-342900">
              <a:lnSpc>
                <a:spcPct val="107000"/>
              </a:lnSpc>
              <a:spcAft>
                <a:spcPts val="800"/>
              </a:spcAft>
              <a:buSzPts val="1000"/>
              <a:buFont typeface="Symbol" panose="05050102010706020507" pitchFamily="18" charset="2"/>
              <a:buChar char=""/>
              <a:tabLst>
                <a:tab pos="457200" algn="l"/>
              </a:tabLst>
            </a:pP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9047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2CBF-F1EF-4113-B817-3B12C0A6A965}"/>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Profitability Analysis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AE13BB-C4DD-408C-9043-95596B405B4E}"/>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Most Profitable Region</a:t>
            </a: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Sub-Saharan Africa ($2,105,640.29)</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Least Profitable Region</a:t>
            </a:r>
            <a: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t>: Middle East and North Africa ($1,748.56)</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126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C113-7282-4B17-A3B3-D3221D6F63B4}"/>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Sales Channel Analysis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4D33B7D-DC83-4B78-80E6-4AB6CC4B7612}"/>
              </a:ext>
            </a:extLst>
          </p:cNvPr>
          <p:cNvSpPr>
            <a:spLocks noGrp="1"/>
          </p:cNvSpPr>
          <p:nvPr>
            <p:ph idx="1"/>
          </p:nvPr>
        </p:nvSpPr>
        <p:spPr/>
        <p:txBody>
          <a:bodyPr>
            <a:normAutofit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Sales Channel Distribution</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Offline: 11 transactions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Online: 4 transactions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Revenue Comparison</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Offline: $7,596,791.19</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Online: $1,072,415.55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944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2978-DAAC-4792-8071-8EBB4FBF1A1C}"/>
              </a:ext>
            </a:extLst>
          </p:cNvPr>
          <p:cNvSpPr>
            <a:spLocks noGrp="1"/>
          </p:cNvSpPr>
          <p:nvPr>
            <p:ph type="title"/>
          </p:nvPr>
        </p:nvSpPr>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Product Category Analysis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E63A2D1-F3DD-4E79-B465-762183C0EBBB}"/>
              </a:ext>
            </a:extLst>
          </p:cNvPr>
          <p:cNvSpPr>
            <a:spLocks noGrp="1"/>
          </p:cNvSpPr>
          <p:nvPr>
            <p:ph idx="1"/>
          </p:nvPr>
        </p:nvSpPr>
        <p:spPr>
          <a:xfrm>
            <a:off x="913795" y="2076450"/>
            <a:ext cx="10353762" cy="4417115"/>
          </a:xfrm>
        </p:spPr>
        <p:txBody>
          <a:bodyPr>
            <a:normAutofit fontScale="92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Top Selling Categories</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rabicPeriod"/>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Beverages: $1,535,217.88</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rabicPeriod"/>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Office Supplies: $1,956,121.49</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rabicPeriod"/>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Personal Care: $1,113,207.97</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Profitability by Category</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rabicPeriod"/>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Beverages: $532,652.54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rabicPeriod"/>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Office Supplies: $686,706.33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rabicPeriod"/>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Personal Care: $471,336.91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443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9369-07D1-45DE-BA7B-A78B11CCF53D}"/>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Time Analysis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dirty="0">
                <a:effectLst/>
                <a:latin typeface="Calibri" panose="020F0502020204030204" pitchFamily="34" charset="0"/>
                <a:ea typeface="Calibri" panose="020F0502020204030204" pitchFamily="34" charset="0"/>
                <a:cs typeface="Times New Roman" panose="02020603050405020304" pitchFamily="18" charset="0"/>
              </a:rPr>
              <a:t>and</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800" b="1" dirty="0">
                <a:effectLst/>
                <a:latin typeface="Times New Roman" panose="02020603050405020304" pitchFamily="18" charset="0"/>
                <a:ea typeface="Times New Roman" panose="02020603050405020304" pitchFamily="18" charset="0"/>
              </a:rPr>
              <a:t>. Order Priority Analysis</a:t>
            </a:r>
            <a:endParaRPr lang="en-IN" sz="6000" dirty="0"/>
          </a:p>
        </p:txBody>
      </p:sp>
      <p:sp>
        <p:nvSpPr>
          <p:cNvPr id="3" name="Content Placeholder 2">
            <a:extLst>
              <a:ext uri="{FF2B5EF4-FFF2-40B4-BE49-F238E27FC236}">
                <a16:creationId xmlns:a16="http://schemas.microsoft.com/office/drawing/2014/main" id="{12B7C069-83A7-4509-8D57-8954800AB638}"/>
              </a:ext>
            </a:extLst>
          </p:cNvPr>
          <p:cNvSpPr>
            <a:spLocks noGrp="1"/>
          </p:cNvSpPr>
          <p:nvPr>
            <p:ph idx="1"/>
          </p:nvPr>
        </p:nvSpPr>
        <p:spPr/>
        <p:txBody>
          <a:bodyPr>
            <a:normAutofit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Order Date Range</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1/16/2011 - 12/29/2016</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Busiest Month</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March (3 transactions)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Order Priority Distribution</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High: 3 transactions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Medium: 5 transactions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Low: 7 transactions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Critical: 0 transactions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230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80FB-89B8-436C-A7C2-CF90E2CE7DD5}"/>
              </a:ext>
            </a:extLst>
          </p:cNvPr>
          <p:cNvSpPr>
            <a:spLocks noGrp="1"/>
          </p:cNvSpPr>
          <p:nvPr>
            <p:ph type="title"/>
          </p:nvPr>
        </p:nvSpPr>
        <p:spPr>
          <a:xfrm>
            <a:off x="913795" y="1378226"/>
            <a:ext cx="10353762" cy="159026"/>
          </a:xfrm>
        </p:spPr>
        <p:txBody>
          <a:bodyPr>
            <a:normAutofit fontScale="90000"/>
          </a:bodyPr>
          <a:lstStyle/>
          <a:p>
            <a:r>
              <a:rPr lang="en-IN" sz="53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6000" dirty="0"/>
          </a:p>
        </p:txBody>
      </p:sp>
      <p:sp>
        <p:nvSpPr>
          <p:cNvPr id="3" name="Content Placeholder 2">
            <a:extLst>
              <a:ext uri="{FF2B5EF4-FFF2-40B4-BE49-F238E27FC236}">
                <a16:creationId xmlns:a16="http://schemas.microsoft.com/office/drawing/2014/main" id="{F0DB889E-B6A0-48DA-AA0D-B05E2ED1B17E}"/>
              </a:ext>
            </a:extLst>
          </p:cNvPr>
          <p:cNvSpPr>
            <a:spLocks noGrp="1"/>
          </p:cNvSpPr>
          <p:nvPr>
            <p:ph idx="1"/>
          </p:nvPr>
        </p:nvSpPr>
        <p:spPr/>
        <p:txBody>
          <a:bodyPr>
            <a:normAutofit lnSpcReduction="10000"/>
          </a:bodyPr>
          <a:lstStyle/>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This report provides a snapshot of the sales performance, profitability, and distribution across various dimensions such as regions, sales channels, product categories, and order priorities. It highlights insights that can guide strategic decisions to improve profitability, optimize sales channels, and focus on high-performing product categories. Adjustments in marketing strategies or operational efficiencies may be considered based on the findings to enhance overall business performance.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7150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31E9-BBE0-44B7-B366-6EF536CAA93C}"/>
              </a:ext>
            </a:extLst>
          </p:cNvPr>
          <p:cNvSpPr>
            <a:spLocks noGrp="1"/>
          </p:cNvSpPr>
          <p:nvPr>
            <p:ph type="title"/>
          </p:nvPr>
        </p:nvSpPr>
        <p:spPr>
          <a:xfrm>
            <a:off x="913795" y="0"/>
            <a:ext cx="10353762" cy="1238250"/>
          </a:xfrm>
        </p:spPr>
        <p:txBody>
          <a:bodyPr>
            <a:normAutofit fontScale="90000"/>
          </a:bodyPr>
          <a:lstStyle/>
          <a:p>
            <a:r>
              <a:rPr lang="en-US" dirty="0"/>
              <a:t>Graphical Analysis</a:t>
            </a:r>
            <a:br>
              <a:rPr lang="en-US" dirty="0"/>
            </a:br>
            <a:endParaRPr lang="en-IN" dirty="0"/>
          </a:p>
        </p:txBody>
      </p:sp>
      <p:pic>
        <p:nvPicPr>
          <p:cNvPr id="9" name="Content Placeholder 8">
            <a:extLst>
              <a:ext uri="{FF2B5EF4-FFF2-40B4-BE49-F238E27FC236}">
                <a16:creationId xmlns:a16="http://schemas.microsoft.com/office/drawing/2014/main" id="{E20D712C-4DA5-431E-AFDD-FCD752015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89307"/>
            <a:ext cx="12192000" cy="6268693"/>
          </a:xfrm>
        </p:spPr>
      </p:pic>
    </p:spTree>
    <p:extLst>
      <p:ext uri="{BB962C8B-B14F-4D97-AF65-F5344CB8AC3E}">
        <p14:creationId xmlns:p14="http://schemas.microsoft.com/office/powerpoint/2010/main" val="209878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{1B2D34E5-1FB4-49F7-88B0-F9C16B38BE2A}tf12214701_win32</Template>
  <TotalTime>90</TotalTime>
  <Words>406</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Goudy Old Style</vt:lpstr>
      <vt:lpstr>Times New Roman</vt:lpstr>
      <vt:lpstr>Wingdings 2</vt:lpstr>
      <vt:lpstr>Courier New</vt:lpstr>
      <vt:lpstr>Calibri</vt:lpstr>
      <vt:lpstr>Symbol</vt:lpstr>
      <vt:lpstr>SlateVTI</vt:lpstr>
      <vt:lpstr>Amazon Sales</vt:lpstr>
      <vt:lpstr>AGENDA</vt:lpstr>
      <vt:lpstr>2. Sales Analysis </vt:lpstr>
      <vt:lpstr>Profitability Analysis </vt:lpstr>
      <vt:lpstr>Sales Channel Analysis </vt:lpstr>
      <vt:lpstr>. Product Category Analysis </vt:lpstr>
      <vt:lpstr>Time Analysis and . Order Priority Analysis</vt:lpstr>
      <vt:lpstr>Conclusion </vt:lpstr>
      <vt:lpstr>Graphical Analysis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dc:title>
  <dc:creator>chopralokesh61@gmail.com</dc:creator>
  <cp:lastModifiedBy>chopralokesh61@gmail.com</cp:lastModifiedBy>
  <cp:revision>6</cp:revision>
  <dcterms:created xsi:type="dcterms:W3CDTF">2024-07-23T05:05:13Z</dcterms:created>
  <dcterms:modified xsi:type="dcterms:W3CDTF">2024-09-07T12:01:00Z</dcterms:modified>
</cp:coreProperties>
</file>