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</p:sldIdLst>
  <p:sldSz cx="9144000" cy="5143500" type="screen16x9"/>
  <p:notesSz cx="6858000" cy="9144000"/>
  <p:embeddedFontLst>
    <p:embeddedFont>
      <p:font typeface="Alfa Slab One" panose="020B0604020202020204" charset="0"/>
      <p:regular r:id="rId13"/>
    </p:embeddedFont>
    <p:embeddedFont>
      <p:font typeface="Proxima Nova" panose="020B060402020202020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C12"/>
    <a:srgbClr val="FFFFFF"/>
    <a:srgbClr val="E74C3C"/>
    <a:srgbClr val="78A98D"/>
    <a:srgbClr val="2ECC71"/>
    <a:srgbClr val="3498DB"/>
    <a:srgbClr val="093C92"/>
    <a:srgbClr val="555363"/>
    <a:srgbClr val="9CB2BA"/>
    <a:srgbClr val="B0D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9BD28-EE8D-40F4-992F-F0C7D7208E2A}">
  <a:tblStyle styleId="{4379BD28-EE8D-40F4-992F-F0C7D7208E2A}" styleName="Table_0">
    <a:wholeTbl>
      <a:tcTxStyle b="off" i="off">
        <a:font>
          <a:latin typeface="Roboto"/>
          <a:ea typeface="Roboto"/>
          <a:cs typeface="Robot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DFC"/>
          </a:solidFill>
        </a:fill>
      </a:tcStyle>
    </a:wholeTbl>
    <a:band1H>
      <a:tcTxStyle/>
      <a:tcStyle>
        <a:tcBdr/>
        <a:fill>
          <a:solidFill>
            <a:srgbClr val="D4D9F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D9F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boto"/>
          <a:ea typeface="Roboto"/>
          <a:cs typeface="Robot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"/>
          <a:ea typeface="Roboto"/>
          <a:cs typeface="Robot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0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c154c8b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6c154c8b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154c8b50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c154c8b50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c154c8b5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c154c8b5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154c8b5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6c154c8b5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154c8b5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6c154c8b5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154c8b5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6c154c8b5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154c8b5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6c154c8b5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c154c8b50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g6c154c8b50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c154c8b50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6c154c8b50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>
  <p:cSld name="Title-Sub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  <a:defRPr sz="3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/>
        </p:nvSpPr>
        <p:spPr>
          <a:xfrm>
            <a:off x="157200" y="2571750"/>
            <a:ext cx="6800400" cy="73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0" u="none" strike="noStrike" cap="none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oogle Sans"/>
              </a:rPr>
              <a:t>Traffic Sign Detection</a:t>
            </a:r>
            <a:endParaRPr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Google Sans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3132306" y="3663743"/>
            <a:ext cx="2879400" cy="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close-up of a traffic sign&#10;&#10;Description automatically generated">
            <a:extLst>
              <a:ext uri="{FF2B5EF4-FFF2-40B4-BE49-F238E27FC236}">
                <a16:creationId xmlns:a16="http://schemas.microsoft.com/office/drawing/2014/main" id="{5EA7AFAF-8312-ED6D-4575-C76474EBF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2400" y="2134100"/>
            <a:ext cx="1958400" cy="1958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 descr="A logo of university of new haven&#10;&#10;Description automatically generated">
            <a:extLst>
              <a:ext uri="{FF2B5EF4-FFF2-40B4-BE49-F238E27FC236}">
                <a16:creationId xmlns:a16="http://schemas.microsoft.com/office/drawing/2014/main" id="{7FD0D4F4-C442-67A0-A540-311F01A7B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60725"/>
            <a:ext cx="1004400" cy="100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F6ABE9-90F7-E1B3-F4E9-24D71155561D}"/>
              </a:ext>
            </a:extLst>
          </p:cNvPr>
          <p:cNvGrpSpPr/>
          <p:nvPr/>
        </p:nvGrpSpPr>
        <p:grpSpPr>
          <a:xfrm>
            <a:off x="511347" y="3822873"/>
            <a:ext cx="6019053" cy="307779"/>
            <a:chOff x="457200" y="3816942"/>
            <a:chExt cx="6019053" cy="3077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6E3CFF-1857-1E15-626A-D84BFD727A11}"/>
                </a:ext>
              </a:extLst>
            </p:cNvPr>
            <p:cNvSpPr txBox="1"/>
            <p:nvPr/>
          </p:nvSpPr>
          <p:spPr>
            <a:xfrm>
              <a:off x="457200" y="3816944"/>
              <a:ext cx="14148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DSCI-6007-03</a:t>
              </a:r>
              <a:endPara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399F19-301F-DF17-FE8F-6EDEFF0855A4}"/>
                </a:ext>
              </a:extLst>
            </p:cNvPr>
            <p:cNvSpPr txBox="1"/>
            <p:nvPr/>
          </p:nvSpPr>
          <p:spPr>
            <a:xfrm>
              <a:off x="1677453" y="3816942"/>
              <a:ext cx="36516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Tagliatela College of Engineering – Data Science</a:t>
              </a:r>
              <a:endPara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A7FE0E-766E-2B9B-A6B8-E00426E04200}"/>
                </a:ext>
              </a:extLst>
            </p:cNvPr>
            <p:cNvSpPr txBox="1"/>
            <p:nvPr/>
          </p:nvSpPr>
          <p:spPr>
            <a:xfrm>
              <a:off x="5329053" y="3816942"/>
              <a:ext cx="114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Spring 2024</a:t>
              </a:r>
              <a:endPara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Google Shape;67;p16">
            <a:extLst>
              <a:ext uri="{FF2B5EF4-FFF2-40B4-BE49-F238E27FC236}">
                <a16:creationId xmlns:a16="http://schemas.microsoft.com/office/drawing/2014/main" id="{EC96BFFD-2322-5291-F475-37EEAF8B2A8F}"/>
              </a:ext>
            </a:extLst>
          </p:cNvPr>
          <p:cNvSpPr txBox="1"/>
          <p:nvPr/>
        </p:nvSpPr>
        <p:spPr>
          <a:xfrm>
            <a:off x="1303200" y="1234762"/>
            <a:ext cx="6800400" cy="73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i="0" u="none" strike="noStrike" cap="non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oogle Sans"/>
              </a:rPr>
              <a:t>Mid Term Project – Team 14 </a:t>
            </a:r>
            <a:endParaRPr sz="44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een sign with white text&#10;&#10;Description automatically generated">
            <a:extLst>
              <a:ext uri="{FF2B5EF4-FFF2-40B4-BE49-F238E27FC236}">
                <a16:creationId xmlns:a16="http://schemas.microsoft.com/office/drawing/2014/main" id="{71A90077-B99A-8485-9D2D-8846DFEA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70842" y="618828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  <a:endParaRPr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574764" y="3488304"/>
            <a:ext cx="2099100" cy="7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3513642" y="3488304"/>
            <a:ext cx="2099100" cy="7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6650400" y="3468972"/>
            <a:ext cx="2099100" cy="7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784614" y="3327276"/>
            <a:ext cx="15114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498D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Lokesh Dammalapati</a:t>
            </a:r>
            <a:br>
              <a:rPr lang="en" b="1" dirty="0">
                <a:solidFill>
                  <a:srgbClr val="3498D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</a:br>
            <a:r>
              <a:rPr lang="en" dirty="0">
                <a:solidFill>
                  <a:srgbClr val="3498D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Product Manager</a:t>
            </a:r>
            <a:endParaRPr dirty="0">
              <a:solidFill>
                <a:srgbClr val="3498D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937177" y="3488304"/>
            <a:ext cx="1536030" cy="62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78A98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Shashank Madipelly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8A98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Machine Learning Engineer</a:t>
            </a:r>
            <a:endParaRPr sz="1200" b="1" dirty="0">
              <a:solidFill>
                <a:srgbClr val="78A98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4958738" y="3468972"/>
            <a:ext cx="1511400" cy="62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E74C3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Keerthi Kappera</a:t>
            </a:r>
            <a:br>
              <a:rPr lang="en" sz="1200" b="1" dirty="0">
                <a:solidFill>
                  <a:srgbClr val="E74C3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</a:br>
            <a:r>
              <a:rPr lang="en-IN" sz="1200" b="1" dirty="0">
                <a:solidFill>
                  <a:srgbClr val="E74C3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Software Engineer / Developer</a:t>
            </a:r>
            <a:endParaRPr sz="1200" dirty="0">
              <a:solidFill>
                <a:srgbClr val="E74C3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2" name="Google Shape;83;p17">
            <a:extLst>
              <a:ext uri="{FF2B5EF4-FFF2-40B4-BE49-F238E27FC236}">
                <a16:creationId xmlns:a16="http://schemas.microsoft.com/office/drawing/2014/main" id="{29B88E6A-FAEB-9175-3256-A2405A2C7096}"/>
              </a:ext>
            </a:extLst>
          </p:cNvPr>
          <p:cNvSpPr/>
          <p:nvPr/>
        </p:nvSpPr>
        <p:spPr>
          <a:xfrm>
            <a:off x="6867480" y="3488304"/>
            <a:ext cx="1511400" cy="62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39C1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Meghana Bodduluri</a:t>
            </a:r>
            <a:br>
              <a:rPr lang="en" sz="1200" b="1" dirty="0">
                <a:solidFill>
                  <a:srgbClr val="F39C1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</a:br>
            <a:r>
              <a:rPr lang="en-IN" sz="1200" b="1" dirty="0">
                <a:solidFill>
                  <a:srgbClr val="F39C1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Quality Assurance (QA) Engineer</a:t>
            </a:r>
            <a:endParaRPr sz="1200" dirty="0">
              <a:solidFill>
                <a:srgbClr val="F39C1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pic>
        <p:nvPicPr>
          <p:cNvPr id="5" name="Picture 4" descr="A person wearing sunglasses and a striped shirt&#10;&#10;Description automatically generated">
            <a:extLst>
              <a:ext uri="{FF2B5EF4-FFF2-40B4-BE49-F238E27FC236}">
                <a16:creationId xmlns:a16="http://schemas.microsoft.com/office/drawing/2014/main" id="{4BFED6B9-2707-B727-BD0D-64F697195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02" y="1606265"/>
            <a:ext cx="1406112" cy="132233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86A671-5C2B-0610-8AC1-88789C8A04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51892" y="1606265"/>
            <a:ext cx="1406112" cy="129713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F6CACA-3889-D274-C31E-38006CB229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001590" y="1606265"/>
            <a:ext cx="1305610" cy="12971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0A839F-2BEE-31A3-62B8-83F77B3A5A0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867480" y="1606265"/>
            <a:ext cx="1386618" cy="129713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87750" y="339369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Problem</a:t>
            </a:r>
            <a:endParaRPr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568888" y="2672420"/>
            <a:ext cx="1941639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lang="en" sz="1400" b="1" i="0" u="none" strike="noStrike" cap="none" dirty="0">
                <a:solidFill>
                  <a:srgbClr val="303F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Problem #2</a:t>
            </a:r>
            <a:br>
              <a:rPr lang="en" sz="1400" b="1" i="0" u="none" strike="noStrike" cap="none" dirty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</a:br>
            <a:r>
              <a:rPr lang="en-US" sz="1000" i="0" u="none" strike="noStrike" cap="none" dirty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Traffic signs may be partially covered, obstructed, or hidden behind other objects such as trees, vehicles, or infrastructure.</a:t>
            </a:r>
            <a:r>
              <a:rPr lang="en" sz="1000" i="0" u="none" strike="noStrike" cap="none" dirty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</a:t>
            </a:r>
            <a:endParaRPr sz="1000" i="0" u="none" strike="noStrike" cap="none" dirty="0">
              <a:solidFill>
                <a:srgbClr val="7F7F7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grpSp>
        <p:nvGrpSpPr>
          <p:cNvPr id="91" name="Google Shape;91;p18"/>
          <p:cNvGrpSpPr/>
          <p:nvPr/>
        </p:nvGrpSpPr>
        <p:grpSpPr>
          <a:xfrm>
            <a:off x="3170455" y="1386824"/>
            <a:ext cx="2789455" cy="3144820"/>
            <a:chOff x="3170455" y="1352550"/>
            <a:chExt cx="2789455" cy="2356200"/>
          </a:xfrm>
        </p:grpSpPr>
        <p:cxnSp>
          <p:nvCxnSpPr>
            <p:cNvPr id="92" name="Google Shape;92;p18"/>
            <p:cNvCxnSpPr/>
            <p:nvPr/>
          </p:nvCxnSpPr>
          <p:spPr>
            <a:xfrm>
              <a:off x="3170455" y="1352550"/>
              <a:ext cx="0" cy="2356200"/>
            </a:xfrm>
            <a:prstGeom prst="straightConnector1">
              <a:avLst/>
            </a:prstGeom>
            <a:noFill/>
            <a:ln w="127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8"/>
            <p:cNvCxnSpPr/>
            <p:nvPr/>
          </p:nvCxnSpPr>
          <p:spPr>
            <a:xfrm>
              <a:off x="5959910" y="1352550"/>
              <a:ext cx="0" cy="2356200"/>
            </a:xfrm>
            <a:prstGeom prst="straightConnector1">
              <a:avLst/>
            </a:prstGeom>
            <a:noFill/>
            <a:ln w="127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4" name="Google Shape;94;p18"/>
          <p:cNvSpPr/>
          <p:nvPr/>
        </p:nvSpPr>
        <p:spPr>
          <a:xfrm>
            <a:off x="3901839" y="1242160"/>
            <a:ext cx="1354800" cy="13548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33453" y="2683000"/>
            <a:ext cx="2278349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" sz="1400" b="1" u="none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Problem #1</a:t>
            </a:r>
            <a:br>
              <a:rPr lang="en" sz="1400" b="1" u="none" dirty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</a:br>
            <a:r>
              <a:rPr lang="en-US" sz="1000" b="0" u="none" dirty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Traffic signs may be exposed to varying lighting conditions and weather elements (e.g., rain, snow, fog), leading to drastic changes in image quality.</a:t>
            </a:r>
            <a:endParaRPr sz="1050" b="0" u="none" dirty="0">
              <a:solidFill>
                <a:srgbClr val="7F7F7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1098350" y="1242160"/>
            <a:ext cx="1354800" cy="13548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1435303" y="3849340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dirty="0"/>
          </a:p>
        </p:txBody>
      </p:sp>
      <p:sp>
        <p:nvSpPr>
          <p:cNvPr id="98" name="Google Shape;98;p18"/>
          <p:cNvSpPr/>
          <p:nvPr/>
        </p:nvSpPr>
        <p:spPr>
          <a:xfrm>
            <a:off x="4231575" y="3849340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rgbClr val="303F45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6195362" y="2683000"/>
            <a:ext cx="231839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</a:pPr>
            <a:r>
              <a:rPr lang="en" b="1" u="none" dirty="0">
                <a:solidFill>
                  <a:srgbClr val="0E1D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Problem #3</a:t>
            </a:r>
            <a:br>
              <a:rPr lang="en" sz="1000" u="none" dirty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</a:br>
            <a:r>
              <a:rPr lang="en-US" sz="1000" u="none" dirty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Traffic scenarios are dynamic, with frequent changes in road conditions, traffic flow, and the appearance of temporary signs (e.g., construction signs)</a:t>
            </a:r>
            <a:r>
              <a:rPr lang="en" sz="1000" u="none" dirty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</a:t>
            </a:r>
            <a:endParaRPr sz="1000" u="none" dirty="0">
              <a:solidFill>
                <a:srgbClr val="7F7F7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084927" y="1639924"/>
            <a:ext cx="539422" cy="559230"/>
          </a:xfrm>
          <a:custGeom>
            <a:avLst/>
            <a:gdLst/>
            <a:ahLst/>
            <a:cxnLst/>
            <a:rect l="l" t="t" r="r" b="b"/>
            <a:pathLst>
              <a:path w="3186" h="3299" extrusionOk="0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7014211" y="3849340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dirty="0"/>
          </a:p>
        </p:txBody>
      </p:sp>
      <p:sp>
        <p:nvSpPr>
          <p:cNvPr id="102" name="Google Shape;102;p18"/>
          <p:cNvSpPr/>
          <p:nvPr/>
        </p:nvSpPr>
        <p:spPr>
          <a:xfrm>
            <a:off x="6677197" y="1319935"/>
            <a:ext cx="1354800" cy="1354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3F42F-AF8C-6052-8F16-634FCF688D6C}"/>
              </a:ext>
            </a:extLst>
          </p:cNvPr>
          <p:cNvSpPr txBox="1"/>
          <p:nvPr/>
        </p:nvSpPr>
        <p:spPr>
          <a:xfrm>
            <a:off x="1229349" y="1550207"/>
            <a:ext cx="1188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ECECE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Illumination and Weather Variability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62068-1BC4-EAA9-610F-0DE25BD2EC9C}"/>
              </a:ext>
            </a:extLst>
          </p:cNvPr>
          <p:cNvSpPr txBox="1"/>
          <p:nvPr/>
        </p:nvSpPr>
        <p:spPr>
          <a:xfrm>
            <a:off x="4031768" y="1550207"/>
            <a:ext cx="1219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ECECE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Occlusions and Partial Visibility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E9828-69F5-F2FA-3CF2-873836573411}"/>
              </a:ext>
            </a:extLst>
          </p:cNvPr>
          <p:cNvSpPr txBox="1"/>
          <p:nvPr/>
        </p:nvSpPr>
        <p:spPr>
          <a:xfrm>
            <a:off x="6807126" y="1550207"/>
            <a:ext cx="135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Environments and Rapid Changes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Solution</a:t>
            </a:r>
            <a:endParaRPr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15639" y="1814926"/>
            <a:ext cx="2667000" cy="2373900"/>
          </a:xfrm>
          <a:prstGeom prst="roundRect">
            <a:avLst>
              <a:gd name="adj" fmla="val 2440"/>
            </a:avLst>
          </a:prstGeom>
          <a:solidFill>
            <a:srgbClr val="D2030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57200" y="2402301"/>
            <a:ext cx="24954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lang="en" sz="1200" b="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Solution #1</a:t>
            </a:r>
            <a:br>
              <a:rPr lang="en" sz="10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</a:br>
            <a:r>
              <a:rPr lang="en" sz="10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</a:t>
            </a:r>
            <a:r>
              <a:rPr lang="en-US" sz="10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Integration of adaptive illumination techniques, use of infrared sensors, and advanced image preprocessing algorithms can help mitigate these challenges.</a:t>
            </a:r>
            <a:r>
              <a:rPr lang="en" sz="10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1374075" y="3849340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rgbClr val="D2030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3231682" y="1814926"/>
            <a:ext cx="2667000" cy="2373900"/>
          </a:xfrm>
          <a:prstGeom prst="roundRect">
            <a:avLst>
              <a:gd name="adj" fmla="val 2440"/>
            </a:avLst>
          </a:prstGeom>
          <a:solidFill>
            <a:srgbClr val="CBB1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324300" y="2402301"/>
            <a:ext cx="24954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lang="en" sz="1200" b="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Solution #2</a:t>
            </a:r>
            <a:br>
              <a:rPr lang="en" sz="12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</a:br>
            <a:r>
              <a:rPr lang="en" sz="10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</a:t>
            </a:r>
            <a:r>
              <a:rPr lang="en-US" sz="10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Advanced object detection models, multi-sensor fusion (combining data from cameras, LiDAR, radar), and incorporating contextual information can enhance the system's ability to handle occlusions.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4224757" y="3849340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rgbClr val="CBB100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082363" y="1814926"/>
            <a:ext cx="2667000" cy="2373900"/>
          </a:xfrm>
          <a:prstGeom prst="roundRect">
            <a:avLst>
              <a:gd name="adj" fmla="val 1932"/>
            </a:avLst>
          </a:prstGeom>
          <a:solidFill>
            <a:srgbClr val="12AE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168090" y="2402301"/>
            <a:ext cx="24954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lang="en" sz="1200" b="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Solution #3</a:t>
            </a:r>
            <a:br>
              <a:rPr lang="en" sz="1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 b="0" i="0" dirty="0">
                <a:solidFill>
                  <a:srgbClr val="ECECE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updating of the model, continuous learning techniques, and the integration of data from vehicle-to-everything (V2X) communication systems can enhance the system's adaptability to dynamic environments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7075438" y="3849340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rgbClr val="12AE00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5408027" y="1259243"/>
            <a:ext cx="3366135" cy="3366135"/>
          </a:xfrm>
          <a:custGeom>
            <a:avLst/>
            <a:gdLst/>
            <a:ahLst/>
            <a:cxnLst/>
            <a:rect l="l" t="t" r="r" b="b"/>
            <a:pathLst>
              <a:path w="2895600" h="2895600" extrusionOk="0">
                <a:moveTo>
                  <a:pt x="0" y="1447800"/>
                </a:moveTo>
                <a:cubicBezTo>
                  <a:pt x="0" y="648202"/>
                  <a:pt x="648202" y="0"/>
                  <a:pt x="1447800" y="0"/>
                </a:cubicBezTo>
                <a:cubicBezTo>
                  <a:pt x="2247398" y="0"/>
                  <a:pt x="2895600" y="648202"/>
                  <a:pt x="2895600" y="1447800"/>
                </a:cubicBezTo>
                <a:cubicBezTo>
                  <a:pt x="2895600" y="2247398"/>
                  <a:pt x="2247398" y="2895600"/>
                  <a:pt x="1447800" y="2895600"/>
                </a:cubicBezTo>
                <a:cubicBezTo>
                  <a:pt x="648202" y="2895600"/>
                  <a:pt x="0" y="2247398"/>
                  <a:pt x="0" y="1447800"/>
                </a:cubicBezTo>
                <a:close/>
              </a:path>
            </a:pathLst>
          </a:custGeom>
          <a:solidFill>
            <a:srgbClr val="313131"/>
          </a:solidFill>
          <a:ln>
            <a:noFill/>
          </a:ln>
        </p:spPr>
        <p:txBody>
          <a:bodyPr spcFirstLastPara="1" wrap="square" lIns="0" tIns="0" rIns="0" bIns="19202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5766478" y="1976754"/>
            <a:ext cx="2606040" cy="2606040"/>
          </a:xfrm>
          <a:custGeom>
            <a:avLst/>
            <a:gdLst/>
            <a:ahLst/>
            <a:cxnLst/>
            <a:rect l="l" t="t" r="r" b="b"/>
            <a:pathLst>
              <a:path w="1737360" h="1737360" extrusionOk="0">
                <a:moveTo>
                  <a:pt x="0" y="868680"/>
                </a:moveTo>
                <a:cubicBezTo>
                  <a:pt x="0" y="388921"/>
                  <a:pt x="388921" y="0"/>
                  <a:pt x="868680" y="0"/>
                </a:cubicBezTo>
                <a:cubicBezTo>
                  <a:pt x="1348439" y="0"/>
                  <a:pt x="1737360" y="388921"/>
                  <a:pt x="1737360" y="868680"/>
                </a:cubicBezTo>
                <a:cubicBezTo>
                  <a:pt x="1737360" y="1348439"/>
                  <a:pt x="1348439" y="1737360"/>
                  <a:pt x="868680" y="1737360"/>
                </a:cubicBezTo>
                <a:cubicBezTo>
                  <a:pt x="388921" y="1737360"/>
                  <a:pt x="0" y="1348439"/>
                  <a:pt x="0" y="868680"/>
                </a:cubicBezTo>
                <a:close/>
              </a:path>
            </a:pathLst>
          </a:custGeom>
          <a:solidFill>
            <a:srgbClr val="72727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Size</a:t>
            </a:r>
            <a:endParaRPr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6059018" y="2561835"/>
            <a:ext cx="2019681" cy="2019681"/>
          </a:xfrm>
          <a:custGeom>
            <a:avLst/>
            <a:gdLst/>
            <a:ahLst/>
            <a:cxnLst/>
            <a:rect l="l" t="t" r="r" b="b"/>
            <a:pathLst>
              <a:path w="1737360" h="1737360" extrusionOk="0">
                <a:moveTo>
                  <a:pt x="0" y="868680"/>
                </a:moveTo>
                <a:cubicBezTo>
                  <a:pt x="0" y="388921"/>
                  <a:pt x="388921" y="0"/>
                  <a:pt x="868680" y="0"/>
                </a:cubicBezTo>
                <a:cubicBezTo>
                  <a:pt x="1348439" y="0"/>
                  <a:pt x="1737360" y="388921"/>
                  <a:pt x="1737360" y="868680"/>
                </a:cubicBezTo>
                <a:cubicBezTo>
                  <a:pt x="1737360" y="1348439"/>
                  <a:pt x="1348439" y="1737360"/>
                  <a:pt x="868680" y="1737360"/>
                </a:cubicBezTo>
                <a:cubicBezTo>
                  <a:pt x="388921" y="1737360"/>
                  <a:pt x="0" y="1348439"/>
                  <a:pt x="0" y="868680"/>
                </a:cubicBezTo>
                <a:close/>
              </a:path>
            </a:pathLst>
          </a:custGeom>
          <a:solidFill>
            <a:srgbClr val="EFC91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42.1M</a:t>
            </a:r>
            <a:endParaRPr dirty="0"/>
          </a:p>
        </p:txBody>
      </p:sp>
      <p:sp>
        <p:nvSpPr>
          <p:cNvPr id="127" name="Google Shape;127;p20"/>
          <p:cNvSpPr txBox="1"/>
          <p:nvPr/>
        </p:nvSpPr>
        <p:spPr>
          <a:xfrm>
            <a:off x="6187707" y="1469110"/>
            <a:ext cx="16920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68.5M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187707" y="2117276"/>
            <a:ext cx="16920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44.7M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99180" y="3232665"/>
            <a:ext cx="1692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" sz="2000" b="1" dirty="0">
                <a:solidFill>
                  <a:srgbClr val="EFC914"/>
                </a:solidFill>
                <a:latin typeface="Roboto"/>
                <a:ea typeface="Roboto"/>
                <a:cs typeface="Roboto"/>
                <a:sym typeface="Roboto"/>
              </a:rPr>
              <a:t>2022</a:t>
            </a:r>
            <a:endParaRPr sz="1400" dirty="0">
              <a:solidFill>
                <a:srgbClr val="EFC9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" name="Google Shape;130;p20"/>
          <p:cNvCxnSpPr/>
          <p:nvPr/>
        </p:nvCxnSpPr>
        <p:spPr>
          <a:xfrm>
            <a:off x="399181" y="3572537"/>
            <a:ext cx="56598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31" name="Google Shape;131;p20"/>
          <p:cNvSpPr txBox="1"/>
          <p:nvPr/>
        </p:nvSpPr>
        <p:spPr>
          <a:xfrm>
            <a:off x="399181" y="3589246"/>
            <a:ext cx="46935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71717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99180" y="2343780"/>
            <a:ext cx="1692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lang="en" sz="2000" b="1" dirty="0">
                <a:solidFill>
                  <a:srgbClr val="727272"/>
                </a:solidFill>
                <a:latin typeface="Roboto"/>
                <a:ea typeface="Roboto"/>
                <a:cs typeface="Roboto"/>
                <a:sym typeface="Roboto"/>
              </a:rPr>
              <a:t>2023</a:t>
            </a:r>
            <a:endParaRPr sz="1400" dirty="0">
              <a:solidFill>
                <a:srgbClr val="72727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20"/>
          <p:cNvCxnSpPr/>
          <p:nvPr/>
        </p:nvCxnSpPr>
        <p:spPr>
          <a:xfrm>
            <a:off x="399181" y="2683652"/>
            <a:ext cx="54681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34" name="Google Shape;134;p20"/>
          <p:cNvSpPr txBox="1"/>
          <p:nvPr/>
        </p:nvSpPr>
        <p:spPr>
          <a:xfrm>
            <a:off x="399181" y="2700361"/>
            <a:ext cx="46935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71717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99180" y="1417009"/>
            <a:ext cx="1692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</a:pPr>
            <a:r>
              <a:rPr lang="en" sz="2000" b="1" dirty="0">
                <a:solidFill>
                  <a:srgbClr val="313131"/>
                </a:solidFill>
                <a:latin typeface="Roboto"/>
                <a:ea typeface="Roboto"/>
                <a:cs typeface="Roboto"/>
                <a:sym typeface="Roboto"/>
              </a:rPr>
              <a:t>2032</a:t>
            </a:r>
            <a:endParaRPr sz="1400" dirty="0">
              <a:solidFill>
                <a:srgbClr val="31313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>
            <a:off x="399181" y="1787383"/>
            <a:ext cx="54681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37" name="Google Shape;137;p20"/>
          <p:cNvSpPr txBox="1"/>
          <p:nvPr/>
        </p:nvSpPr>
        <p:spPr>
          <a:xfrm>
            <a:off x="399181" y="1808096"/>
            <a:ext cx="46935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71717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" name="Google Shape;136;p20">
            <a:extLst>
              <a:ext uri="{FF2B5EF4-FFF2-40B4-BE49-F238E27FC236}">
                <a16:creationId xmlns:a16="http://schemas.microsoft.com/office/drawing/2014/main" id="{138A7D23-5ED7-3E80-6CB3-3C76E95EA712}"/>
              </a:ext>
            </a:extLst>
          </p:cNvPr>
          <p:cNvCxnSpPr/>
          <p:nvPr/>
        </p:nvCxnSpPr>
        <p:spPr>
          <a:xfrm>
            <a:off x="418294" y="1785040"/>
            <a:ext cx="54681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model / Plan</a:t>
            </a:r>
            <a:endParaRPr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3910124" y="2308014"/>
            <a:ext cx="1323900" cy="1323900"/>
          </a:xfrm>
          <a:prstGeom prst="ellipse">
            <a:avLst/>
          </a:prstGeom>
          <a:solidFill>
            <a:srgbClr val="364349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5" name="Google Shape;145;p21"/>
          <p:cNvGrpSpPr/>
          <p:nvPr/>
        </p:nvGrpSpPr>
        <p:grpSpPr>
          <a:xfrm>
            <a:off x="3207602" y="1605570"/>
            <a:ext cx="2728350" cy="2728350"/>
            <a:chOff x="3221982" y="1485392"/>
            <a:chExt cx="2700000" cy="2700000"/>
          </a:xfrm>
        </p:grpSpPr>
        <p:sp>
          <p:nvSpPr>
            <p:cNvPr id="146" name="Google Shape;146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12600000"/>
                <a:gd name="adj2" fmla="val 162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9000000"/>
                <a:gd name="adj2" fmla="val 126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5400000"/>
                <a:gd name="adj2" fmla="val 90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1800000"/>
                <a:gd name="adj2" fmla="val 54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19800000"/>
                <a:gd name="adj2" fmla="val 18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16200000"/>
                <a:gd name="adj2" fmla="val 198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1"/>
          <p:cNvSpPr txBox="1"/>
          <p:nvPr/>
        </p:nvSpPr>
        <p:spPr>
          <a:xfrm>
            <a:off x="2373249" y="1357455"/>
            <a:ext cx="1742400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r>
              <a:rPr lang="en" sz="1200" b="1" dirty="0">
                <a:solidFill>
                  <a:srgbClr val="5B5B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Business Understanding</a:t>
            </a:r>
            <a:endParaRPr sz="900" dirty="0">
              <a:solidFill>
                <a:srgbClr val="5B5B5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093363" y="4390998"/>
            <a:ext cx="1752300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r>
              <a:rPr lang="en-IN" sz="1200" b="1" dirty="0">
                <a:solidFill>
                  <a:srgbClr val="5B5B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Evaluation and Validation</a:t>
            </a:r>
            <a:endParaRPr lang="en-IN" sz="900" dirty="0">
              <a:solidFill>
                <a:srgbClr val="5B5B5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228141" y="3499023"/>
            <a:ext cx="1757400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r>
              <a:rPr lang="en-IN" sz="1200" b="1" i="0" dirty="0">
                <a:solidFill>
                  <a:srgbClr val="5B5B5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Development</a:t>
            </a:r>
            <a:endParaRPr sz="1200" dirty="0">
              <a:solidFill>
                <a:srgbClr val="5B5B5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228142" y="2268561"/>
            <a:ext cx="2145458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r>
              <a:rPr lang="en-IN" sz="1200" b="1" dirty="0">
                <a:solidFill>
                  <a:srgbClr val="5B5B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Data Collection and Exploration</a:t>
            </a:r>
            <a:endParaRPr lang="en-IN" sz="825" dirty="0">
              <a:solidFill>
                <a:srgbClr val="5B5B5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1157312" y="3499023"/>
            <a:ext cx="1742400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r>
              <a:rPr lang="en" sz="1200" b="1" dirty="0">
                <a:solidFill>
                  <a:srgbClr val="5B5B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Deployment</a:t>
            </a:r>
            <a:endParaRPr sz="900" dirty="0">
              <a:solidFill>
                <a:srgbClr val="5B5B5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856800" y="2268561"/>
            <a:ext cx="2042912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r>
              <a:rPr lang="en-IN" sz="1200" b="1" dirty="0">
                <a:solidFill>
                  <a:srgbClr val="5B5B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Monitoring and Maintenance</a:t>
            </a:r>
            <a:endParaRPr lang="en-IN" sz="900" dirty="0">
              <a:solidFill>
                <a:srgbClr val="5B5B5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4115649" y="1283074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5181261" y="1898306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5181261" y="3128769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4115649" y="3744001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3050035" y="3128769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3050035" y="1898306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4014846" y="2632045"/>
            <a:ext cx="1078517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CRISP-DM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Technology/expertise</a:t>
            </a:r>
            <a:endParaRPr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2" name="Google Shape;172;p22"/>
          <p:cNvGrpSpPr/>
          <p:nvPr/>
        </p:nvGrpSpPr>
        <p:grpSpPr>
          <a:xfrm>
            <a:off x="2812734" y="1738718"/>
            <a:ext cx="1114951" cy="2336858"/>
            <a:chOff x="2979178" y="1775507"/>
            <a:chExt cx="1114951" cy="2336858"/>
          </a:xfrm>
        </p:grpSpPr>
        <p:grpSp>
          <p:nvGrpSpPr>
            <p:cNvPr id="173" name="Google Shape;173;p22"/>
            <p:cNvGrpSpPr/>
            <p:nvPr/>
          </p:nvGrpSpPr>
          <p:grpSpPr>
            <a:xfrm>
              <a:off x="2979178" y="1775507"/>
              <a:ext cx="1114951" cy="2336858"/>
              <a:chOff x="2719062" y="1949392"/>
              <a:chExt cx="1219192" cy="2336858"/>
            </a:xfrm>
          </p:grpSpPr>
          <p:grpSp>
            <p:nvGrpSpPr>
              <p:cNvPr id="174" name="Google Shape;174;p22"/>
              <p:cNvGrpSpPr/>
              <p:nvPr/>
            </p:nvGrpSpPr>
            <p:grpSpPr>
              <a:xfrm flipH="1">
                <a:off x="2719062" y="1949392"/>
                <a:ext cx="1219192" cy="533400"/>
                <a:chOff x="1676400" y="1733550"/>
                <a:chExt cx="1600200" cy="533400"/>
              </a:xfrm>
            </p:grpSpPr>
            <p:cxnSp>
              <p:nvCxnSpPr>
                <p:cNvPr id="175" name="Google Shape;175;p22"/>
                <p:cNvCxnSpPr/>
                <p:nvPr/>
              </p:nvCxnSpPr>
              <p:spPr>
                <a:xfrm>
                  <a:off x="1676400" y="1733550"/>
                  <a:ext cx="10668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rgbClr val="D8D8D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6" name="Google Shape;176;p22"/>
                <p:cNvCxnSpPr/>
                <p:nvPr/>
              </p:nvCxnSpPr>
              <p:spPr>
                <a:xfrm>
                  <a:off x="2743200" y="1733550"/>
                  <a:ext cx="533400" cy="5334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rgbClr val="D8D8D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77" name="Google Shape;177;p22"/>
              <p:cNvGrpSpPr/>
              <p:nvPr/>
            </p:nvGrpSpPr>
            <p:grpSpPr>
              <a:xfrm rot="10800000">
                <a:off x="2719062" y="3752850"/>
                <a:ext cx="1219192" cy="533400"/>
                <a:chOff x="1676400" y="1733550"/>
                <a:chExt cx="1600200" cy="533400"/>
              </a:xfrm>
            </p:grpSpPr>
            <p:cxnSp>
              <p:nvCxnSpPr>
                <p:cNvPr id="178" name="Google Shape;178;p22"/>
                <p:cNvCxnSpPr/>
                <p:nvPr/>
              </p:nvCxnSpPr>
              <p:spPr>
                <a:xfrm>
                  <a:off x="1676400" y="1733550"/>
                  <a:ext cx="10668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rgbClr val="D8D8D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9" name="Google Shape;179;p22"/>
                <p:cNvCxnSpPr/>
                <p:nvPr/>
              </p:nvCxnSpPr>
              <p:spPr>
                <a:xfrm>
                  <a:off x="2743200" y="1733550"/>
                  <a:ext cx="533400" cy="5334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rgbClr val="D8D8D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80" name="Google Shape;180;p22"/>
            <p:cNvCxnSpPr/>
            <p:nvPr/>
          </p:nvCxnSpPr>
          <p:spPr>
            <a:xfrm rot="10800000">
              <a:off x="3171860" y="2943937"/>
              <a:ext cx="922200" cy="0"/>
            </a:xfrm>
            <a:prstGeom prst="straightConnector1">
              <a:avLst/>
            </a:prstGeom>
            <a:noFill/>
            <a:ln w="19050" cap="rnd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1" name="Google Shape;181;p22"/>
          <p:cNvSpPr/>
          <p:nvPr/>
        </p:nvSpPr>
        <p:spPr>
          <a:xfrm>
            <a:off x="4072638" y="1289798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4335070" y="1552231"/>
            <a:ext cx="387841" cy="387841"/>
          </a:xfrm>
          <a:custGeom>
            <a:avLst/>
            <a:gdLst/>
            <a:ahLst/>
            <a:cxnLst/>
            <a:rect l="l" t="t" r="r" b="b"/>
            <a:pathLst>
              <a:path w="256" h="256" extrusionOk="0">
                <a:moveTo>
                  <a:pt x="222" y="154"/>
                </a:moveTo>
                <a:cubicBezTo>
                  <a:pt x="220" y="162"/>
                  <a:pt x="217" y="169"/>
                  <a:pt x="213" y="176"/>
                </a:cubicBezTo>
                <a:cubicBezTo>
                  <a:pt x="213" y="177"/>
                  <a:pt x="234" y="203"/>
                  <a:pt x="221" y="215"/>
                </a:cubicBezTo>
                <a:cubicBezTo>
                  <a:pt x="215" y="222"/>
                  <a:pt x="215" y="222"/>
                  <a:pt x="215" y="222"/>
                </a:cubicBezTo>
                <a:cubicBezTo>
                  <a:pt x="205" y="231"/>
                  <a:pt x="182" y="216"/>
                  <a:pt x="176" y="212"/>
                </a:cubicBezTo>
                <a:cubicBezTo>
                  <a:pt x="169" y="217"/>
                  <a:pt x="161" y="220"/>
                  <a:pt x="152" y="222"/>
                </a:cubicBezTo>
                <a:cubicBezTo>
                  <a:pt x="154" y="222"/>
                  <a:pt x="154" y="222"/>
                  <a:pt x="154" y="222"/>
                </a:cubicBezTo>
                <a:cubicBezTo>
                  <a:pt x="154" y="222"/>
                  <a:pt x="150" y="256"/>
                  <a:pt x="131" y="256"/>
                </a:cubicBezTo>
                <a:cubicBezTo>
                  <a:pt x="125" y="256"/>
                  <a:pt x="125" y="256"/>
                  <a:pt x="125" y="256"/>
                </a:cubicBezTo>
                <a:cubicBezTo>
                  <a:pt x="111" y="256"/>
                  <a:pt x="103" y="227"/>
                  <a:pt x="102" y="221"/>
                </a:cubicBezTo>
                <a:cubicBezTo>
                  <a:pt x="94" y="219"/>
                  <a:pt x="86" y="216"/>
                  <a:pt x="79" y="211"/>
                </a:cubicBezTo>
                <a:cubicBezTo>
                  <a:pt x="80" y="213"/>
                  <a:pt x="80" y="213"/>
                  <a:pt x="80" y="213"/>
                </a:cubicBezTo>
                <a:cubicBezTo>
                  <a:pt x="80" y="213"/>
                  <a:pt x="53" y="234"/>
                  <a:pt x="40" y="221"/>
                </a:cubicBezTo>
                <a:cubicBezTo>
                  <a:pt x="35" y="216"/>
                  <a:pt x="35" y="216"/>
                  <a:pt x="35" y="216"/>
                </a:cubicBezTo>
                <a:cubicBezTo>
                  <a:pt x="25" y="206"/>
                  <a:pt x="41" y="180"/>
                  <a:pt x="44" y="175"/>
                </a:cubicBezTo>
                <a:cubicBezTo>
                  <a:pt x="40" y="169"/>
                  <a:pt x="37" y="162"/>
                  <a:pt x="35" y="154"/>
                </a:cubicBezTo>
                <a:cubicBezTo>
                  <a:pt x="29" y="153"/>
                  <a:pt x="0" y="145"/>
                  <a:pt x="0" y="131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08"/>
                  <a:pt x="28" y="103"/>
                  <a:pt x="35" y="102"/>
                </a:cubicBezTo>
                <a:cubicBezTo>
                  <a:pt x="37" y="94"/>
                  <a:pt x="40" y="87"/>
                  <a:pt x="44" y="80"/>
                </a:cubicBezTo>
                <a:cubicBezTo>
                  <a:pt x="41" y="76"/>
                  <a:pt x="24" y="50"/>
                  <a:pt x="34" y="40"/>
                </a:cubicBezTo>
                <a:cubicBezTo>
                  <a:pt x="40" y="35"/>
                  <a:pt x="40" y="35"/>
                  <a:pt x="40" y="35"/>
                </a:cubicBezTo>
                <a:cubicBezTo>
                  <a:pt x="51" y="23"/>
                  <a:pt x="75" y="39"/>
                  <a:pt x="80" y="43"/>
                </a:cubicBezTo>
                <a:cubicBezTo>
                  <a:pt x="87" y="39"/>
                  <a:pt x="94" y="36"/>
                  <a:pt x="102" y="34"/>
                </a:cubicBezTo>
                <a:cubicBezTo>
                  <a:pt x="104" y="27"/>
                  <a:pt x="112" y="0"/>
                  <a:pt x="125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47" y="0"/>
                  <a:pt x="153" y="26"/>
                  <a:pt x="154" y="34"/>
                </a:cubicBezTo>
                <a:cubicBezTo>
                  <a:pt x="162" y="36"/>
                  <a:pt x="169" y="39"/>
                  <a:pt x="176" y="43"/>
                </a:cubicBezTo>
                <a:cubicBezTo>
                  <a:pt x="182" y="39"/>
                  <a:pt x="206" y="24"/>
                  <a:pt x="216" y="34"/>
                </a:cubicBezTo>
                <a:cubicBezTo>
                  <a:pt x="222" y="40"/>
                  <a:pt x="222" y="40"/>
                  <a:pt x="222" y="40"/>
                </a:cubicBezTo>
                <a:cubicBezTo>
                  <a:pt x="233" y="51"/>
                  <a:pt x="217" y="74"/>
                  <a:pt x="213" y="80"/>
                </a:cubicBezTo>
                <a:cubicBezTo>
                  <a:pt x="217" y="87"/>
                  <a:pt x="220" y="94"/>
                  <a:pt x="222" y="102"/>
                </a:cubicBezTo>
                <a:cubicBezTo>
                  <a:pt x="224" y="102"/>
                  <a:pt x="256" y="107"/>
                  <a:pt x="256" y="125"/>
                </a:cubicBezTo>
                <a:cubicBezTo>
                  <a:pt x="256" y="131"/>
                  <a:pt x="256" y="131"/>
                  <a:pt x="256" y="131"/>
                </a:cubicBezTo>
                <a:cubicBezTo>
                  <a:pt x="256" y="144"/>
                  <a:pt x="229" y="152"/>
                  <a:pt x="222" y="154"/>
                </a:cubicBezTo>
                <a:moveTo>
                  <a:pt x="128" y="56"/>
                </a:moveTo>
                <a:cubicBezTo>
                  <a:pt x="88" y="56"/>
                  <a:pt x="56" y="88"/>
                  <a:pt x="56" y="128"/>
                </a:cubicBezTo>
                <a:cubicBezTo>
                  <a:pt x="56" y="168"/>
                  <a:pt x="88" y="200"/>
                  <a:pt x="128" y="200"/>
                </a:cubicBezTo>
                <a:cubicBezTo>
                  <a:pt x="168" y="200"/>
                  <a:pt x="200" y="168"/>
                  <a:pt x="200" y="128"/>
                </a:cubicBezTo>
                <a:cubicBezTo>
                  <a:pt x="200" y="88"/>
                  <a:pt x="168" y="56"/>
                  <a:pt x="128" y="56"/>
                </a:cubicBezTo>
                <a:moveTo>
                  <a:pt x="128" y="176"/>
                </a:moveTo>
                <a:cubicBezTo>
                  <a:pt x="101" y="176"/>
                  <a:pt x="80" y="155"/>
                  <a:pt x="80" y="128"/>
                </a:cubicBezTo>
                <a:cubicBezTo>
                  <a:pt x="80" y="101"/>
                  <a:pt x="101" y="80"/>
                  <a:pt x="128" y="80"/>
                </a:cubicBezTo>
                <a:cubicBezTo>
                  <a:pt x="155" y="80"/>
                  <a:pt x="176" y="101"/>
                  <a:pt x="176" y="128"/>
                </a:cubicBezTo>
                <a:cubicBezTo>
                  <a:pt x="176" y="155"/>
                  <a:pt x="155" y="176"/>
                  <a:pt x="128" y="176"/>
                </a:cubicBezTo>
                <a:moveTo>
                  <a:pt x="128" y="104"/>
                </a:moveTo>
                <a:cubicBezTo>
                  <a:pt x="115" y="104"/>
                  <a:pt x="104" y="115"/>
                  <a:pt x="104" y="128"/>
                </a:cubicBezTo>
                <a:cubicBezTo>
                  <a:pt x="104" y="141"/>
                  <a:pt x="115" y="152"/>
                  <a:pt x="128" y="152"/>
                </a:cubicBezTo>
                <a:cubicBezTo>
                  <a:pt x="141" y="152"/>
                  <a:pt x="152" y="141"/>
                  <a:pt x="152" y="128"/>
                </a:cubicBezTo>
                <a:cubicBezTo>
                  <a:pt x="152" y="115"/>
                  <a:pt x="141" y="104"/>
                  <a:pt x="128" y="10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5119037" y="1492173"/>
            <a:ext cx="3567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lang="en-US" sz="12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Computer Vision and Deep Learning</a:t>
            </a:r>
            <a:br>
              <a:rPr lang="en" sz="1051" b="1" dirty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</a:br>
            <a:r>
              <a:rPr lang="en-US" sz="1051" b="1" dirty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Convolutional Neural Networks (CNNs) and deep learning architectures are commonly used for image recognition tasks, including TSR.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4072638" y="2450796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4342471" y="2726550"/>
            <a:ext cx="373039" cy="361196"/>
          </a:xfrm>
          <a:custGeom>
            <a:avLst/>
            <a:gdLst/>
            <a:ahLst/>
            <a:cxnLst/>
            <a:rect l="l" t="t" r="r" b="b"/>
            <a:pathLst>
              <a:path w="256" h="248" extrusionOk="0">
                <a:moveTo>
                  <a:pt x="256" y="236"/>
                </a:moveTo>
                <a:cubicBezTo>
                  <a:pt x="256" y="236"/>
                  <a:pt x="256" y="236"/>
                  <a:pt x="256" y="236"/>
                </a:cubicBezTo>
                <a:cubicBezTo>
                  <a:pt x="256" y="243"/>
                  <a:pt x="251" y="248"/>
                  <a:pt x="244" y="248"/>
                </a:cubicBezTo>
                <a:cubicBezTo>
                  <a:pt x="12" y="248"/>
                  <a:pt x="12" y="248"/>
                  <a:pt x="12" y="248"/>
                </a:cubicBezTo>
                <a:cubicBezTo>
                  <a:pt x="5" y="248"/>
                  <a:pt x="0" y="243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192"/>
                  <a:pt x="32" y="176"/>
                </a:cubicBezTo>
                <a:cubicBezTo>
                  <a:pt x="52" y="166"/>
                  <a:pt x="44" y="174"/>
                  <a:pt x="69" y="164"/>
                </a:cubicBezTo>
                <a:cubicBezTo>
                  <a:pt x="94" y="154"/>
                  <a:pt x="100" y="150"/>
                  <a:pt x="100" y="150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0" y="127"/>
                  <a:pt x="91" y="119"/>
                  <a:pt x="88" y="97"/>
                </a:cubicBezTo>
                <a:cubicBezTo>
                  <a:pt x="82" y="99"/>
                  <a:pt x="80" y="90"/>
                  <a:pt x="80" y="85"/>
                </a:cubicBezTo>
                <a:cubicBezTo>
                  <a:pt x="80" y="80"/>
                  <a:pt x="77" y="63"/>
                  <a:pt x="84" y="65"/>
                </a:cubicBezTo>
                <a:cubicBezTo>
                  <a:pt x="82" y="54"/>
                  <a:pt x="81" y="44"/>
                  <a:pt x="82" y="39"/>
                </a:cubicBezTo>
                <a:cubicBezTo>
                  <a:pt x="83" y="21"/>
                  <a:pt x="101" y="1"/>
                  <a:pt x="128" y="0"/>
                </a:cubicBezTo>
                <a:cubicBezTo>
                  <a:pt x="160" y="1"/>
                  <a:pt x="173" y="21"/>
                  <a:pt x="175" y="39"/>
                </a:cubicBezTo>
                <a:cubicBezTo>
                  <a:pt x="175" y="44"/>
                  <a:pt x="174" y="54"/>
                  <a:pt x="172" y="65"/>
                </a:cubicBezTo>
                <a:cubicBezTo>
                  <a:pt x="180" y="63"/>
                  <a:pt x="177" y="80"/>
                  <a:pt x="176" y="85"/>
                </a:cubicBezTo>
                <a:cubicBezTo>
                  <a:pt x="176" y="90"/>
                  <a:pt x="174" y="99"/>
                  <a:pt x="168" y="97"/>
                </a:cubicBezTo>
                <a:cubicBezTo>
                  <a:pt x="165" y="119"/>
                  <a:pt x="156" y="126"/>
                  <a:pt x="156" y="126"/>
                </a:cubicBezTo>
                <a:cubicBezTo>
                  <a:pt x="156" y="150"/>
                  <a:pt x="156" y="150"/>
                  <a:pt x="156" y="150"/>
                </a:cubicBezTo>
                <a:cubicBezTo>
                  <a:pt x="156" y="150"/>
                  <a:pt x="162" y="153"/>
                  <a:pt x="187" y="164"/>
                </a:cubicBezTo>
                <a:cubicBezTo>
                  <a:pt x="212" y="174"/>
                  <a:pt x="204" y="166"/>
                  <a:pt x="224" y="176"/>
                </a:cubicBezTo>
                <a:cubicBezTo>
                  <a:pt x="256" y="192"/>
                  <a:pt x="256" y="236"/>
                  <a:pt x="256" y="23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5119037" y="2618960"/>
            <a:ext cx="3567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12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Image Processing and Computer Graphics</a:t>
            </a:r>
            <a:br>
              <a:rPr lang="en" sz="1051" b="1" dirty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</a:br>
            <a:r>
              <a:rPr lang="en-US" sz="1000" dirty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Advanced image processing techniques, including edge detection, color space transformation, and contrast enhancement, contribute to robust feature extraction from traffic sign images.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4072638" y="3577583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8" name="Google Shape;188;p22"/>
          <p:cNvGrpSpPr/>
          <p:nvPr/>
        </p:nvGrpSpPr>
        <p:grpSpPr>
          <a:xfrm>
            <a:off x="4348374" y="3875022"/>
            <a:ext cx="361057" cy="317782"/>
            <a:chOff x="10059988" y="2759075"/>
            <a:chExt cx="463548" cy="407988"/>
          </a:xfrm>
        </p:grpSpPr>
        <p:sp>
          <p:nvSpPr>
            <p:cNvPr id="189" name="Google Shape;189;p22"/>
            <p:cNvSpPr/>
            <p:nvPr/>
          </p:nvSpPr>
          <p:spPr>
            <a:xfrm>
              <a:off x="10059988" y="2759075"/>
              <a:ext cx="463548" cy="168274"/>
            </a:xfrm>
            <a:custGeom>
              <a:avLst/>
              <a:gdLst/>
              <a:ahLst/>
              <a:cxnLst/>
              <a:rect l="l" t="t" r="r" b="b"/>
              <a:pathLst>
                <a:path w="3212" h="1164" extrusionOk="0">
                  <a:moveTo>
                    <a:pt x="1606" y="0"/>
                  </a:moveTo>
                  <a:lnTo>
                    <a:pt x="1606" y="0"/>
                  </a:lnTo>
                  <a:lnTo>
                    <a:pt x="1712" y="2"/>
                  </a:lnTo>
                  <a:lnTo>
                    <a:pt x="1815" y="5"/>
                  </a:lnTo>
                  <a:lnTo>
                    <a:pt x="1917" y="11"/>
                  </a:lnTo>
                  <a:lnTo>
                    <a:pt x="2016" y="19"/>
                  </a:lnTo>
                  <a:lnTo>
                    <a:pt x="2114" y="30"/>
                  </a:lnTo>
                  <a:lnTo>
                    <a:pt x="2208" y="43"/>
                  </a:lnTo>
                  <a:lnTo>
                    <a:pt x="2299" y="57"/>
                  </a:lnTo>
                  <a:lnTo>
                    <a:pt x="2388" y="74"/>
                  </a:lnTo>
                  <a:lnTo>
                    <a:pt x="2472" y="92"/>
                  </a:lnTo>
                  <a:lnTo>
                    <a:pt x="2554" y="112"/>
                  </a:lnTo>
                  <a:lnTo>
                    <a:pt x="2632" y="135"/>
                  </a:lnTo>
                  <a:lnTo>
                    <a:pt x="2706" y="158"/>
                  </a:lnTo>
                  <a:lnTo>
                    <a:pt x="2775" y="183"/>
                  </a:lnTo>
                  <a:lnTo>
                    <a:pt x="2841" y="210"/>
                  </a:lnTo>
                  <a:lnTo>
                    <a:pt x="2902" y="238"/>
                  </a:lnTo>
                  <a:lnTo>
                    <a:pt x="2958" y="268"/>
                  </a:lnTo>
                  <a:lnTo>
                    <a:pt x="3009" y="299"/>
                  </a:lnTo>
                  <a:lnTo>
                    <a:pt x="3055" y="331"/>
                  </a:lnTo>
                  <a:lnTo>
                    <a:pt x="3096" y="364"/>
                  </a:lnTo>
                  <a:lnTo>
                    <a:pt x="3130" y="398"/>
                  </a:lnTo>
                  <a:lnTo>
                    <a:pt x="3159" y="433"/>
                  </a:lnTo>
                  <a:lnTo>
                    <a:pt x="3182" y="469"/>
                  </a:lnTo>
                  <a:lnTo>
                    <a:pt x="3199" y="506"/>
                  </a:lnTo>
                  <a:lnTo>
                    <a:pt x="3209" y="544"/>
                  </a:lnTo>
                  <a:lnTo>
                    <a:pt x="3212" y="582"/>
                  </a:lnTo>
                  <a:lnTo>
                    <a:pt x="3209" y="620"/>
                  </a:lnTo>
                  <a:lnTo>
                    <a:pt x="3199" y="658"/>
                  </a:lnTo>
                  <a:lnTo>
                    <a:pt x="3182" y="695"/>
                  </a:lnTo>
                  <a:lnTo>
                    <a:pt x="3159" y="731"/>
                  </a:lnTo>
                  <a:lnTo>
                    <a:pt x="3130" y="766"/>
                  </a:lnTo>
                  <a:lnTo>
                    <a:pt x="3096" y="800"/>
                  </a:lnTo>
                  <a:lnTo>
                    <a:pt x="3055" y="833"/>
                  </a:lnTo>
                  <a:lnTo>
                    <a:pt x="3009" y="865"/>
                  </a:lnTo>
                  <a:lnTo>
                    <a:pt x="2958" y="896"/>
                  </a:lnTo>
                  <a:lnTo>
                    <a:pt x="2902" y="926"/>
                  </a:lnTo>
                  <a:lnTo>
                    <a:pt x="2841" y="954"/>
                  </a:lnTo>
                  <a:lnTo>
                    <a:pt x="2775" y="981"/>
                  </a:lnTo>
                  <a:lnTo>
                    <a:pt x="2706" y="1006"/>
                  </a:lnTo>
                  <a:lnTo>
                    <a:pt x="2632" y="1030"/>
                  </a:lnTo>
                  <a:lnTo>
                    <a:pt x="2554" y="1052"/>
                  </a:lnTo>
                  <a:lnTo>
                    <a:pt x="2472" y="1072"/>
                  </a:lnTo>
                  <a:lnTo>
                    <a:pt x="2388" y="1090"/>
                  </a:lnTo>
                  <a:lnTo>
                    <a:pt x="2299" y="1107"/>
                  </a:lnTo>
                  <a:lnTo>
                    <a:pt x="2208" y="1122"/>
                  </a:lnTo>
                  <a:lnTo>
                    <a:pt x="2114" y="1134"/>
                  </a:lnTo>
                  <a:lnTo>
                    <a:pt x="2016" y="1145"/>
                  </a:lnTo>
                  <a:lnTo>
                    <a:pt x="1917" y="1153"/>
                  </a:lnTo>
                  <a:lnTo>
                    <a:pt x="1815" y="1159"/>
                  </a:lnTo>
                  <a:lnTo>
                    <a:pt x="1712" y="1163"/>
                  </a:lnTo>
                  <a:lnTo>
                    <a:pt x="1606" y="1164"/>
                  </a:lnTo>
                  <a:lnTo>
                    <a:pt x="1500" y="1163"/>
                  </a:lnTo>
                  <a:lnTo>
                    <a:pt x="1397" y="1159"/>
                  </a:lnTo>
                  <a:lnTo>
                    <a:pt x="1295" y="1153"/>
                  </a:lnTo>
                  <a:lnTo>
                    <a:pt x="1195" y="1145"/>
                  </a:lnTo>
                  <a:lnTo>
                    <a:pt x="1098" y="1134"/>
                  </a:lnTo>
                  <a:lnTo>
                    <a:pt x="1004" y="1122"/>
                  </a:lnTo>
                  <a:lnTo>
                    <a:pt x="912" y="1107"/>
                  </a:lnTo>
                  <a:lnTo>
                    <a:pt x="824" y="1090"/>
                  </a:lnTo>
                  <a:lnTo>
                    <a:pt x="739" y="1072"/>
                  </a:lnTo>
                  <a:lnTo>
                    <a:pt x="658" y="1052"/>
                  </a:lnTo>
                  <a:lnTo>
                    <a:pt x="580" y="1030"/>
                  </a:lnTo>
                  <a:lnTo>
                    <a:pt x="506" y="1006"/>
                  </a:lnTo>
                  <a:lnTo>
                    <a:pt x="436" y="981"/>
                  </a:lnTo>
                  <a:lnTo>
                    <a:pt x="371" y="954"/>
                  </a:lnTo>
                  <a:lnTo>
                    <a:pt x="310" y="926"/>
                  </a:lnTo>
                  <a:lnTo>
                    <a:pt x="254" y="896"/>
                  </a:lnTo>
                  <a:lnTo>
                    <a:pt x="203" y="865"/>
                  </a:lnTo>
                  <a:lnTo>
                    <a:pt x="157" y="833"/>
                  </a:lnTo>
                  <a:lnTo>
                    <a:pt x="116" y="800"/>
                  </a:lnTo>
                  <a:lnTo>
                    <a:pt x="82" y="766"/>
                  </a:lnTo>
                  <a:lnTo>
                    <a:pt x="53" y="731"/>
                  </a:lnTo>
                  <a:lnTo>
                    <a:pt x="30" y="695"/>
                  </a:lnTo>
                  <a:lnTo>
                    <a:pt x="13" y="658"/>
                  </a:lnTo>
                  <a:lnTo>
                    <a:pt x="3" y="620"/>
                  </a:lnTo>
                  <a:lnTo>
                    <a:pt x="0" y="582"/>
                  </a:lnTo>
                  <a:lnTo>
                    <a:pt x="3" y="544"/>
                  </a:lnTo>
                  <a:lnTo>
                    <a:pt x="13" y="506"/>
                  </a:lnTo>
                  <a:lnTo>
                    <a:pt x="30" y="469"/>
                  </a:lnTo>
                  <a:lnTo>
                    <a:pt x="53" y="433"/>
                  </a:lnTo>
                  <a:lnTo>
                    <a:pt x="82" y="398"/>
                  </a:lnTo>
                  <a:lnTo>
                    <a:pt x="116" y="364"/>
                  </a:lnTo>
                  <a:lnTo>
                    <a:pt x="157" y="331"/>
                  </a:lnTo>
                  <a:lnTo>
                    <a:pt x="203" y="299"/>
                  </a:lnTo>
                  <a:lnTo>
                    <a:pt x="254" y="268"/>
                  </a:lnTo>
                  <a:lnTo>
                    <a:pt x="310" y="238"/>
                  </a:lnTo>
                  <a:lnTo>
                    <a:pt x="371" y="210"/>
                  </a:lnTo>
                  <a:lnTo>
                    <a:pt x="436" y="183"/>
                  </a:lnTo>
                  <a:lnTo>
                    <a:pt x="506" y="158"/>
                  </a:lnTo>
                  <a:lnTo>
                    <a:pt x="580" y="135"/>
                  </a:lnTo>
                  <a:lnTo>
                    <a:pt x="658" y="112"/>
                  </a:lnTo>
                  <a:lnTo>
                    <a:pt x="739" y="92"/>
                  </a:lnTo>
                  <a:lnTo>
                    <a:pt x="824" y="74"/>
                  </a:lnTo>
                  <a:lnTo>
                    <a:pt x="912" y="57"/>
                  </a:lnTo>
                  <a:lnTo>
                    <a:pt x="1004" y="43"/>
                  </a:lnTo>
                  <a:lnTo>
                    <a:pt x="1098" y="30"/>
                  </a:lnTo>
                  <a:lnTo>
                    <a:pt x="1195" y="19"/>
                  </a:lnTo>
                  <a:lnTo>
                    <a:pt x="1295" y="11"/>
                  </a:lnTo>
                  <a:lnTo>
                    <a:pt x="1397" y="5"/>
                  </a:lnTo>
                  <a:lnTo>
                    <a:pt x="1500" y="2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10059988" y="2917825"/>
              <a:ext cx="463548" cy="93664"/>
            </a:xfrm>
            <a:custGeom>
              <a:avLst/>
              <a:gdLst/>
              <a:ahLst/>
              <a:cxnLst/>
              <a:rect l="l" t="t" r="r" b="b"/>
              <a:pathLst>
                <a:path w="3212" h="648" extrusionOk="0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4"/>
                  </a:lnTo>
                  <a:lnTo>
                    <a:pt x="346" y="147"/>
                  </a:lnTo>
                  <a:lnTo>
                    <a:pt x="442" y="179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6"/>
                  </a:lnTo>
                  <a:lnTo>
                    <a:pt x="1606" y="338"/>
                  </a:lnTo>
                  <a:lnTo>
                    <a:pt x="1735" y="336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9"/>
                  </a:lnTo>
                  <a:lnTo>
                    <a:pt x="2865" y="147"/>
                  </a:lnTo>
                  <a:lnTo>
                    <a:pt x="2957" y="114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3"/>
                  </a:lnTo>
                  <a:lnTo>
                    <a:pt x="3212" y="66"/>
                  </a:lnTo>
                  <a:lnTo>
                    <a:pt x="3209" y="104"/>
                  </a:lnTo>
                  <a:lnTo>
                    <a:pt x="3199" y="142"/>
                  </a:lnTo>
                  <a:lnTo>
                    <a:pt x="3182" y="179"/>
                  </a:lnTo>
                  <a:lnTo>
                    <a:pt x="3159" y="215"/>
                  </a:lnTo>
                  <a:lnTo>
                    <a:pt x="3130" y="250"/>
                  </a:lnTo>
                  <a:lnTo>
                    <a:pt x="3096" y="284"/>
                  </a:lnTo>
                  <a:lnTo>
                    <a:pt x="3055" y="317"/>
                  </a:lnTo>
                  <a:lnTo>
                    <a:pt x="3009" y="350"/>
                  </a:lnTo>
                  <a:lnTo>
                    <a:pt x="2958" y="381"/>
                  </a:lnTo>
                  <a:lnTo>
                    <a:pt x="2902" y="410"/>
                  </a:lnTo>
                  <a:lnTo>
                    <a:pt x="2841" y="439"/>
                  </a:lnTo>
                  <a:lnTo>
                    <a:pt x="2775" y="465"/>
                  </a:lnTo>
                  <a:lnTo>
                    <a:pt x="2706" y="491"/>
                  </a:lnTo>
                  <a:lnTo>
                    <a:pt x="2632" y="514"/>
                  </a:lnTo>
                  <a:lnTo>
                    <a:pt x="2554" y="536"/>
                  </a:lnTo>
                  <a:lnTo>
                    <a:pt x="2472" y="557"/>
                  </a:lnTo>
                  <a:lnTo>
                    <a:pt x="2388" y="575"/>
                  </a:lnTo>
                  <a:lnTo>
                    <a:pt x="2299" y="592"/>
                  </a:lnTo>
                  <a:lnTo>
                    <a:pt x="2208" y="606"/>
                  </a:lnTo>
                  <a:lnTo>
                    <a:pt x="2114" y="619"/>
                  </a:lnTo>
                  <a:lnTo>
                    <a:pt x="2016" y="629"/>
                  </a:lnTo>
                  <a:lnTo>
                    <a:pt x="1917" y="638"/>
                  </a:lnTo>
                  <a:lnTo>
                    <a:pt x="1815" y="644"/>
                  </a:lnTo>
                  <a:lnTo>
                    <a:pt x="1712" y="647"/>
                  </a:lnTo>
                  <a:lnTo>
                    <a:pt x="1606" y="648"/>
                  </a:lnTo>
                  <a:lnTo>
                    <a:pt x="1500" y="647"/>
                  </a:lnTo>
                  <a:lnTo>
                    <a:pt x="1397" y="644"/>
                  </a:lnTo>
                  <a:lnTo>
                    <a:pt x="1295" y="638"/>
                  </a:lnTo>
                  <a:lnTo>
                    <a:pt x="1195" y="629"/>
                  </a:lnTo>
                  <a:lnTo>
                    <a:pt x="1098" y="619"/>
                  </a:lnTo>
                  <a:lnTo>
                    <a:pt x="1004" y="606"/>
                  </a:lnTo>
                  <a:lnTo>
                    <a:pt x="912" y="592"/>
                  </a:lnTo>
                  <a:lnTo>
                    <a:pt x="824" y="575"/>
                  </a:lnTo>
                  <a:lnTo>
                    <a:pt x="739" y="557"/>
                  </a:lnTo>
                  <a:lnTo>
                    <a:pt x="658" y="536"/>
                  </a:lnTo>
                  <a:lnTo>
                    <a:pt x="580" y="514"/>
                  </a:lnTo>
                  <a:lnTo>
                    <a:pt x="506" y="491"/>
                  </a:lnTo>
                  <a:lnTo>
                    <a:pt x="436" y="465"/>
                  </a:lnTo>
                  <a:lnTo>
                    <a:pt x="371" y="439"/>
                  </a:lnTo>
                  <a:lnTo>
                    <a:pt x="310" y="410"/>
                  </a:lnTo>
                  <a:lnTo>
                    <a:pt x="254" y="381"/>
                  </a:lnTo>
                  <a:lnTo>
                    <a:pt x="203" y="350"/>
                  </a:lnTo>
                  <a:lnTo>
                    <a:pt x="157" y="317"/>
                  </a:lnTo>
                  <a:lnTo>
                    <a:pt x="116" y="284"/>
                  </a:lnTo>
                  <a:lnTo>
                    <a:pt x="82" y="250"/>
                  </a:lnTo>
                  <a:lnTo>
                    <a:pt x="53" y="215"/>
                  </a:lnTo>
                  <a:lnTo>
                    <a:pt x="30" y="179"/>
                  </a:lnTo>
                  <a:lnTo>
                    <a:pt x="13" y="142"/>
                  </a:lnTo>
                  <a:lnTo>
                    <a:pt x="3" y="104"/>
                  </a:lnTo>
                  <a:lnTo>
                    <a:pt x="0" y="66"/>
                  </a:lnTo>
                  <a:lnTo>
                    <a:pt x="3" y="3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10059988" y="2995613"/>
              <a:ext cx="463548" cy="93663"/>
            </a:xfrm>
            <a:custGeom>
              <a:avLst/>
              <a:gdLst/>
              <a:ahLst/>
              <a:cxnLst/>
              <a:rect l="l" t="t" r="r" b="b"/>
              <a:pathLst>
                <a:path w="3212" h="647" extrusionOk="0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4"/>
                  </a:lnTo>
                  <a:lnTo>
                    <a:pt x="346" y="147"/>
                  </a:lnTo>
                  <a:lnTo>
                    <a:pt x="442" y="178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5"/>
                  </a:lnTo>
                  <a:lnTo>
                    <a:pt x="1606" y="337"/>
                  </a:lnTo>
                  <a:lnTo>
                    <a:pt x="1735" y="335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8"/>
                  </a:lnTo>
                  <a:lnTo>
                    <a:pt x="2865" y="147"/>
                  </a:lnTo>
                  <a:lnTo>
                    <a:pt x="2957" y="114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3"/>
                  </a:lnTo>
                  <a:lnTo>
                    <a:pt x="3212" y="66"/>
                  </a:lnTo>
                  <a:lnTo>
                    <a:pt x="3209" y="104"/>
                  </a:lnTo>
                  <a:lnTo>
                    <a:pt x="3199" y="142"/>
                  </a:lnTo>
                  <a:lnTo>
                    <a:pt x="3182" y="178"/>
                  </a:lnTo>
                  <a:lnTo>
                    <a:pt x="3159" y="215"/>
                  </a:lnTo>
                  <a:lnTo>
                    <a:pt x="3130" y="250"/>
                  </a:lnTo>
                  <a:lnTo>
                    <a:pt x="3096" y="284"/>
                  </a:lnTo>
                  <a:lnTo>
                    <a:pt x="3055" y="317"/>
                  </a:lnTo>
                  <a:lnTo>
                    <a:pt x="3009" y="349"/>
                  </a:lnTo>
                  <a:lnTo>
                    <a:pt x="2958" y="380"/>
                  </a:lnTo>
                  <a:lnTo>
                    <a:pt x="2902" y="409"/>
                  </a:lnTo>
                  <a:lnTo>
                    <a:pt x="2841" y="438"/>
                  </a:lnTo>
                  <a:lnTo>
                    <a:pt x="2775" y="464"/>
                  </a:lnTo>
                  <a:lnTo>
                    <a:pt x="2706" y="490"/>
                  </a:lnTo>
                  <a:lnTo>
                    <a:pt x="2632" y="513"/>
                  </a:lnTo>
                  <a:lnTo>
                    <a:pt x="2554" y="535"/>
                  </a:lnTo>
                  <a:lnTo>
                    <a:pt x="2472" y="556"/>
                  </a:lnTo>
                  <a:lnTo>
                    <a:pt x="2388" y="574"/>
                  </a:lnTo>
                  <a:lnTo>
                    <a:pt x="2299" y="591"/>
                  </a:lnTo>
                  <a:lnTo>
                    <a:pt x="2208" y="605"/>
                  </a:lnTo>
                  <a:lnTo>
                    <a:pt x="2114" y="618"/>
                  </a:lnTo>
                  <a:lnTo>
                    <a:pt x="2016" y="628"/>
                  </a:lnTo>
                  <a:lnTo>
                    <a:pt x="1917" y="637"/>
                  </a:lnTo>
                  <a:lnTo>
                    <a:pt x="1815" y="643"/>
                  </a:lnTo>
                  <a:lnTo>
                    <a:pt x="1712" y="646"/>
                  </a:lnTo>
                  <a:lnTo>
                    <a:pt x="1606" y="647"/>
                  </a:lnTo>
                  <a:lnTo>
                    <a:pt x="1500" y="646"/>
                  </a:lnTo>
                  <a:lnTo>
                    <a:pt x="1397" y="643"/>
                  </a:lnTo>
                  <a:lnTo>
                    <a:pt x="1295" y="637"/>
                  </a:lnTo>
                  <a:lnTo>
                    <a:pt x="1195" y="628"/>
                  </a:lnTo>
                  <a:lnTo>
                    <a:pt x="1098" y="618"/>
                  </a:lnTo>
                  <a:lnTo>
                    <a:pt x="1004" y="605"/>
                  </a:lnTo>
                  <a:lnTo>
                    <a:pt x="912" y="591"/>
                  </a:lnTo>
                  <a:lnTo>
                    <a:pt x="824" y="574"/>
                  </a:lnTo>
                  <a:lnTo>
                    <a:pt x="739" y="556"/>
                  </a:lnTo>
                  <a:lnTo>
                    <a:pt x="658" y="535"/>
                  </a:lnTo>
                  <a:lnTo>
                    <a:pt x="580" y="513"/>
                  </a:lnTo>
                  <a:lnTo>
                    <a:pt x="506" y="490"/>
                  </a:lnTo>
                  <a:lnTo>
                    <a:pt x="436" y="464"/>
                  </a:lnTo>
                  <a:lnTo>
                    <a:pt x="371" y="438"/>
                  </a:lnTo>
                  <a:lnTo>
                    <a:pt x="310" y="409"/>
                  </a:lnTo>
                  <a:lnTo>
                    <a:pt x="254" y="380"/>
                  </a:lnTo>
                  <a:lnTo>
                    <a:pt x="203" y="349"/>
                  </a:lnTo>
                  <a:lnTo>
                    <a:pt x="157" y="317"/>
                  </a:lnTo>
                  <a:lnTo>
                    <a:pt x="116" y="284"/>
                  </a:lnTo>
                  <a:lnTo>
                    <a:pt x="82" y="250"/>
                  </a:lnTo>
                  <a:lnTo>
                    <a:pt x="53" y="215"/>
                  </a:lnTo>
                  <a:lnTo>
                    <a:pt x="30" y="178"/>
                  </a:lnTo>
                  <a:lnTo>
                    <a:pt x="13" y="142"/>
                  </a:lnTo>
                  <a:lnTo>
                    <a:pt x="3" y="104"/>
                  </a:lnTo>
                  <a:lnTo>
                    <a:pt x="0" y="66"/>
                  </a:lnTo>
                  <a:lnTo>
                    <a:pt x="3" y="3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10059988" y="3074988"/>
              <a:ext cx="463548" cy="92075"/>
            </a:xfrm>
            <a:custGeom>
              <a:avLst/>
              <a:gdLst/>
              <a:ahLst/>
              <a:cxnLst/>
              <a:rect l="l" t="t" r="r" b="b"/>
              <a:pathLst>
                <a:path w="3212" h="647" extrusionOk="0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3"/>
                  </a:lnTo>
                  <a:lnTo>
                    <a:pt x="346" y="147"/>
                  </a:lnTo>
                  <a:lnTo>
                    <a:pt x="442" y="178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5"/>
                  </a:lnTo>
                  <a:lnTo>
                    <a:pt x="1606" y="337"/>
                  </a:lnTo>
                  <a:lnTo>
                    <a:pt x="1735" y="335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8"/>
                  </a:lnTo>
                  <a:lnTo>
                    <a:pt x="2865" y="147"/>
                  </a:lnTo>
                  <a:lnTo>
                    <a:pt x="2957" y="113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2"/>
                  </a:lnTo>
                  <a:lnTo>
                    <a:pt x="3212" y="65"/>
                  </a:lnTo>
                  <a:lnTo>
                    <a:pt x="3209" y="103"/>
                  </a:lnTo>
                  <a:lnTo>
                    <a:pt x="3199" y="141"/>
                  </a:lnTo>
                  <a:lnTo>
                    <a:pt x="3182" y="178"/>
                  </a:lnTo>
                  <a:lnTo>
                    <a:pt x="3159" y="214"/>
                  </a:lnTo>
                  <a:lnTo>
                    <a:pt x="3130" y="249"/>
                  </a:lnTo>
                  <a:lnTo>
                    <a:pt x="3096" y="283"/>
                  </a:lnTo>
                  <a:lnTo>
                    <a:pt x="3055" y="316"/>
                  </a:lnTo>
                  <a:lnTo>
                    <a:pt x="3009" y="348"/>
                  </a:lnTo>
                  <a:lnTo>
                    <a:pt x="2958" y="379"/>
                  </a:lnTo>
                  <a:lnTo>
                    <a:pt x="2902" y="409"/>
                  </a:lnTo>
                  <a:lnTo>
                    <a:pt x="2841" y="437"/>
                  </a:lnTo>
                  <a:lnTo>
                    <a:pt x="2775" y="464"/>
                  </a:lnTo>
                  <a:lnTo>
                    <a:pt x="2706" y="489"/>
                  </a:lnTo>
                  <a:lnTo>
                    <a:pt x="2632" y="513"/>
                  </a:lnTo>
                  <a:lnTo>
                    <a:pt x="2554" y="535"/>
                  </a:lnTo>
                  <a:lnTo>
                    <a:pt x="2472" y="555"/>
                  </a:lnTo>
                  <a:lnTo>
                    <a:pt x="2388" y="574"/>
                  </a:lnTo>
                  <a:lnTo>
                    <a:pt x="2299" y="590"/>
                  </a:lnTo>
                  <a:lnTo>
                    <a:pt x="2208" y="605"/>
                  </a:lnTo>
                  <a:lnTo>
                    <a:pt x="2114" y="618"/>
                  </a:lnTo>
                  <a:lnTo>
                    <a:pt x="2016" y="628"/>
                  </a:lnTo>
                  <a:lnTo>
                    <a:pt x="1917" y="636"/>
                  </a:lnTo>
                  <a:lnTo>
                    <a:pt x="1815" y="642"/>
                  </a:lnTo>
                  <a:lnTo>
                    <a:pt x="1712" y="646"/>
                  </a:lnTo>
                  <a:lnTo>
                    <a:pt x="1606" y="647"/>
                  </a:lnTo>
                  <a:lnTo>
                    <a:pt x="1500" y="646"/>
                  </a:lnTo>
                  <a:lnTo>
                    <a:pt x="1397" y="642"/>
                  </a:lnTo>
                  <a:lnTo>
                    <a:pt x="1295" y="636"/>
                  </a:lnTo>
                  <a:lnTo>
                    <a:pt x="1195" y="628"/>
                  </a:lnTo>
                  <a:lnTo>
                    <a:pt x="1098" y="618"/>
                  </a:lnTo>
                  <a:lnTo>
                    <a:pt x="1004" y="605"/>
                  </a:lnTo>
                  <a:lnTo>
                    <a:pt x="912" y="590"/>
                  </a:lnTo>
                  <a:lnTo>
                    <a:pt x="824" y="574"/>
                  </a:lnTo>
                  <a:lnTo>
                    <a:pt x="739" y="555"/>
                  </a:lnTo>
                  <a:lnTo>
                    <a:pt x="658" y="535"/>
                  </a:lnTo>
                  <a:lnTo>
                    <a:pt x="580" y="513"/>
                  </a:lnTo>
                  <a:lnTo>
                    <a:pt x="506" y="489"/>
                  </a:lnTo>
                  <a:lnTo>
                    <a:pt x="436" y="464"/>
                  </a:lnTo>
                  <a:lnTo>
                    <a:pt x="371" y="437"/>
                  </a:lnTo>
                  <a:lnTo>
                    <a:pt x="310" y="409"/>
                  </a:lnTo>
                  <a:lnTo>
                    <a:pt x="254" y="379"/>
                  </a:lnTo>
                  <a:lnTo>
                    <a:pt x="203" y="348"/>
                  </a:lnTo>
                  <a:lnTo>
                    <a:pt x="157" y="316"/>
                  </a:lnTo>
                  <a:lnTo>
                    <a:pt x="116" y="283"/>
                  </a:lnTo>
                  <a:lnTo>
                    <a:pt x="82" y="249"/>
                  </a:lnTo>
                  <a:lnTo>
                    <a:pt x="53" y="214"/>
                  </a:lnTo>
                  <a:lnTo>
                    <a:pt x="30" y="178"/>
                  </a:lnTo>
                  <a:lnTo>
                    <a:pt x="13" y="141"/>
                  </a:lnTo>
                  <a:lnTo>
                    <a:pt x="3" y="103"/>
                  </a:lnTo>
                  <a:lnTo>
                    <a:pt x="0" y="65"/>
                  </a:lnTo>
                  <a:lnTo>
                    <a:pt x="3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" name="Google Shape;193;p22"/>
          <p:cNvSpPr txBox="1"/>
          <p:nvPr/>
        </p:nvSpPr>
        <p:spPr>
          <a:xfrm>
            <a:off x="5119037" y="3745747"/>
            <a:ext cx="3567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</a:pPr>
            <a:r>
              <a:rPr lang="en-US" sz="12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Embedded Systems and Real-Time Processing</a:t>
            </a:r>
            <a:br>
              <a:rPr lang="en" sz="1051" b="1" dirty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</a:br>
            <a:r>
              <a:rPr lang="en-US" sz="1000" dirty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Implementation of TSR in real-world applications often requires integration with embedded systems, onboard cameras, and real-time processing capabilities.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1CED83-5EBB-C5A1-9195-104FDD0280C1}"/>
              </a:ext>
            </a:extLst>
          </p:cNvPr>
          <p:cNvGrpSpPr/>
          <p:nvPr/>
        </p:nvGrpSpPr>
        <p:grpSpPr>
          <a:xfrm>
            <a:off x="525151" y="1780361"/>
            <a:ext cx="2253600" cy="2253600"/>
            <a:chOff x="525151" y="1780361"/>
            <a:chExt cx="2253600" cy="2253600"/>
          </a:xfrm>
        </p:grpSpPr>
        <p:sp>
          <p:nvSpPr>
            <p:cNvPr id="171" name="Google Shape;171;p22"/>
            <p:cNvSpPr/>
            <p:nvPr/>
          </p:nvSpPr>
          <p:spPr>
            <a:xfrm>
              <a:off x="525151" y="1780361"/>
              <a:ext cx="2253600" cy="225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2348AE-E8B7-FDA3-D0C8-1ADDE767E0EE}"/>
                </a:ext>
              </a:extLst>
            </p:cNvPr>
            <p:cNvSpPr txBox="1"/>
            <p:nvPr/>
          </p:nvSpPr>
          <p:spPr>
            <a:xfrm>
              <a:off x="724986" y="2306945"/>
              <a:ext cx="18539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Implementing Traffic Sign Recognition (TSR) involves leveraging specific technologies and expertise. Here are three key elements.</a:t>
              </a:r>
              <a:endPara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/>
          <p:nvPr/>
        </p:nvSpPr>
        <p:spPr>
          <a:xfrm>
            <a:off x="377967" y="1436370"/>
            <a:ext cx="2008500" cy="2008500"/>
          </a:xfrm>
          <a:prstGeom prst="ellipse">
            <a:avLst/>
          </a:prstGeom>
          <a:solidFill>
            <a:srgbClr val="B0D0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We are Better?</a:t>
            </a:r>
            <a:endParaRPr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466373" y="3647128"/>
            <a:ext cx="18318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lang="en-IN" sz="12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Precision Assurance</a:t>
            </a:r>
            <a:br>
              <a:rPr lang="en" sz="1051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</a:br>
            <a:r>
              <a:rPr lang="en-US" sz="1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Advanced deep learning algorithms for high accuracy and reliability.</a:t>
            </a:r>
            <a:endParaRPr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2655537" y="2121603"/>
            <a:ext cx="636982" cy="638178"/>
          </a:xfrm>
          <a:custGeom>
            <a:avLst/>
            <a:gdLst/>
            <a:ahLst/>
            <a:cxnLst/>
            <a:rect l="l" t="t" r="r" b="b"/>
            <a:pathLst>
              <a:path w="3748" h="3752" extrusionOk="0">
                <a:moveTo>
                  <a:pt x="1874" y="0"/>
                </a:moveTo>
                <a:lnTo>
                  <a:pt x="1913" y="2"/>
                </a:lnTo>
                <a:lnTo>
                  <a:pt x="1948" y="9"/>
                </a:lnTo>
                <a:lnTo>
                  <a:pt x="1980" y="19"/>
                </a:lnTo>
                <a:lnTo>
                  <a:pt x="2010" y="33"/>
                </a:lnTo>
                <a:lnTo>
                  <a:pt x="2036" y="50"/>
                </a:lnTo>
                <a:lnTo>
                  <a:pt x="2060" y="68"/>
                </a:lnTo>
                <a:lnTo>
                  <a:pt x="2079" y="87"/>
                </a:lnTo>
                <a:lnTo>
                  <a:pt x="2096" y="108"/>
                </a:lnTo>
                <a:lnTo>
                  <a:pt x="2110" y="129"/>
                </a:lnTo>
                <a:lnTo>
                  <a:pt x="2122" y="149"/>
                </a:lnTo>
                <a:lnTo>
                  <a:pt x="2130" y="170"/>
                </a:lnTo>
                <a:lnTo>
                  <a:pt x="2134" y="188"/>
                </a:lnTo>
                <a:lnTo>
                  <a:pt x="2135" y="204"/>
                </a:lnTo>
                <a:lnTo>
                  <a:pt x="2135" y="1614"/>
                </a:lnTo>
                <a:lnTo>
                  <a:pt x="3544" y="1614"/>
                </a:lnTo>
                <a:lnTo>
                  <a:pt x="3560" y="1616"/>
                </a:lnTo>
                <a:lnTo>
                  <a:pt x="3579" y="1620"/>
                </a:lnTo>
                <a:lnTo>
                  <a:pt x="3598" y="1628"/>
                </a:lnTo>
                <a:lnTo>
                  <a:pt x="3618" y="1638"/>
                </a:lnTo>
                <a:lnTo>
                  <a:pt x="3640" y="1653"/>
                </a:lnTo>
                <a:lnTo>
                  <a:pt x="3661" y="1669"/>
                </a:lnTo>
                <a:lnTo>
                  <a:pt x="3680" y="1690"/>
                </a:lnTo>
                <a:lnTo>
                  <a:pt x="3698" y="1713"/>
                </a:lnTo>
                <a:lnTo>
                  <a:pt x="3714" y="1740"/>
                </a:lnTo>
                <a:lnTo>
                  <a:pt x="3728" y="1768"/>
                </a:lnTo>
                <a:lnTo>
                  <a:pt x="3739" y="1802"/>
                </a:lnTo>
                <a:lnTo>
                  <a:pt x="3745" y="1837"/>
                </a:lnTo>
                <a:lnTo>
                  <a:pt x="3748" y="1876"/>
                </a:lnTo>
                <a:lnTo>
                  <a:pt x="3745" y="1915"/>
                </a:lnTo>
                <a:lnTo>
                  <a:pt x="3739" y="1950"/>
                </a:lnTo>
                <a:lnTo>
                  <a:pt x="3728" y="1983"/>
                </a:lnTo>
                <a:lnTo>
                  <a:pt x="3714" y="2012"/>
                </a:lnTo>
                <a:lnTo>
                  <a:pt x="3698" y="2038"/>
                </a:lnTo>
                <a:lnTo>
                  <a:pt x="3680" y="2062"/>
                </a:lnTo>
                <a:lnTo>
                  <a:pt x="3661" y="2081"/>
                </a:lnTo>
                <a:lnTo>
                  <a:pt x="3640" y="2098"/>
                </a:lnTo>
                <a:lnTo>
                  <a:pt x="3618" y="2113"/>
                </a:lnTo>
                <a:lnTo>
                  <a:pt x="3598" y="2123"/>
                </a:lnTo>
                <a:lnTo>
                  <a:pt x="3579" y="2131"/>
                </a:lnTo>
                <a:lnTo>
                  <a:pt x="3560" y="2136"/>
                </a:lnTo>
                <a:lnTo>
                  <a:pt x="3544" y="2137"/>
                </a:lnTo>
                <a:lnTo>
                  <a:pt x="2135" y="2137"/>
                </a:lnTo>
                <a:lnTo>
                  <a:pt x="2135" y="3548"/>
                </a:lnTo>
                <a:lnTo>
                  <a:pt x="2134" y="3564"/>
                </a:lnTo>
                <a:lnTo>
                  <a:pt x="2130" y="3582"/>
                </a:lnTo>
                <a:lnTo>
                  <a:pt x="2122" y="3601"/>
                </a:lnTo>
                <a:lnTo>
                  <a:pt x="2110" y="3622"/>
                </a:lnTo>
                <a:lnTo>
                  <a:pt x="2096" y="3643"/>
                </a:lnTo>
                <a:lnTo>
                  <a:pt x="2079" y="3664"/>
                </a:lnTo>
                <a:lnTo>
                  <a:pt x="2060" y="3683"/>
                </a:lnTo>
                <a:lnTo>
                  <a:pt x="2036" y="3702"/>
                </a:lnTo>
                <a:lnTo>
                  <a:pt x="2010" y="3718"/>
                </a:lnTo>
                <a:lnTo>
                  <a:pt x="1980" y="3731"/>
                </a:lnTo>
                <a:lnTo>
                  <a:pt x="1948" y="3743"/>
                </a:lnTo>
                <a:lnTo>
                  <a:pt x="1913" y="3750"/>
                </a:lnTo>
                <a:lnTo>
                  <a:pt x="1874" y="3752"/>
                </a:lnTo>
                <a:lnTo>
                  <a:pt x="1835" y="3750"/>
                </a:lnTo>
                <a:lnTo>
                  <a:pt x="1800" y="3743"/>
                </a:lnTo>
                <a:lnTo>
                  <a:pt x="1767" y="3731"/>
                </a:lnTo>
                <a:lnTo>
                  <a:pt x="1737" y="3718"/>
                </a:lnTo>
                <a:lnTo>
                  <a:pt x="1711" y="3702"/>
                </a:lnTo>
                <a:lnTo>
                  <a:pt x="1688" y="3683"/>
                </a:lnTo>
                <a:lnTo>
                  <a:pt x="1668" y="3664"/>
                </a:lnTo>
                <a:lnTo>
                  <a:pt x="1651" y="3643"/>
                </a:lnTo>
                <a:lnTo>
                  <a:pt x="1637" y="3622"/>
                </a:lnTo>
                <a:lnTo>
                  <a:pt x="1627" y="3601"/>
                </a:lnTo>
                <a:lnTo>
                  <a:pt x="1619" y="3582"/>
                </a:lnTo>
                <a:lnTo>
                  <a:pt x="1614" y="3564"/>
                </a:lnTo>
                <a:lnTo>
                  <a:pt x="1613" y="3548"/>
                </a:lnTo>
                <a:lnTo>
                  <a:pt x="1613" y="2137"/>
                </a:lnTo>
                <a:lnTo>
                  <a:pt x="204" y="2137"/>
                </a:lnTo>
                <a:lnTo>
                  <a:pt x="187" y="2136"/>
                </a:lnTo>
                <a:lnTo>
                  <a:pt x="170" y="2131"/>
                </a:lnTo>
                <a:lnTo>
                  <a:pt x="149" y="2123"/>
                </a:lnTo>
                <a:lnTo>
                  <a:pt x="129" y="2113"/>
                </a:lnTo>
                <a:lnTo>
                  <a:pt x="108" y="2098"/>
                </a:lnTo>
                <a:lnTo>
                  <a:pt x="88" y="2081"/>
                </a:lnTo>
                <a:lnTo>
                  <a:pt x="68" y="2062"/>
                </a:lnTo>
                <a:lnTo>
                  <a:pt x="50" y="2038"/>
                </a:lnTo>
                <a:lnTo>
                  <a:pt x="33" y="2012"/>
                </a:lnTo>
                <a:lnTo>
                  <a:pt x="19" y="1983"/>
                </a:lnTo>
                <a:lnTo>
                  <a:pt x="9" y="1950"/>
                </a:lnTo>
                <a:lnTo>
                  <a:pt x="2" y="1915"/>
                </a:lnTo>
                <a:lnTo>
                  <a:pt x="0" y="1876"/>
                </a:lnTo>
                <a:lnTo>
                  <a:pt x="2" y="1837"/>
                </a:lnTo>
                <a:lnTo>
                  <a:pt x="9" y="1802"/>
                </a:lnTo>
                <a:lnTo>
                  <a:pt x="19" y="1768"/>
                </a:lnTo>
                <a:lnTo>
                  <a:pt x="33" y="1740"/>
                </a:lnTo>
                <a:lnTo>
                  <a:pt x="50" y="1713"/>
                </a:lnTo>
                <a:lnTo>
                  <a:pt x="68" y="1690"/>
                </a:lnTo>
                <a:lnTo>
                  <a:pt x="88" y="1669"/>
                </a:lnTo>
                <a:lnTo>
                  <a:pt x="108" y="1653"/>
                </a:lnTo>
                <a:lnTo>
                  <a:pt x="129" y="1638"/>
                </a:lnTo>
                <a:lnTo>
                  <a:pt x="149" y="1628"/>
                </a:lnTo>
                <a:lnTo>
                  <a:pt x="170" y="1620"/>
                </a:lnTo>
                <a:lnTo>
                  <a:pt x="187" y="1616"/>
                </a:lnTo>
                <a:lnTo>
                  <a:pt x="204" y="1614"/>
                </a:lnTo>
                <a:lnTo>
                  <a:pt x="1612" y="1614"/>
                </a:lnTo>
                <a:lnTo>
                  <a:pt x="1612" y="204"/>
                </a:lnTo>
                <a:lnTo>
                  <a:pt x="1614" y="188"/>
                </a:lnTo>
                <a:lnTo>
                  <a:pt x="1619" y="170"/>
                </a:lnTo>
                <a:lnTo>
                  <a:pt x="1627" y="149"/>
                </a:lnTo>
                <a:lnTo>
                  <a:pt x="1637" y="129"/>
                </a:lnTo>
                <a:lnTo>
                  <a:pt x="1651" y="108"/>
                </a:lnTo>
                <a:lnTo>
                  <a:pt x="1668" y="87"/>
                </a:lnTo>
                <a:lnTo>
                  <a:pt x="1688" y="68"/>
                </a:lnTo>
                <a:lnTo>
                  <a:pt x="1711" y="50"/>
                </a:lnTo>
                <a:lnTo>
                  <a:pt x="1737" y="33"/>
                </a:lnTo>
                <a:lnTo>
                  <a:pt x="1767" y="19"/>
                </a:lnTo>
                <a:lnTo>
                  <a:pt x="1800" y="9"/>
                </a:lnTo>
                <a:lnTo>
                  <a:pt x="1835" y="2"/>
                </a:lnTo>
                <a:lnTo>
                  <a:pt x="18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3567679" y="1436370"/>
            <a:ext cx="2008500" cy="2008500"/>
          </a:xfrm>
          <a:prstGeom prst="ellipse">
            <a:avLst/>
          </a:prstGeom>
          <a:solidFill>
            <a:srgbClr val="9CB2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3647749" y="3647128"/>
            <a:ext cx="18318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IN" sz="12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Adaptive Recognition Dynamics</a:t>
            </a:r>
            <a:endParaRPr lang="en" sz="1051" b="1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Robust performance in varied conditions for real-world effectiveness.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5" name="Google Shape;215;p24"/>
          <p:cNvGrpSpPr/>
          <p:nvPr/>
        </p:nvGrpSpPr>
        <p:grpSpPr>
          <a:xfrm>
            <a:off x="5816029" y="2245428"/>
            <a:ext cx="634601" cy="390525"/>
            <a:chOff x="7897813" y="3090863"/>
            <a:chExt cx="846135" cy="520700"/>
          </a:xfrm>
        </p:grpSpPr>
        <p:sp>
          <p:nvSpPr>
            <p:cNvPr id="216" name="Google Shape;216;p24"/>
            <p:cNvSpPr/>
            <p:nvPr/>
          </p:nvSpPr>
          <p:spPr>
            <a:xfrm>
              <a:off x="7897813" y="3090863"/>
              <a:ext cx="846135" cy="200024"/>
            </a:xfrm>
            <a:custGeom>
              <a:avLst/>
              <a:gdLst/>
              <a:ahLst/>
              <a:cxnLst/>
              <a:rect l="l" t="t" r="r" b="b"/>
              <a:pathLst>
                <a:path w="3728" h="882" extrusionOk="0">
                  <a:moveTo>
                    <a:pt x="439" y="0"/>
                  </a:moveTo>
                  <a:lnTo>
                    <a:pt x="3291" y="0"/>
                  </a:lnTo>
                  <a:lnTo>
                    <a:pt x="3345" y="3"/>
                  </a:lnTo>
                  <a:lnTo>
                    <a:pt x="3398" y="13"/>
                  </a:lnTo>
                  <a:lnTo>
                    <a:pt x="3448" y="29"/>
                  </a:lnTo>
                  <a:lnTo>
                    <a:pt x="3496" y="52"/>
                  </a:lnTo>
                  <a:lnTo>
                    <a:pt x="3540" y="79"/>
                  </a:lnTo>
                  <a:lnTo>
                    <a:pt x="3581" y="112"/>
                  </a:lnTo>
                  <a:lnTo>
                    <a:pt x="3618" y="149"/>
                  </a:lnTo>
                  <a:lnTo>
                    <a:pt x="3650" y="191"/>
                  </a:lnTo>
                  <a:lnTo>
                    <a:pt x="3677" y="235"/>
                  </a:lnTo>
                  <a:lnTo>
                    <a:pt x="3699" y="283"/>
                  </a:lnTo>
                  <a:lnTo>
                    <a:pt x="3716" y="333"/>
                  </a:lnTo>
                  <a:lnTo>
                    <a:pt x="3725" y="386"/>
                  </a:lnTo>
                  <a:lnTo>
                    <a:pt x="3728" y="441"/>
                  </a:lnTo>
                  <a:lnTo>
                    <a:pt x="3725" y="496"/>
                  </a:lnTo>
                  <a:lnTo>
                    <a:pt x="3716" y="549"/>
                  </a:lnTo>
                  <a:lnTo>
                    <a:pt x="3699" y="599"/>
                  </a:lnTo>
                  <a:lnTo>
                    <a:pt x="3677" y="647"/>
                  </a:lnTo>
                  <a:lnTo>
                    <a:pt x="3650" y="691"/>
                  </a:lnTo>
                  <a:lnTo>
                    <a:pt x="3618" y="733"/>
                  </a:lnTo>
                  <a:lnTo>
                    <a:pt x="3581" y="770"/>
                  </a:lnTo>
                  <a:lnTo>
                    <a:pt x="3540" y="803"/>
                  </a:lnTo>
                  <a:lnTo>
                    <a:pt x="3496" y="830"/>
                  </a:lnTo>
                  <a:lnTo>
                    <a:pt x="3448" y="853"/>
                  </a:lnTo>
                  <a:lnTo>
                    <a:pt x="3398" y="869"/>
                  </a:lnTo>
                  <a:lnTo>
                    <a:pt x="3345" y="879"/>
                  </a:lnTo>
                  <a:lnTo>
                    <a:pt x="3291" y="882"/>
                  </a:lnTo>
                  <a:lnTo>
                    <a:pt x="439" y="882"/>
                  </a:lnTo>
                  <a:lnTo>
                    <a:pt x="384" y="879"/>
                  </a:lnTo>
                  <a:lnTo>
                    <a:pt x="330" y="869"/>
                  </a:lnTo>
                  <a:lnTo>
                    <a:pt x="280" y="853"/>
                  </a:lnTo>
                  <a:lnTo>
                    <a:pt x="233" y="830"/>
                  </a:lnTo>
                  <a:lnTo>
                    <a:pt x="189" y="803"/>
                  </a:lnTo>
                  <a:lnTo>
                    <a:pt x="147" y="770"/>
                  </a:lnTo>
                  <a:lnTo>
                    <a:pt x="111" y="733"/>
                  </a:lnTo>
                  <a:lnTo>
                    <a:pt x="79" y="691"/>
                  </a:lnTo>
                  <a:lnTo>
                    <a:pt x="51" y="647"/>
                  </a:lnTo>
                  <a:lnTo>
                    <a:pt x="30" y="599"/>
                  </a:lnTo>
                  <a:lnTo>
                    <a:pt x="14" y="549"/>
                  </a:lnTo>
                  <a:lnTo>
                    <a:pt x="3" y="496"/>
                  </a:lnTo>
                  <a:lnTo>
                    <a:pt x="0" y="441"/>
                  </a:lnTo>
                  <a:lnTo>
                    <a:pt x="3" y="386"/>
                  </a:lnTo>
                  <a:lnTo>
                    <a:pt x="14" y="333"/>
                  </a:lnTo>
                  <a:lnTo>
                    <a:pt x="30" y="283"/>
                  </a:lnTo>
                  <a:lnTo>
                    <a:pt x="51" y="235"/>
                  </a:lnTo>
                  <a:lnTo>
                    <a:pt x="79" y="191"/>
                  </a:lnTo>
                  <a:lnTo>
                    <a:pt x="111" y="149"/>
                  </a:lnTo>
                  <a:lnTo>
                    <a:pt x="147" y="112"/>
                  </a:lnTo>
                  <a:lnTo>
                    <a:pt x="189" y="79"/>
                  </a:lnTo>
                  <a:lnTo>
                    <a:pt x="233" y="52"/>
                  </a:lnTo>
                  <a:lnTo>
                    <a:pt x="280" y="29"/>
                  </a:lnTo>
                  <a:lnTo>
                    <a:pt x="330" y="13"/>
                  </a:lnTo>
                  <a:lnTo>
                    <a:pt x="384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7897813" y="3411538"/>
              <a:ext cx="846135" cy="200025"/>
            </a:xfrm>
            <a:custGeom>
              <a:avLst/>
              <a:gdLst/>
              <a:ahLst/>
              <a:cxnLst/>
              <a:rect l="l" t="t" r="r" b="b"/>
              <a:pathLst>
                <a:path w="3728" h="884" extrusionOk="0">
                  <a:moveTo>
                    <a:pt x="439" y="0"/>
                  </a:moveTo>
                  <a:lnTo>
                    <a:pt x="3291" y="0"/>
                  </a:lnTo>
                  <a:lnTo>
                    <a:pt x="3345" y="3"/>
                  </a:lnTo>
                  <a:lnTo>
                    <a:pt x="3398" y="13"/>
                  </a:lnTo>
                  <a:lnTo>
                    <a:pt x="3448" y="30"/>
                  </a:lnTo>
                  <a:lnTo>
                    <a:pt x="3496" y="52"/>
                  </a:lnTo>
                  <a:lnTo>
                    <a:pt x="3540" y="80"/>
                  </a:lnTo>
                  <a:lnTo>
                    <a:pt x="3581" y="112"/>
                  </a:lnTo>
                  <a:lnTo>
                    <a:pt x="3618" y="150"/>
                  </a:lnTo>
                  <a:lnTo>
                    <a:pt x="3650" y="191"/>
                  </a:lnTo>
                  <a:lnTo>
                    <a:pt x="3677" y="235"/>
                  </a:lnTo>
                  <a:lnTo>
                    <a:pt x="3699" y="283"/>
                  </a:lnTo>
                  <a:lnTo>
                    <a:pt x="3716" y="334"/>
                  </a:lnTo>
                  <a:lnTo>
                    <a:pt x="3725" y="386"/>
                  </a:lnTo>
                  <a:lnTo>
                    <a:pt x="3728" y="441"/>
                  </a:lnTo>
                  <a:lnTo>
                    <a:pt x="3725" y="496"/>
                  </a:lnTo>
                  <a:lnTo>
                    <a:pt x="3716" y="549"/>
                  </a:lnTo>
                  <a:lnTo>
                    <a:pt x="3699" y="599"/>
                  </a:lnTo>
                  <a:lnTo>
                    <a:pt x="3677" y="647"/>
                  </a:lnTo>
                  <a:lnTo>
                    <a:pt x="3650" y="693"/>
                  </a:lnTo>
                  <a:lnTo>
                    <a:pt x="3618" y="733"/>
                  </a:lnTo>
                  <a:lnTo>
                    <a:pt x="3581" y="770"/>
                  </a:lnTo>
                  <a:lnTo>
                    <a:pt x="3540" y="803"/>
                  </a:lnTo>
                  <a:lnTo>
                    <a:pt x="3496" y="830"/>
                  </a:lnTo>
                  <a:lnTo>
                    <a:pt x="3448" y="853"/>
                  </a:lnTo>
                  <a:lnTo>
                    <a:pt x="3398" y="870"/>
                  </a:lnTo>
                  <a:lnTo>
                    <a:pt x="3345" y="880"/>
                  </a:lnTo>
                  <a:lnTo>
                    <a:pt x="3291" y="884"/>
                  </a:lnTo>
                  <a:lnTo>
                    <a:pt x="439" y="884"/>
                  </a:lnTo>
                  <a:lnTo>
                    <a:pt x="384" y="880"/>
                  </a:lnTo>
                  <a:lnTo>
                    <a:pt x="330" y="870"/>
                  </a:lnTo>
                  <a:lnTo>
                    <a:pt x="280" y="853"/>
                  </a:lnTo>
                  <a:lnTo>
                    <a:pt x="233" y="830"/>
                  </a:lnTo>
                  <a:lnTo>
                    <a:pt x="189" y="803"/>
                  </a:lnTo>
                  <a:lnTo>
                    <a:pt x="147" y="770"/>
                  </a:lnTo>
                  <a:lnTo>
                    <a:pt x="111" y="733"/>
                  </a:lnTo>
                  <a:lnTo>
                    <a:pt x="79" y="693"/>
                  </a:lnTo>
                  <a:lnTo>
                    <a:pt x="51" y="647"/>
                  </a:lnTo>
                  <a:lnTo>
                    <a:pt x="30" y="599"/>
                  </a:lnTo>
                  <a:lnTo>
                    <a:pt x="14" y="549"/>
                  </a:lnTo>
                  <a:lnTo>
                    <a:pt x="3" y="496"/>
                  </a:lnTo>
                  <a:lnTo>
                    <a:pt x="0" y="441"/>
                  </a:lnTo>
                  <a:lnTo>
                    <a:pt x="3" y="386"/>
                  </a:lnTo>
                  <a:lnTo>
                    <a:pt x="14" y="334"/>
                  </a:lnTo>
                  <a:lnTo>
                    <a:pt x="30" y="283"/>
                  </a:lnTo>
                  <a:lnTo>
                    <a:pt x="51" y="235"/>
                  </a:lnTo>
                  <a:lnTo>
                    <a:pt x="79" y="191"/>
                  </a:lnTo>
                  <a:lnTo>
                    <a:pt x="111" y="150"/>
                  </a:lnTo>
                  <a:lnTo>
                    <a:pt x="147" y="112"/>
                  </a:lnTo>
                  <a:lnTo>
                    <a:pt x="189" y="80"/>
                  </a:lnTo>
                  <a:lnTo>
                    <a:pt x="233" y="52"/>
                  </a:lnTo>
                  <a:lnTo>
                    <a:pt x="280" y="30"/>
                  </a:lnTo>
                  <a:lnTo>
                    <a:pt x="330" y="13"/>
                  </a:lnTo>
                  <a:lnTo>
                    <a:pt x="384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8" name="Google Shape;218;p24"/>
          <p:cNvSpPr/>
          <p:nvPr/>
        </p:nvSpPr>
        <p:spPr>
          <a:xfrm>
            <a:off x="6740719" y="1436370"/>
            <a:ext cx="2008500" cy="2008500"/>
          </a:xfrm>
          <a:prstGeom prst="ellipse">
            <a:avLst/>
          </a:prstGeom>
          <a:solidFill>
            <a:srgbClr val="5553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6829125" y="3647128"/>
            <a:ext cx="18318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</a:pPr>
            <a:r>
              <a:rPr lang="en-IN" sz="1051" b="1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sz="1051" b="1" dirty="0">
                <a:solidFill>
                  <a:schemeClr val="tx2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Sentinel+ Traffic Sign Mastery</a:t>
            </a:r>
            <a:br>
              <a:rPr lang="en" sz="1051" b="1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Where Precision Meets Adaptability for Enhanced Road Safety.</a:t>
            </a:r>
            <a:endParaRPr sz="10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90D89-37A9-663E-6BDA-8B3CBCE02BEC}"/>
              </a:ext>
            </a:extLst>
          </p:cNvPr>
          <p:cNvSpPr txBox="1"/>
          <p:nvPr/>
        </p:nvSpPr>
        <p:spPr>
          <a:xfrm>
            <a:off x="466373" y="1990340"/>
            <a:ext cx="1724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Accuracy and Reliability of the TSR system through advanced deep learning algorithms.</a:t>
            </a:r>
            <a:endParaRPr lang="en-IN" sz="11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46061-E1BB-8DDE-3610-730350D66371}"/>
              </a:ext>
            </a:extLst>
          </p:cNvPr>
          <p:cNvSpPr txBox="1"/>
          <p:nvPr/>
        </p:nvSpPr>
        <p:spPr>
          <a:xfrm>
            <a:off x="3709789" y="2055899"/>
            <a:ext cx="1724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Adaptability to Varied Conditions, ensuring robust performance under diverse scenarios.</a:t>
            </a:r>
            <a:endParaRPr lang="en-IN" sz="11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BC7-4D4B-F570-0D04-12017F373AC6}"/>
              </a:ext>
            </a:extLst>
          </p:cNvPr>
          <p:cNvSpPr txBox="1"/>
          <p:nvPr/>
        </p:nvSpPr>
        <p:spPr>
          <a:xfrm>
            <a:off x="6757534" y="1847297"/>
            <a:ext cx="200849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CECE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100" b="0" i="0" dirty="0">
                <a:solidFill>
                  <a:srgbClr val="ECECE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uccess of the TSR project, emphasizing accuracy, reliability, and adaptability, leading to enhanced road safety and effective traffic sign recognition in real-world conditions.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/>
          <p:nvPr/>
        </p:nvSpPr>
        <p:spPr>
          <a:xfrm>
            <a:off x="612633" y="1332722"/>
            <a:ext cx="3121200" cy="312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$2.25</a:t>
            </a:r>
            <a:br>
              <a:rPr lang="en" sz="40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</a:br>
            <a:r>
              <a:rPr lang="en" sz="20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Million Raising</a:t>
            </a:r>
            <a:endParaRPr sz="4000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Roadmap, metrics milestones</a:t>
            </a:r>
            <a:endParaRPr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1" name="Google Shape;241;p26"/>
          <p:cNvCxnSpPr/>
          <p:nvPr/>
        </p:nvCxnSpPr>
        <p:spPr>
          <a:xfrm>
            <a:off x="4648199" y="1758609"/>
            <a:ext cx="1402200" cy="0"/>
          </a:xfrm>
          <a:prstGeom prst="straightConnector1">
            <a:avLst/>
          </a:prstGeom>
          <a:noFill/>
          <a:ln w="57150" cap="flat" cmpd="sng">
            <a:solidFill>
              <a:srgbClr val="093C9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2" name="Google Shape;242;p26"/>
          <p:cNvSpPr txBox="1"/>
          <p:nvPr/>
        </p:nvSpPr>
        <p:spPr>
          <a:xfrm>
            <a:off x="4648199" y="1335066"/>
            <a:ext cx="410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None/>
            </a:pPr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Project Initiation and Planning</a:t>
            </a:r>
            <a:r>
              <a:rPr lang="en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#1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4648199" y="1800902"/>
            <a:ext cx="4101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000"/>
              <a:buFont typeface="Noto Sans Symbols"/>
              <a:buNone/>
            </a:pPr>
            <a:r>
              <a:rPr lang="en-US" sz="8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Establish project team and roles.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000"/>
              <a:buFont typeface="Noto Sans Symbols"/>
              <a:buNone/>
            </a:pPr>
            <a:r>
              <a:rPr lang="en-US" sz="8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Define TSR system requirements.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000"/>
              <a:buFont typeface="Noto Sans Symbols"/>
              <a:buNone/>
            </a:pPr>
            <a:r>
              <a:rPr lang="en-US" sz="8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Conduct feasibility study and project planning.</a:t>
            </a:r>
          </a:p>
        </p:txBody>
      </p:sp>
      <p:cxnSp>
        <p:nvCxnSpPr>
          <p:cNvPr id="244" name="Google Shape;244;p26"/>
          <p:cNvCxnSpPr/>
          <p:nvPr/>
        </p:nvCxnSpPr>
        <p:spPr>
          <a:xfrm>
            <a:off x="4648199" y="2848802"/>
            <a:ext cx="1402200" cy="0"/>
          </a:xfrm>
          <a:prstGeom prst="straightConnector1">
            <a:avLst/>
          </a:prstGeom>
          <a:noFill/>
          <a:ln w="571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p26"/>
          <p:cNvSpPr txBox="1"/>
          <p:nvPr/>
        </p:nvSpPr>
        <p:spPr>
          <a:xfrm>
            <a:off x="4648199" y="2425259"/>
            <a:ext cx="410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</a:pPr>
            <a:r>
              <a:rPr lang="en-IN" sz="1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Development and Model Training</a:t>
            </a:r>
            <a:r>
              <a:rPr lang="en" sz="1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#2</a:t>
            </a:r>
            <a:endParaRPr sz="16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4648199" y="2891095"/>
            <a:ext cx="4101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000"/>
              <a:buFont typeface="Noto Sans Symbols"/>
              <a:buNone/>
            </a:pPr>
            <a:r>
              <a:rPr lang="en-US" sz="8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Complete data collection and annotation.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000"/>
              <a:buFont typeface="Noto Sans Symbols"/>
              <a:buNone/>
            </a:pPr>
            <a:r>
              <a:rPr lang="en-US" sz="8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Develop and fine-tune deep learning model.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000"/>
              <a:buFont typeface="Noto Sans Symbols"/>
              <a:buNone/>
            </a:pPr>
            <a:r>
              <a:rPr lang="en-US" sz="8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Conduct initial testing and optimization.</a:t>
            </a:r>
            <a:endParaRPr lang="en-IN" sz="800" b="1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cxnSp>
        <p:nvCxnSpPr>
          <p:cNvPr id="247" name="Google Shape;247;p26"/>
          <p:cNvCxnSpPr/>
          <p:nvPr/>
        </p:nvCxnSpPr>
        <p:spPr>
          <a:xfrm>
            <a:off x="4648199" y="3924932"/>
            <a:ext cx="1402200" cy="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p26"/>
          <p:cNvSpPr txBox="1"/>
          <p:nvPr/>
        </p:nvSpPr>
        <p:spPr>
          <a:xfrm>
            <a:off x="4648199" y="3501390"/>
            <a:ext cx="410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None/>
            </a:pPr>
            <a:r>
              <a:rPr lang="en-IN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Implementation and Testing</a:t>
            </a:r>
            <a:r>
              <a:rPr lang="en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#3</a:t>
            </a:r>
            <a:endParaRPr sz="16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4648199" y="3967224"/>
            <a:ext cx="4101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000"/>
              <a:buFont typeface="Noto Sans Symbols"/>
              <a:buNone/>
            </a:pPr>
            <a:r>
              <a:rPr lang="en-US" sz="8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Implement real-time processing capabilities.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000"/>
              <a:buFont typeface="Noto Sans Symbols"/>
              <a:buNone/>
            </a:pPr>
            <a:r>
              <a:rPr lang="en-US" sz="8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Conduct extensive testing under diverse conditions.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000"/>
              <a:buFont typeface="Noto Sans Symbols"/>
              <a:buNone/>
            </a:pPr>
            <a:r>
              <a:rPr lang="en-US" sz="8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Finalize documentation and user interfaces.</a:t>
            </a:r>
            <a:endParaRPr lang="en-IN" sz="800" b="1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583</Words>
  <Application>Microsoft Office PowerPoint</Application>
  <PresentationFormat>On-screen Show (16:9)</PresentationFormat>
  <Paragraphs>70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</vt:lpstr>
      <vt:lpstr>Arial</vt:lpstr>
      <vt:lpstr>Noto Sans Symbols</vt:lpstr>
      <vt:lpstr>Alfa Slab One</vt:lpstr>
      <vt:lpstr>Calibri</vt:lpstr>
      <vt:lpstr>Proxima Nova</vt:lpstr>
      <vt:lpstr>Gameday</vt:lpstr>
      <vt:lpstr>PowerPoint Presentation</vt:lpstr>
      <vt:lpstr>Team Members</vt:lpstr>
      <vt:lpstr>The Problem</vt:lpstr>
      <vt:lpstr>The Solution</vt:lpstr>
      <vt:lpstr>Market Size</vt:lpstr>
      <vt:lpstr>Business model / Plan</vt:lpstr>
      <vt:lpstr>Technology/expertise</vt:lpstr>
      <vt:lpstr>Why We are Better?</vt:lpstr>
      <vt:lpstr>Roadmap, metrics milestones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Sula</dc:creator>
  <cp:lastModifiedBy>KEERTHI KAPPERA</cp:lastModifiedBy>
  <cp:revision>6</cp:revision>
  <dcterms:modified xsi:type="dcterms:W3CDTF">2024-03-03T20:57:45Z</dcterms:modified>
</cp:coreProperties>
</file>