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9" r:id="rId3"/>
    <p:sldId id="278" r:id="rId4"/>
    <p:sldId id="277" r:id="rId5"/>
    <p:sldId id="280" r:id="rId6"/>
    <p:sldId id="260" r:id="rId7"/>
    <p:sldId id="261" r:id="rId8"/>
    <p:sldId id="262" r:id="rId9"/>
    <p:sldId id="263" r:id="rId10"/>
    <p:sldId id="264" r:id="rId11"/>
    <p:sldId id="265" r:id="rId12"/>
    <p:sldId id="266" r:id="rId13"/>
    <p:sldId id="267" r:id="rId14"/>
    <p:sldId id="268" r:id="rId15"/>
    <p:sldId id="269" r:id="rId16"/>
    <p:sldId id="279" r:id="rId17"/>
    <p:sldId id="270" r:id="rId18"/>
    <p:sldId id="281" r:id="rId19"/>
    <p:sldId id="271" r:id="rId20"/>
    <p:sldId id="272" r:id="rId21"/>
    <p:sldId id="273" r:id="rId22"/>
    <p:sldId id="274" r:id="rId23"/>
    <p:sldId id="275" r:id="rId24"/>
    <p:sldId id="276"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4" autoAdjust="0"/>
  </p:normalViewPr>
  <p:slideViewPr>
    <p:cSldViewPr>
      <p:cViewPr varScale="1">
        <p:scale>
          <a:sx n="76" d="100"/>
          <a:sy n="76" d="100"/>
        </p:scale>
        <p:origin x="157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A3D3A67-1468-4727-91FD-2D63BD48C3AC}" type="datetimeFigureOut">
              <a:rPr lang="en-IN" smtClean="0"/>
              <a:t>17-02-2023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71C3F3F-25CF-44EF-8DE0-AB4A8312F7E0}" type="slidenum">
              <a:rPr lang="en-IN" smtClean="0"/>
              <a:t>‹#›</a:t>
            </a:fld>
            <a:endParaRPr lang="en-IN"/>
          </a:p>
        </p:txBody>
      </p:sp>
    </p:spTree>
    <p:extLst>
      <p:ext uri="{BB962C8B-B14F-4D97-AF65-F5344CB8AC3E}">
        <p14:creationId xmlns:p14="http://schemas.microsoft.com/office/powerpoint/2010/main" val="404248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0D3A37A-655E-A441-0279-9A0203532C24}"/>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FD2FB37-4BA7-4407-B33A-A12934627DB1}" type="slidenum">
              <a:rPr lang="en-AU" altLang="en-US" sz="1200">
                <a:solidFill>
                  <a:srgbClr val="000000"/>
                </a:solidFill>
                <a:latin typeface="Times New Roman" panose="02020603050405020304" pitchFamily="18" charset="0"/>
              </a:rPr>
              <a:pPr eaLnBrk="1" hangingPunct="1"/>
              <a:t>3</a:t>
            </a:fld>
            <a:endParaRPr lang="en-AU" altLang="en-US" sz="1200">
              <a:solidFill>
                <a:srgbClr val="000000"/>
              </a:solidFill>
              <a:latin typeface="Times New Roman" panose="02020603050405020304" pitchFamily="18" charset="0"/>
            </a:endParaRPr>
          </a:p>
        </p:txBody>
      </p:sp>
      <p:sp>
        <p:nvSpPr>
          <p:cNvPr id="44035" name="Rectangle 1">
            <a:extLst>
              <a:ext uri="{FF2B5EF4-FFF2-40B4-BE49-F238E27FC236}">
                <a16:creationId xmlns:a16="http://schemas.microsoft.com/office/drawing/2014/main" id="{4FA817F0-553D-28A6-A823-1570735143C6}"/>
              </a:ext>
            </a:extLst>
          </p:cNvPr>
          <p:cNvSpPr txBox="1">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7F58078E-CD10-1145-C737-7FDD4883A5E3}"/>
              </a:ext>
            </a:extLst>
          </p:cNvPr>
          <p:cNvSpPr txBox="1">
            <a:spLocks noChangeArrowheads="1"/>
          </p:cNvSpPr>
          <p:nvPr>
            <p:ph type="body" idx="1"/>
          </p:nvPr>
        </p:nvSpPr>
        <p:spPr>
          <a:xfrm>
            <a:off x="685800" y="4343400"/>
            <a:ext cx="5486400" cy="46005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Low: </a:t>
            </a:r>
            <a:r>
              <a:rPr lang="en-US" altLang="en-US" sz="1100">
                <a:latin typeface="Arial" panose="020B0604020202020204" pitchFamily="34" charset="0"/>
                <a:cs typeface="Arial" panose="020B0604020202020204" pitchFamily="34"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Moderate: </a:t>
            </a:r>
            <a:r>
              <a:rPr lang="en-US" altLang="en-US" sz="1100">
                <a:latin typeface="Arial" panose="020B0604020202020204" pitchFamily="34" charset="0"/>
                <a:cs typeface="Arial" panose="020B0604020202020204" pitchFamily="34"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High: </a:t>
            </a:r>
            <a:r>
              <a:rPr lang="en-US" altLang="en-US" sz="1100">
                <a:latin typeface="Arial" panose="020B0604020202020204" pitchFamily="34" charset="0"/>
                <a:cs typeface="Arial" panose="020B0604020202020204" pitchFamily="34"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4037" name="Text Box 3">
            <a:extLst>
              <a:ext uri="{FF2B5EF4-FFF2-40B4-BE49-F238E27FC236}">
                <a16:creationId xmlns:a16="http://schemas.microsoft.com/office/drawing/2014/main" id="{F0812A59-95C9-EC43-CF96-EEBD58AFA74C}"/>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DF58E92-393A-4D1D-8C17-CF5D0194DA78}" type="slidenum">
              <a:rPr lang="en-AU" altLang="en-US" sz="1200">
                <a:solidFill>
                  <a:srgbClr val="FFFFFF"/>
                </a:solidFill>
              </a:rPr>
              <a:pPr algn="r" eaLnBrk="1" hangingPunct="1">
                <a:buClrTx/>
                <a:buFontTx/>
                <a:buNone/>
              </a:pPr>
              <a:t>3</a:t>
            </a:fld>
            <a:endParaRPr lang="en-AU" altLang="en-US" sz="1200">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FE84B99-C5A0-9D31-03C9-FC8B1311564C}"/>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92A37202-D70A-4032-A3C0-D2BEB8249D3F}" type="slidenum">
              <a:rPr lang="en-AU" altLang="en-US" sz="1200">
                <a:solidFill>
                  <a:srgbClr val="000000"/>
                </a:solidFill>
                <a:latin typeface="Times New Roman" panose="02020603050405020304" pitchFamily="18" charset="0"/>
              </a:rPr>
              <a:pPr eaLnBrk="1" hangingPunct="1"/>
              <a:t>4</a:t>
            </a:fld>
            <a:endParaRPr lang="en-AU" altLang="en-US" sz="1200">
              <a:solidFill>
                <a:srgbClr val="000000"/>
              </a:solidFill>
              <a:latin typeface="Times New Roman" panose="02020603050405020304" pitchFamily="18" charset="0"/>
            </a:endParaRPr>
          </a:p>
        </p:txBody>
      </p:sp>
      <p:sp>
        <p:nvSpPr>
          <p:cNvPr id="43011" name="Rectangle 1">
            <a:extLst>
              <a:ext uri="{FF2B5EF4-FFF2-40B4-BE49-F238E27FC236}">
                <a16:creationId xmlns:a16="http://schemas.microsoft.com/office/drawing/2014/main" id="{5593C7F6-A3ED-E5CC-E89D-336A975BF2F4}"/>
              </a:ext>
            </a:extLst>
          </p:cNvPr>
          <p:cNvSpPr txBox="1">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Text Box 2">
            <a:extLst>
              <a:ext uri="{FF2B5EF4-FFF2-40B4-BE49-F238E27FC236}">
                <a16:creationId xmlns:a16="http://schemas.microsoft.com/office/drawing/2014/main" id="{D3C1C2C4-99E1-2BC2-19A8-B9C91D667800}"/>
              </a:ext>
            </a:extLst>
          </p:cNvPr>
          <p:cNvSpPr txBox="1">
            <a:spLocks noChangeArrowheads="1"/>
          </p:cNvSpPr>
          <p:nvPr>
            <p:ph type="body" idx="1"/>
          </p:nvPr>
        </p:nvSpPr>
        <p:spPr>
          <a:xfrm>
            <a:off x="685800" y="4343400"/>
            <a:ext cx="5486400" cy="45942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Arial" panose="020B0604020202020204" pitchFamily="34" charset="0"/>
              </a:rPr>
              <a:t>These three concepts form what is often referred to as the </a:t>
            </a:r>
            <a:r>
              <a:rPr lang="en-US" altLang="en-US" b="1">
                <a:latin typeface="Arial" panose="020B0604020202020204" pitchFamily="34" charset="0"/>
                <a:cs typeface="Arial" panose="020B0604020202020204" pitchFamily="34" charset="0"/>
              </a:rPr>
              <a:t>CIA triad</a:t>
            </a:r>
            <a:r>
              <a:rPr lang="en-US" altLang="en-US">
                <a:latin typeface="Arial" panose="020B0604020202020204" pitchFamily="34" charset="0"/>
                <a:cs typeface="Arial" panose="020B0604020202020204" pitchFamily="34"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Times New Roman" panose="02020603050405020304" pitchFamily="18" charset="0"/>
              </a:rPr>
              <a:t>• </a:t>
            </a:r>
            <a:r>
              <a:rPr lang="en-US" altLang="en-US" b="1">
                <a:latin typeface="Arial" panose="020B0604020202020204" pitchFamily="34" charset="0"/>
                <a:cs typeface="Arial" panose="020B0604020202020204" pitchFamily="34" charset="0"/>
              </a:rPr>
              <a:t>Confidentiality</a:t>
            </a:r>
            <a:r>
              <a:rPr lang="en-US" altLang="en-US">
                <a:latin typeface="Arial" panose="020B0604020202020204" pitchFamily="34" charset="0"/>
                <a:cs typeface="Arial" panose="020B0604020202020204" pitchFamily="34" charset="0"/>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Times New Roman" panose="02020603050405020304" pitchFamily="18" charset="0"/>
              </a:rPr>
              <a:t>• </a:t>
            </a:r>
            <a:r>
              <a:rPr lang="en-US" altLang="en-US" b="1">
                <a:latin typeface="Arial" panose="020B0604020202020204" pitchFamily="34" charset="0"/>
                <a:cs typeface="Arial" panose="020B0604020202020204" pitchFamily="34" charset="0"/>
              </a:rPr>
              <a:t>Integrity</a:t>
            </a:r>
            <a:r>
              <a:rPr lang="en-US" altLang="en-US">
                <a:latin typeface="Arial" panose="020B0604020202020204" pitchFamily="34" charset="0"/>
                <a:cs typeface="Arial" panose="020B0604020202020204" pitchFamily="34" charset="0"/>
              </a:rPr>
              <a:t> (covers both data and system integrity)</a:t>
            </a:r>
            <a:r>
              <a:rPr lang="en-US" altLang="en-US" b="1">
                <a:latin typeface="Arial" panose="020B0604020202020204" pitchFamily="34" charset="0"/>
                <a:cs typeface="Arial" panose="020B0604020202020204" pitchFamily="34" charset="0"/>
              </a:rPr>
              <a:t>:</a:t>
            </a:r>
            <a:r>
              <a:rPr lang="en-US" altLang="en-US">
                <a:latin typeface="Arial" panose="020B0604020202020204" pitchFamily="34" charset="0"/>
                <a:cs typeface="Arial" panose="020B0604020202020204" pitchFamily="34" charset="0"/>
              </a:rPr>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Times New Roman" panose="02020603050405020304" pitchFamily="18" charset="0"/>
              </a:rPr>
              <a:t>• </a:t>
            </a:r>
            <a:r>
              <a:rPr lang="en-US" altLang="en-US" b="1">
                <a:latin typeface="Arial" panose="020B0604020202020204" pitchFamily="34" charset="0"/>
                <a:cs typeface="Arial" panose="020B0604020202020204" pitchFamily="34" charset="0"/>
              </a:rPr>
              <a:t>Availability:</a:t>
            </a:r>
            <a:r>
              <a:rPr lang="en-US" altLang="en-US">
                <a:latin typeface="Arial" panose="020B0604020202020204" pitchFamily="34" charset="0"/>
                <a:cs typeface="Arial" panose="020B0604020202020204" pitchFamily="34" charset="0"/>
              </a:rPr>
              <a:t> Ensuring timely and reliable access to and use of information. A loss of availability is the disruption of access to or use of information or an information system.</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Arial" panose="020B0604020202020204" pitchFamily="34" charset="0"/>
              </a:rPr>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Times New Roman" panose="02020603050405020304" pitchFamily="18" charset="0"/>
              </a:rPr>
              <a:t>• </a:t>
            </a:r>
            <a:r>
              <a:rPr lang="en-US" altLang="en-US" b="1">
                <a:latin typeface="Arial" panose="020B0604020202020204" pitchFamily="34" charset="0"/>
                <a:cs typeface="Arial" panose="020B0604020202020204" pitchFamily="34" charset="0"/>
              </a:rPr>
              <a:t>Authenticity:</a:t>
            </a:r>
            <a:r>
              <a:rPr lang="en-US" altLang="en-US">
                <a:latin typeface="Arial" panose="020B0604020202020204" pitchFamily="34" charset="0"/>
                <a:cs typeface="Arial" panose="020B0604020202020204" pitchFamily="34" charset="0"/>
              </a:rPr>
              <a:t> The property of being genuine and being able to be verified and trusted; confidence in the validity of a transmission, a message, or message originator.</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Times New Roman" panose="02020603050405020304" pitchFamily="18" charset="0"/>
              </a:rPr>
              <a:t>• </a:t>
            </a:r>
            <a:r>
              <a:rPr lang="en-US" altLang="en-US" b="1">
                <a:latin typeface="Arial" panose="020B0604020202020204" pitchFamily="34" charset="0"/>
                <a:cs typeface="Arial" panose="020B0604020202020204" pitchFamily="34" charset="0"/>
              </a:rPr>
              <a:t>Accountability:</a:t>
            </a:r>
            <a:r>
              <a:rPr lang="en-US" altLang="en-US">
                <a:latin typeface="Arial" panose="020B0604020202020204" pitchFamily="34" charset="0"/>
                <a:cs typeface="Arial" panose="020B0604020202020204" pitchFamily="34" charset="0"/>
              </a:rPr>
              <a:t> The security goal that generates the requirement for actions of an entity to be traced uniquely to that entity.</a:t>
            </a:r>
          </a:p>
          <a:p>
            <a:pPr eaLnBrk="1" hangingPunct="1">
              <a:lnSpc>
                <a:spcPct val="90000"/>
              </a:lnSpc>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Arial" panose="020B0604020202020204" pitchFamily="34" charset="0"/>
            </a:endParaRPr>
          </a:p>
        </p:txBody>
      </p:sp>
      <p:sp>
        <p:nvSpPr>
          <p:cNvPr id="43013" name="Text Box 3">
            <a:extLst>
              <a:ext uri="{FF2B5EF4-FFF2-40B4-BE49-F238E27FC236}">
                <a16:creationId xmlns:a16="http://schemas.microsoft.com/office/drawing/2014/main" id="{4244BBDA-BF41-6F40-96D2-B8D00049165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2DDB6FA-81DB-4F41-AF25-5BD5BBAF8161}" type="slidenum">
              <a:rPr lang="en-AU" altLang="en-US" sz="1200">
                <a:solidFill>
                  <a:srgbClr val="FFFFFF"/>
                </a:solidFill>
              </a:rPr>
              <a:pPr algn="r" eaLnBrk="1" hangingPunct="1">
                <a:buClrTx/>
                <a:buFontTx/>
                <a:buNone/>
              </a:pPr>
              <a:t>4</a:t>
            </a:fld>
            <a:endParaRPr lang="en-AU" altLang="en-US" sz="1200">
              <a:solidFill>
                <a:srgbClr val="FFFF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0D3A37A-655E-A441-0279-9A0203532C24}"/>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FD2FB37-4BA7-4407-B33A-A12934627DB1}" type="slidenum">
              <a:rPr lang="en-AU" altLang="en-US" sz="1200">
                <a:solidFill>
                  <a:srgbClr val="000000"/>
                </a:solidFill>
                <a:latin typeface="Times New Roman" panose="02020603050405020304" pitchFamily="18" charset="0"/>
              </a:rPr>
              <a:pPr eaLnBrk="1" hangingPunct="1"/>
              <a:t>5</a:t>
            </a:fld>
            <a:endParaRPr lang="en-AU" altLang="en-US" sz="1200">
              <a:solidFill>
                <a:srgbClr val="000000"/>
              </a:solidFill>
              <a:latin typeface="Times New Roman" panose="02020603050405020304" pitchFamily="18" charset="0"/>
            </a:endParaRPr>
          </a:p>
        </p:txBody>
      </p:sp>
      <p:sp>
        <p:nvSpPr>
          <p:cNvPr id="44035" name="Rectangle 1">
            <a:extLst>
              <a:ext uri="{FF2B5EF4-FFF2-40B4-BE49-F238E27FC236}">
                <a16:creationId xmlns:a16="http://schemas.microsoft.com/office/drawing/2014/main" id="{4FA817F0-553D-28A6-A823-1570735143C6}"/>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7F58078E-CD10-1145-C737-7FDD4883A5E3}"/>
              </a:ext>
            </a:extLst>
          </p:cNvPr>
          <p:cNvSpPr txBox="1">
            <a:spLocks noGrp="1" noChangeArrowheads="1"/>
          </p:cNvSpPr>
          <p:nvPr>
            <p:ph type="body" idx="1"/>
          </p:nvPr>
        </p:nvSpPr>
        <p:spPr>
          <a:xfrm>
            <a:off x="685800" y="4343400"/>
            <a:ext cx="5486400" cy="46005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We can define three levels of impact on organizations or individuals should there be a breach of security (i.e., a loss of confidentiality, integrity, or availability). These levels are defined in FIPS PUB 199:</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Low: </a:t>
            </a:r>
            <a:r>
              <a:rPr lang="en-US" altLang="en-US" sz="1100">
                <a:latin typeface="Arial" panose="020B0604020202020204" pitchFamily="34" charset="0"/>
                <a:cs typeface="Arial" panose="020B0604020202020204" pitchFamily="34" charset="0"/>
              </a:rPr>
              <a:t>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Moderate: </a:t>
            </a:r>
            <a:r>
              <a:rPr lang="en-US" altLang="en-US" sz="1100">
                <a:latin typeface="Arial" panose="020B0604020202020204" pitchFamily="34" charset="0"/>
                <a:cs typeface="Arial" panose="020B0604020202020204" pitchFamily="34" charset="0"/>
              </a:rPr>
              <a:t>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cs typeface="Arial" panose="020B0604020202020204" pitchFamily="34" charset="0"/>
              </a:rPr>
              <a:t>• </a:t>
            </a:r>
            <a:r>
              <a:rPr lang="en-US" altLang="en-US" sz="1100" b="1">
                <a:latin typeface="Arial" panose="020B0604020202020204" pitchFamily="34" charset="0"/>
                <a:cs typeface="Arial" panose="020B0604020202020204" pitchFamily="34" charset="0"/>
              </a:rPr>
              <a:t>High: </a:t>
            </a:r>
            <a:r>
              <a:rPr lang="en-US" altLang="en-US" sz="1100">
                <a:latin typeface="Arial" panose="020B0604020202020204" pitchFamily="34" charset="0"/>
                <a:cs typeface="Arial" panose="020B0604020202020204" pitchFamily="34" charset="0"/>
              </a:rPr>
              <a:t>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 threatening injuries.</a:t>
            </a:r>
          </a:p>
        </p:txBody>
      </p:sp>
      <p:sp>
        <p:nvSpPr>
          <p:cNvPr id="44037" name="Text Box 3">
            <a:extLst>
              <a:ext uri="{FF2B5EF4-FFF2-40B4-BE49-F238E27FC236}">
                <a16:creationId xmlns:a16="http://schemas.microsoft.com/office/drawing/2014/main" id="{F0812A59-95C9-EC43-CF96-EEBD58AFA74C}"/>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DF58E92-393A-4D1D-8C17-CF5D0194DA78}" type="slidenum">
              <a:rPr lang="en-AU" altLang="en-US" sz="1200">
                <a:solidFill>
                  <a:srgbClr val="FFFFFF"/>
                </a:solidFill>
              </a:rPr>
              <a:pPr algn="r" eaLnBrk="1" hangingPunct="1">
                <a:buClrTx/>
                <a:buFontTx/>
                <a:buNone/>
              </a:pPr>
              <a:t>5</a:t>
            </a:fld>
            <a:endParaRPr lang="en-AU" altLang="en-US" sz="1200">
              <a:solidFill>
                <a:srgbClr val="FFFFFF"/>
              </a:solidFill>
            </a:endParaRPr>
          </a:p>
        </p:txBody>
      </p:sp>
    </p:spTree>
    <p:extLst>
      <p:ext uri="{BB962C8B-B14F-4D97-AF65-F5344CB8AC3E}">
        <p14:creationId xmlns:p14="http://schemas.microsoft.com/office/powerpoint/2010/main" val="1425243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BEED3C7-AAC5-18C1-76D0-2CA6F070464F}"/>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D60D2DC8-9006-40F2-9244-E298E98F7DEE}" type="slidenum">
              <a:rPr lang="en-AU" altLang="en-US" sz="1200">
                <a:solidFill>
                  <a:srgbClr val="000000"/>
                </a:solidFill>
                <a:latin typeface="Times New Roman" panose="02020603050405020304" pitchFamily="18" charset="0"/>
              </a:rPr>
              <a:pPr eaLnBrk="1" hangingPunct="1"/>
              <a:t>16</a:t>
            </a:fld>
            <a:endParaRPr lang="en-AU" altLang="en-US" sz="1200">
              <a:solidFill>
                <a:srgbClr val="000000"/>
              </a:solidFill>
              <a:latin typeface="Times New Roman" panose="02020603050405020304" pitchFamily="18" charset="0"/>
            </a:endParaRPr>
          </a:p>
        </p:txBody>
      </p:sp>
      <p:sp>
        <p:nvSpPr>
          <p:cNvPr id="48131" name="Rectangle 1">
            <a:extLst>
              <a:ext uri="{FF2B5EF4-FFF2-40B4-BE49-F238E27FC236}">
                <a16:creationId xmlns:a16="http://schemas.microsoft.com/office/drawing/2014/main" id="{D74FE382-FE47-B174-0513-52235524F268}"/>
              </a:ext>
            </a:extLst>
          </p:cNvPr>
          <p:cNvSpPr txBox="1">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F5AC0695-5D20-B6F2-EBD5-4992486AFB60}"/>
              </a:ext>
            </a:extLst>
          </p:cNvPr>
          <p:cNvSpPr txBox="1">
            <a:spLocks noChangeArrowheads="1"/>
          </p:cNvSpPr>
          <p:nvPr>
            <p:ph type="body" idx="1"/>
          </p:nvPr>
        </p:nvSpPr>
        <p:spPr>
          <a:xfrm>
            <a:off x="685800" y="4343400"/>
            <a:ext cx="5486400" cy="460057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ea typeface="ＭＳ Ｐゴシック" panose="020B0600070205080204" pitchFamily="34" charset="-128"/>
              </a:rPr>
              <a:t>We now provide some examples of applications that illustrate the requirements just enumerated.</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ea typeface="ＭＳ Ｐゴシック" panose="020B0600070205080204" pitchFamily="34" charset="-128"/>
              </a:rPr>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ea typeface="ＭＳ Ｐゴシック" panose="020B0600070205080204" pitchFamily="34" charset="-128"/>
              </a:rPr>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spcBef>
                <a:spcPts val="413"/>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100">
                <a:latin typeface="Arial" panose="020B0604020202020204" pitchFamily="34" charset="0"/>
                <a:ea typeface="ＭＳ Ｐゴシック" panose="020B0600070205080204" pitchFamily="34" charset="-128"/>
              </a:rPr>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48133" name="Text Box 3">
            <a:extLst>
              <a:ext uri="{FF2B5EF4-FFF2-40B4-BE49-F238E27FC236}">
                <a16:creationId xmlns:a16="http://schemas.microsoft.com/office/drawing/2014/main" id="{8539AB48-96BE-2297-1DC6-BBE8F3D3335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5720211C-452C-4277-ACC5-F75B7D75B191}" type="slidenum">
              <a:rPr lang="en-AU" altLang="en-US" sz="1200">
                <a:solidFill>
                  <a:srgbClr val="FFFFFF"/>
                </a:solidFill>
              </a:rPr>
              <a:pPr algn="r" eaLnBrk="1" hangingPunct="1">
                <a:buClrTx/>
                <a:buFontTx/>
                <a:buNone/>
              </a:pPr>
              <a:t>16</a:t>
            </a:fld>
            <a:endParaRPr lang="en-AU" altLang="en-US" sz="1200">
              <a:solidFill>
                <a:srgbClr val="FFFF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4365" y="495300"/>
            <a:ext cx="7875269" cy="6350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495300" y="1527454"/>
            <a:ext cx="8073390" cy="4521200"/>
          </a:xfrm>
          <a:prstGeom prst="rect">
            <a:avLst/>
          </a:prstGeom>
        </p:spPr>
        <p:txBody>
          <a:bodyPr wrap="square" lIns="0" tIns="0" rIns="0" bIns="0">
            <a:spAutoFit/>
          </a:bodyPr>
          <a:lstStyle>
            <a:lvl1pPr>
              <a:defRPr sz="31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0" y="901700"/>
            <a:ext cx="2945765" cy="695960"/>
          </a:xfrm>
          <a:prstGeom prst="rect">
            <a:avLst/>
          </a:prstGeom>
        </p:spPr>
        <p:txBody>
          <a:bodyPr vert="horz" wrap="square" lIns="0" tIns="12700" rIns="0" bIns="0" rtlCol="0">
            <a:spAutoFit/>
          </a:bodyPr>
          <a:lstStyle/>
          <a:p>
            <a:pPr marL="12700">
              <a:lnSpc>
                <a:spcPct val="100000"/>
              </a:lnSpc>
              <a:spcBef>
                <a:spcPts val="100"/>
              </a:spcBef>
            </a:pPr>
            <a:r>
              <a:rPr sz="4400" spc="-5" dirty="0"/>
              <a:t>Introduction</a:t>
            </a:r>
            <a:endParaRPr sz="4400"/>
          </a:p>
        </p:txBody>
      </p:sp>
      <p:sp>
        <p:nvSpPr>
          <p:cNvPr id="3" name="object 3"/>
          <p:cNvSpPr txBox="1"/>
          <p:nvPr/>
        </p:nvSpPr>
        <p:spPr>
          <a:xfrm>
            <a:off x="1854200" y="2113279"/>
            <a:ext cx="5440045" cy="538417"/>
          </a:xfrm>
          <a:prstGeom prst="rect">
            <a:avLst/>
          </a:prstGeom>
        </p:spPr>
        <p:txBody>
          <a:bodyPr vert="horz" wrap="square" lIns="0" tIns="12700" rIns="0" bIns="0" rtlCol="0">
            <a:spAutoFit/>
          </a:bodyPr>
          <a:lstStyle/>
          <a:p>
            <a:pPr marL="12700" marR="5080" algn="ctr">
              <a:lnSpc>
                <a:spcPct val="117200"/>
              </a:lnSpc>
              <a:spcBef>
                <a:spcPts val="100"/>
              </a:spcBef>
            </a:pPr>
            <a:r>
              <a:rPr sz="3200" spc="-30" dirty="0">
                <a:latin typeface="Arial MT"/>
                <a:cs typeface="Arial MT"/>
              </a:rPr>
              <a:t>19CSE311</a:t>
            </a:r>
            <a:r>
              <a:rPr sz="3200" spc="-15" dirty="0">
                <a:latin typeface="Arial MT"/>
                <a:cs typeface="Arial MT"/>
              </a:rPr>
              <a:t> </a:t>
            </a:r>
            <a:r>
              <a:rPr sz="3200" spc="-5" dirty="0">
                <a:latin typeface="Arial MT"/>
                <a:cs typeface="Arial MT"/>
              </a:rPr>
              <a:t>Computer</a:t>
            </a:r>
            <a:r>
              <a:rPr sz="3200" spc="-20" dirty="0">
                <a:latin typeface="Arial MT"/>
                <a:cs typeface="Arial MT"/>
              </a:rPr>
              <a:t> </a:t>
            </a:r>
            <a:r>
              <a:rPr sz="3200" spc="-5" dirty="0">
                <a:latin typeface="Arial MT"/>
                <a:cs typeface="Arial MT"/>
              </a:rPr>
              <a:t>Security</a:t>
            </a:r>
            <a:endParaRPr sz="32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0000" y="457200"/>
            <a:ext cx="4063365"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65" dirty="0"/>
              <a:t> </a:t>
            </a:r>
            <a:r>
              <a:rPr sz="4400" dirty="0"/>
              <a:t>Service</a:t>
            </a:r>
            <a:endParaRPr sz="4400"/>
          </a:p>
        </p:txBody>
      </p:sp>
      <p:sp>
        <p:nvSpPr>
          <p:cNvPr id="3" name="object 3"/>
          <p:cNvSpPr txBox="1"/>
          <p:nvPr/>
        </p:nvSpPr>
        <p:spPr>
          <a:xfrm>
            <a:off x="952500" y="1600200"/>
            <a:ext cx="7677784" cy="3972560"/>
          </a:xfrm>
          <a:prstGeom prst="rect">
            <a:avLst/>
          </a:prstGeom>
        </p:spPr>
        <p:txBody>
          <a:bodyPr vert="horz" wrap="square" lIns="0" tIns="73660" rIns="0" bIns="0" rtlCol="0">
            <a:spAutoFit/>
          </a:bodyPr>
          <a:lstStyle/>
          <a:p>
            <a:pPr marL="292100" marR="142240" indent="-279400">
              <a:lnSpc>
                <a:spcPts val="2900"/>
              </a:lnSpc>
              <a:spcBef>
                <a:spcPts val="580"/>
              </a:spcBef>
              <a:buChar char="–"/>
              <a:tabLst>
                <a:tab pos="292100" algn="l"/>
              </a:tabLst>
            </a:pPr>
            <a:r>
              <a:rPr sz="2800" dirty="0">
                <a:latin typeface="Arial MT"/>
                <a:cs typeface="Arial MT"/>
              </a:rPr>
              <a:t>is</a:t>
            </a:r>
            <a:r>
              <a:rPr sz="2800" spc="-5" dirty="0">
                <a:latin typeface="Arial MT"/>
                <a:cs typeface="Arial MT"/>
              </a:rPr>
              <a:t> something</a:t>
            </a:r>
            <a:r>
              <a:rPr sz="2800" dirty="0">
                <a:latin typeface="Arial MT"/>
                <a:cs typeface="Arial MT"/>
              </a:rPr>
              <a:t> </a:t>
            </a:r>
            <a:r>
              <a:rPr sz="2800" spc="-5" dirty="0">
                <a:highlight>
                  <a:srgbClr val="FFFF00"/>
                </a:highlight>
                <a:latin typeface="Arial MT"/>
                <a:cs typeface="Arial MT"/>
              </a:rPr>
              <a:t>that </a:t>
            </a:r>
            <a:r>
              <a:rPr sz="2800" dirty="0">
                <a:highlight>
                  <a:srgbClr val="FFFF00"/>
                </a:highlight>
                <a:latin typeface="Arial MT"/>
                <a:cs typeface="Arial MT"/>
              </a:rPr>
              <a:t>enhances </a:t>
            </a:r>
            <a:r>
              <a:rPr sz="2800" spc="-5" dirty="0">
                <a:highlight>
                  <a:srgbClr val="FFFF00"/>
                </a:highlight>
                <a:latin typeface="Arial MT"/>
                <a:cs typeface="Arial MT"/>
              </a:rPr>
              <a:t>the</a:t>
            </a:r>
            <a:r>
              <a:rPr sz="2800" dirty="0">
                <a:highlight>
                  <a:srgbClr val="FFFF00"/>
                </a:highlight>
                <a:latin typeface="Arial MT"/>
                <a:cs typeface="Arial MT"/>
              </a:rPr>
              <a:t> </a:t>
            </a:r>
            <a:r>
              <a:rPr sz="2800" spc="-5" dirty="0">
                <a:highlight>
                  <a:srgbClr val="FFFF00"/>
                </a:highlight>
                <a:latin typeface="Arial MT"/>
                <a:cs typeface="Arial MT"/>
              </a:rPr>
              <a:t>security </a:t>
            </a:r>
            <a:r>
              <a:rPr sz="2800" dirty="0">
                <a:highlight>
                  <a:srgbClr val="FFFF00"/>
                </a:highlight>
                <a:latin typeface="Arial MT"/>
                <a:cs typeface="Arial MT"/>
              </a:rPr>
              <a:t>of</a:t>
            </a:r>
            <a:r>
              <a:rPr sz="2800" spc="-5" dirty="0">
                <a:highlight>
                  <a:srgbClr val="FFFF00"/>
                </a:highlight>
                <a:latin typeface="Arial MT"/>
                <a:cs typeface="Arial MT"/>
              </a:rPr>
              <a:t> the </a:t>
            </a:r>
            <a:r>
              <a:rPr sz="2800" spc="-760" dirty="0">
                <a:highlight>
                  <a:srgbClr val="FFFF00"/>
                </a:highlight>
                <a:latin typeface="Arial MT"/>
                <a:cs typeface="Arial MT"/>
              </a:rPr>
              <a:t> </a:t>
            </a:r>
            <a:r>
              <a:rPr sz="2800" spc="-5" dirty="0">
                <a:highlight>
                  <a:srgbClr val="FFFF00"/>
                </a:highlight>
                <a:latin typeface="Arial MT"/>
                <a:cs typeface="Arial MT"/>
              </a:rPr>
              <a:t>data</a:t>
            </a:r>
            <a:r>
              <a:rPr sz="2800" dirty="0">
                <a:highlight>
                  <a:srgbClr val="FFFF00"/>
                </a:highlight>
                <a:latin typeface="Arial MT"/>
                <a:cs typeface="Arial MT"/>
              </a:rPr>
              <a:t> processing </a:t>
            </a:r>
            <a:r>
              <a:rPr sz="2800" spc="-5" dirty="0">
                <a:highlight>
                  <a:srgbClr val="FFFF00"/>
                </a:highlight>
                <a:latin typeface="Arial MT"/>
                <a:cs typeface="Arial MT"/>
              </a:rPr>
              <a:t>systems </a:t>
            </a:r>
            <a:r>
              <a:rPr sz="2800" dirty="0">
                <a:highlight>
                  <a:srgbClr val="FFFF00"/>
                </a:highlight>
                <a:latin typeface="Arial MT"/>
                <a:cs typeface="Arial MT"/>
              </a:rPr>
              <a:t>and </a:t>
            </a:r>
            <a:r>
              <a:rPr sz="2800" spc="-5" dirty="0">
                <a:highlight>
                  <a:srgbClr val="FFFF00"/>
                </a:highlight>
                <a:latin typeface="Arial MT"/>
                <a:cs typeface="Arial MT"/>
              </a:rPr>
              <a:t>the</a:t>
            </a:r>
            <a:r>
              <a:rPr sz="2800" dirty="0">
                <a:highlight>
                  <a:srgbClr val="FFFF00"/>
                </a:highlight>
                <a:latin typeface="Arial MT"/>
                <a:cs typeface="Arial MT"/>
              </a:rPr>
              <a:t> </a:t>
            </a:r>
            <a:r>
              <a:rPr sz="2800" spc="-5" dirty="0">
                <a:highlight>
                  <a:srgbClr val="FFFF00"/>
                </a:highlight>
                <a:latin typeface="Arial MT"/>
                <a:cs typeface="Arial MT"/>
              </a:rPr>
              <a:t>information </a:t>
            </a:r>
            <a:r>
              <a:rPr sz="2800" dirty="0">
                <a:highlight>
                  <a:srgbClr val="FFFF00"/>
                </a:highlight>
                <a:latin typeface="Arial MT"/>
                <a:cs typeface="Arial MT"/>
              </a:rPr>
              <a:t> </a:t>
            </a:r>
            <a:r>
              <a:rPr sz="2800" spc="-5" dirty="0">
                <a:highlight>
                  <a:srgbClr val="FFFF00"/>
                </a:highlight>
                <a:latin typeface="Arial MT"/>
                <a:cs typeface="Arial MT"/>
              </a:rPr>
              <a:t>transfers</a:t>
            </a:r>
            <a:r>
              <a:rPr sz="2800" spc="-10" dirty="0">
                <a:highlight>
                  <a:srgbClr val="FFFF00"/>
                </a:highlight>
                <a:latin typeface="Arial MT"/>
                <a:cs typeface="Arial MT"/>
              </a:rPr>
              <a:t> </a:t>
            </a:r>
            <a:r>
              <a:rPr sz="2800" dirty="0">
                <a:highlight>
                  <a:srgbClr val="FFFF00"/>
                </a:highlight>
                <a:latin typeface="Arial MT"/>
                <a:cs typeface="Arial MT"/>
              </a:rPr>
              <a:t>of</a:t>
            </a:r>
            <a:r>
              <a:rPr sz="2800" spc="-5" dirty="0">
                <a:highlight>
                  <a:srgbClr val="FFFF00"/>
                </a:highlight>
                <a:latin typeface="Arial MT"/>
                <a:cs typeface="Arial MT"/>
              </a:rPr>
              <a:t> </a:t>
            </a:r>
            <a:r>
              <a:rPr sz="2800" dirty="0">
                <a:highlight>
                  <a:srgbClr val="FFFF00"/>
                </a:highlight>
                <a:latin typeface="Arial MT"/>
                <a:cs typeface="Arial MT"/>
              </a:rPr>
              <a:t>an </a:t>
            </a:r>
            <a:r>
              <a:rPr sz="2800" spc="-5" dirty="0">
                <a:highlight>
                  <a:srgbClr val="FFFF00"/>
                </a:highlight>
                <a:latin typeface="Arial MT"/>
                <a:cs typeface="Arial MT"/>
              </a:rPr>
              <a:t>organization</a:t>
            </a:r>
            <a:endParaRPr sz="2800" dirty="0">
              <a:highlight>
                <a:srgbClr val="FFFF00"/>
              </a:highlight>
              <a:latin typeface="Arial MT"/>
              <a:cs typeface="Arial MT"/>
            </a:endParaRPr>
          </a:p>
          <a:p>
            <a:pPr marL="292100" indent="-279400">
              <a:lnSpc>
                <a:spcPts val="2550"/>
              </a:lnSpc>
              <a:buChar char="–"/>
              <a:tabLst>
                <a:tab pos="292100" algn="l"/>
              </a:tabLst>
            </a:pPr>
            <a:r>
              <a:rPr sz="2800" spc="-5" dirty="0">
                <a:solidFill>
                  <a:srgbClr val="0070C0"/>
                </a:solidFill>
                <a:latin typeface="Arial MT"/>
                <a:cs typeface="Arial MT"/>
              </a:rPr>
              <a:t>intended</a:t>
            </a:r>
            <a:r>
              <a:rPr sz="2800" spc="5" dirty="0">
                <a:solidFill>
                  <a:srgbClr val="0070C0"/>
                </a:solidFill>
                <a:latin typeface="Arial MT"/>
                <a:cs typeface="Arial MT"/>
              </a:rPr>
              <a:t> </a:t>
            </a:r>
            <a:r>
              <a:rPr sz="2800" spc="-5" dirty="0">
                <a:solidFill>
                  <a:srgbClr val="0070C0"/>
                </a:solidFill>
                <a:latin typeface="Arial MT"/>
                <a:cs typeface="Arial MT"/>
              </a:rPr>
              <a:t>to</a:t>
            </a:r>
            <a:r>
              <a:rPr sz="2800" spc="5" dirty="0">
                <a:solidFill>
                  <a:srgbClr val="0070C0"/>
                </a:solidFill>
                <a:latin typeface="Arial MT"/>
                <a:cs typeface="Arial MT"/>
              </a:rPr>
              <a:t> </a:t>
            </a:r>
            <a:r>
              <a:rPr sz="2800" spc="-5" dirty="0">
                <a:solidFill>
                  <a:srgbClr val="0070C0"/>
                </a:solidFill>
                <a:latin typeface="Arial MT"/>
                <a:cs typeface="Arial MT"/>
              </a:rPr>
              <a:t>counter</a:t>
            </a:r>
            <a:r>
              <a:rPr sz="2800" dirty="0">
                <a:solidFill>
                  <a:srgbClr val="0070C0"/>
                </a:solidFill>
                <a:latin typeface="Arial MT"/>
                <a:cs typeface="Arial MT"/>
              </a:rPr>
              <a:t> </a:t>
            </a:r>
            <a:r>
              <a:rPr sz="2800" spc="-5" dirty="0">
                <a:solidFill>
                  <a:srgbClr val="0070C0"/>
                </a:solidFill>
                <a:latin typeface="Arial MT"/>
                <a:cs typeface="Arial MT"/>
              </a:rPr>
              <a:t>security</a:t>
            </a:r>
            <a:r>
              <a:rPr sz="2800" dirty="0">
                <a:solidFill>
                  <a:srgbClr val="0070C0"/>
                </a:solidFill>
                <a:latin typeface="Arial MT"/>
                <a:cs typeface="Arial MT"/>
              </a:rPr>
              <a:t> </a:t>
            </a:r>
            <a:r>
              <a:rPr sz="2800" spc="-5" dirty="0">
                <a:solidFill>
                  <a:srgbClr val="0070C0"/>
                </a:solidFill>
                <a:latin typeface="Arial MT"/>
                <a:cs typeface="Arial MT"/>
              </a:rPr>
              <a:t>attacks</a:t>
            </a:r>
            <a:endParaRPr sz="2800" dirty="0">
              <a:solidFill>
                <a:srgbClr val="0070C0"/>
              </a:solidFill>
              <a:latin typeface="Arial MT"/>
              <a:cs typeface="Arial MT"/>
            </a:endParaRPr>
          </a:p>
          <a:p>
            <a:pPr marL="292100" marR="5080" indent="-279400">
              <a:lnSpc>
                <a:spcPts val="2900"/>
              </a:lnSpc>
              <a:spcBef>
                <a:spcPts val="250"/>
              </a:spcBef>
              <a:buChar char="–"/>
              <a:tabLst>
                <a:tab pos="292100" algn="l"/>
              </a:tabLst>
            </a:pPr>
            <a:r>
              <a:rPr sz="2800" dirty="0">
                <a:latin typeface="Arial MT"/>
                <a:cs typeface="Arial MT"/>
              </a:rPr>
              <a:t>make</a:t>
            </a:r>
            <a:r>
              <a:rPr sz="2800" spc="-10" dirty="0">
                <a:latin typeface="Arial MT"/>
                <a:cs typeface="Arial MT"/>
              </a:rPr>
              <a:t> </a:t>
            </a:r>
            <a:r>
              <a:rPr sz="2800" dirty="0">
                <a:latin typeface="Arial MT"/>
                <a:cs typeface="Arial MT"/>
              </a:rPr>
              <a:t>use</a:t>
            </a:r>
            <a:r>
              <a:rPr sz="2800" spc="-10" dirty="0">
                <a:latin typeface="Arial MT"/>
                <a:cs typeface="Arial MT"/>
              </a:rPr>
              <a:t> </a:t>
            </a:r>
            <a:r>
              <a:rPr sz="2800" dirty="0">
                <a:latin typeface="Arial MT"/>
                <a:cs typeface="Arial MT"/>
              </a:rPr>
              <a:t>of</a:t>
            </a:r>
            <a:r>
              <a:rPr sz="2800" spc="-15" dirty="0">
                <a:latin typeface="Arial MT"/>
                <a:cs typeface="Arial MT"/>
              </a:rPr>
              <a:t> </a:t>
            </a:r>
            <a:r>
              <a:rPr sz="2800" dirty="0">
                <a:latin typeface="Arial MT"/>
                <a:cs typeface="Arial MT"/>
              </a:rPr>
              <a:t>one</a:t>
            </a:r>
            <a:r>
              <a:rPr sz="2800" spc="-10" dirty="0">
                <a:latin typeface="Arial MT"/>
                <a:cs typeface="Arial MT"/>
              </a:rPr>
              <a:t> </a:t>
            </a:r>
            <a:r>
              <a:rPr sz="2800" dirty="0">
                <a:latin typeface="Arial MT"/>
                <a:cs typeface="Arial MT"/>
              </a:rPr>
              <a:t>or</a:t>
            </a:r>
            <a:r>
              <a:rPr sz="2800" spc="-15" dirty="0">
                <a:latin typeface="Arial MT"/>
                <a:cs typeface="Arial MT"/>
              </a:rPr>
              <a:t> </a:t>
            </a:r>
            <a:r>
              <a:rPr sz="2800" dirty="0">
                <a:latin typeface="Arial MT"/>
                <a:cs typeface="Arial MT"/>
              </a:rPr>
              <a:t>more</a:t>
            </a:r>
            <a:r>
              <a:rPr sz="2800" spc="-10" dirty="0">
                <a:latin typeface="Arial MT"/>
                <a:cs typeface="Arial MT"/>
              </a:rPr>
              <a:t> </a:t>
            </a:r>
            <a:r>
              <a:rPr sz="2800" spc="-5" dirty="0">
                <a:solidFill>
                  <a:srgbClr val="00B050"/>
                </a:solidFill>
                <a:latin typeface="Arial MT"/>
                <a:cs typeface="Arial MT"/>
              </a:rPr>
              <a:t>security</a:t>
            </a:r>
            <a:r>
              <a:rPr sz="2800" spc="-10" dirty="0">
                <a:solidFill>
                  <a:srgbClr val="00B050"/>
                </a:solidFill>
                <a:latin typeface="Arial MT"/>
                <a:cs typeface="Arial MT"/>
              </a:rPr>
              <a:t> </a:t>
            </a:r>
            <a:r>
              <a:rPr sz="2800" dirty="0">
                <a:solidFill>
                  <a:srgbClr val="00B050"/>
                </a:solidFill>
                <a:latin typeface="Arial MT"/>
                <a:cs typeface="Arial MT"/>
              </a:rPr>
              <a:t>mechanisms </a:t>
            </a:r>
            <a:r>
              <a:rPr sz="2800" spc="-765" dirty="0">
                <a:solidFill>
                  <a:srgbClr val="00B050"/>
                </a:solidFill>
                <a:latin typeface="Arial MT"/>
                <a:cs typeface="Arial MT"/>
              </a:rPr>
              <a:t> </a:t>
            </a:r>
            <a:r>
              <a:rPr sz="2800" spc="-5" dirty="0">
                <a:solidFill>
                  <a:srgbClr val="00B050"/>
                </a:solidFill>
                <a:latin typeface="Arial MT"/>
                <a:cs typeface="Arial MT"/>
              </a:rPr>
              <a:t>to </a:t>
            </a:r>
            <a:r>
              <a:rPr sz="2800" dirty="0">
                <a:solidFill>
                  <a:srgbClr val="00B050"/>
                </a:solidFill>
                <a:latin typeface="Arial MT"/>
                <a:cs typeface="Arial MT"/>
              </a:rPr>
              <a:t>provide </a:t>
            </a:r>
            <a:r>
              <a:rPr sz="2800" spc="-5" dirty="0">
                <a:solidFill>
                  <a:srgbClr val="00B050"/>
                </a:solidFill>
                <a:latin typeface="Arial MT"/>
                <a:cs typeface="Arial MT"/>
              </a:rPr>
              <a:t>the </a:t>
            </a:r>
            <a:r>
              <a:rPr sz="2800" dirty="0">
                <a:solidFill>
                  <a:srgbClr val="00B050"/>
                </a:solidFill>
                <a:latin typeface="Arial MT"/>
                <a:cs typeface="Arial MT"/>
              </a:rPr>
              <a:t>service</a:t>
            </a:r>
          </a:p>
          <a:p>
            <a:pPr marL="292100" marR="537845" indent="-279400">
              <a:lnSpc>
                <a:spcPts val="2900"/>
              </a:lnSpc>
              <a:buChar char="–"/>
              <a:tabLst>
                <a:tab pos="292100" algn="l"/>
              </a:tabLst>
            </a:pPr>
            <a:r>
              <a:rPr sz="2800" spc="-5" dirty="0">
                <a:latin typeface="Arial MT"/>
                <a:cs typeface="Arial MT"/>
              </a:rPr>
              <a:t>replicate</a:t>
            </a:r>
            <a:r>
              <a:rPr sz="2800" spc="5" dirty="0">
                <a:latin typeface="Arial MT"/>
                <a:cs typeface="Arial MT"/>
              </a:rPr>
              <a:t> </a:t>
            </a:r>
            <a:r>
              <a:rPr sz="2800" spc="-5" dirty="0">
                <a:latin typeface="Arial MT"/>
                <a:cs typeface="Arial MT"/>
              </a:rPr>
              <a:t>functions</a:t>
            </a:r>
            <a:r>
              <a:rPr sz="2800" spc="5" dirty="0">
                <a:latin typeface="Arial MT"/>
                <a:cs typeface="Arial MT"/>
              </a:rPr>
              <a:t> </a:t>
            </a:r>
            <a:r>
              <a:rPr sz="2800" dirty="0">
                <a:latin typeface="Arial MT"/>
                <a:cs typeface="Arial MT"/>
              </a:rPr>
              <a:t>normally</a:t>
            </a:r>
            <a:r>
              <a:rPr sz="2800" spc="5" dirty="0">
                <a:latin typeface="Arial MT"/>
                <a:cs typeface="Arial MT"/>
              </a:rPr>
              <a:t> </a:t>
            </a:r>
            <a:r>
              <a:rPr sz="2800" spc="-5" dirty="0">
                <a:latin typeface="Arial MT"/>
                <a:cs typeface="Arial MT"/>
              </a:rPr>
              <a:t>associated</a:t>
            </a:r>
            <a:r>
              <a:rPr sz="2800" spc="5" dirty="0">
                <a:latin typeface="Arial MT"/>
                <a:cs typeface="Arial MT"/>
              </a:rPr>
              <a:t> </a:t>
            </a:r>
            <a:r>
              <a:rPr sz="2800" spc="-5" dirty="0">
                <a:latin typeface="Arial MT"/>
                <a:cs typeface="Arial MT"/>
              </a:rPr>
              <a:t>with </a:t>
            </a:r>
            <a:r>
              <a:rPr sz="2800" spc="-760" dirty="0">
                <a:latin typeface="Arial MT"/>
                <a:cs typeface="Arial MT"/>
              </a:rPr>
              <a:t> </a:t>
            </a:r>
            <a:r>
              <a:rPr sz="2800" dirty="0">
                <a:latin typeface="Arial MT"/>
                <a:cs typeface="Arial MT"/>
              </a:rPr>
              <a:t>physical</a:t>
            </a:r>
            <a:r>
              <a:rPr sz="2800" spc="-5" dirty="0">
                <a:latin typeface="Arial MT"/>
                <a:cs typeface="Arial MT"/>
              </a:rPr>
              <a:t> documents</a:t>
            </a:r>
            <a:endParaRPr sz="2800" dirty="0">
              <a:latin typeface="Arial MT"/>
              <a:cs typeface="Arial MT"/>
            </a:endParaRPr>
          </a:p>
          <a:p>
            <a:pPr marL="698500" marR="210185" lvl="1" indent="-228600">
              <a:lnSpc>
                <a:spcPts val="2500"/>
              </a:lnSpc>
              <a:spcBef>
                <a:spcPts val="20"/>
              </a:spcBef>
              <a:buChar char="•"/>
              <a:tabLst>
                <a:tab pos="698500" algn="l"/>
              </a:tabLst>
            </a:pPr>
            <a:r>
              <a:rPr sz="2400" dirty="0">
                <a:latin typeface="Arial MT"/>
                <a:cs typeface="Arial MT"/>
              </a:rPr>
              <a:t>eg.</a:t>
            </a:r>
            <a:r>
              <a:rPr sz="2400" spc="-5" dirty="0">
                <a:latin typeface="Arial MT"/>
                <a:cs typeface="Arial MT"/>
              </a:rPr>
              <a:t> </a:t>
            </a:r>
            <a:r>
              <a:rPr sz="2400" dirty="0">
                <a:latin typeface="Arial MT"/>
                <a:cs typeface="Arial MT"/>
              </a:rPr>
              <a:t>have</a:t>
            </a:r>
            <a:r>
              <a:rPr sz="2400" spc="5" dirty="0">
                <a:latin typeface="Arial MT"/>
                <a:cs typeface="Arial MT"/>
              </a:rPr>
              <a:t> </a:t>
            </a:r>
            <a:r>
              <a:rPr sz="2400" spc="-5" dirty="0">
                <a:latin typeface="Arial MT"/>
                <a:cs typeface="Arial MT"/>
              </a:rPr>
              <a:t>signatures,</a:t>
            </a:r>
            <a:r>
              <a:rPr sz="2400" dirty="0">
                <a:latin typeface="Arial MT"/>
                <a:cs typeface="Arial MT"/>
              </a:rPr>
              <a:t> </a:t>
            </a:r>
            <a:r>
              <a:rPr sz="2400" spc="-5" dirty="0">
                <a:latin typeface="Arial MT"/>
                <a:cs typeface="Arial MT"/>
              </a:rPr>
              <a:t>dates; </a:t>
            </a:r>
            <a:r>
              <a:rPr sz="2400" dirty="0">
                <a:latin typeface="Arial MT"/>
                <a:cs typeface="Arial MT"/>
              </a:rPr>
              <a:t>need</a:t>
            </a:r>
            <a:r>
              <a:rPr sz="2400" spc="5" dirty="0">
                <a:latin typeface="Arial MT"/>
                <a:cs typeface="Arial MT"/>
              </a:rPr>
              <a:t> </a:t>
            </a:r>
            <a:r>
              <a:rPr sz="2400" spc="-5" dirty="0">
                <a:latin typeface="Arial MT"/>
                <a:cs typeface="Arial MT"/>
              </a:rPr>
              <a:t>protection</a:t>
            </a:r>
            <a:r>
              <a:rPr sz="2400" spc="5" dirty="0">
                <a:latin typeface="Arial MT"/>
                <a:cs typeface="Arial MT"/>
              </a:rPr>
              <a:t> </a:t>
            </a:r>
            <a:r>
              <a:rPr sz="2400" spc="-5" dirty="0">
                <a:latin typeface="Arial MT"/>
                <a:cs typeface="Arial MT"/>
              </a:rPr>
              <a:t>from </a:t>
            </a:r>
            <a:r>
              <a:rPr sz="2400" dirty="0">
                <a:latin typeface="Arial MT"/>
                <a:cs typeface="Arial MT"/>
              </a:rPr>
              <a:t> disclosure, </a:t>
            </a:r>
            <a:r>
              <a:rPr sz="2400" spc="-5" dirty="0">
                <a:latin typeface="Arial MT"/>
                <a:cs typeface="Arial MT"/>
              </a:rPr>
              <a:t>tampering,</a:t>
            </a:r>
            <a:r>
              <a:rPr sz="2400" dirty="0">
                <a:latin typeface="Arial MT"/>
                <a:cs typeface="Arial MT"/>
              </a:rPr>
              <a:t> or</a:t>
            </a:r>
            <a:r>
              <a:rPr sz="2400" spc="5" dirty="0">
                <a:latin typeface="Arial MT"/>
                <a:cs typeface="Arial MT"/>
              </a:rPr>
              <a:t> </a:t>
            </a:r>
            <a:r>
              <a:rPr sz="2400" spc="-5" dirty="0">
                <a:latin typeface="Arial MT"/>
                <a:cs typeface="Arial MT"/>
              </a:rPr>
              <a:t>destruction;</a:t>
            </a:r>
            <a:r>
              <a:rPr sz="2400" dirty="0">
                <a:latin typeface="Arial MT"/>
                <a:cs typeface="Arial MT"/>
              </a:rPr>
              <a:t> be</a:t>
            </a:r>
            <a:r>
              <a:rPr sz="2400" spc="5" dirty="0">
                <a:latin typeface="Arial MT"/>
                <a:cs typeface="Arial MT"/>
              </a:rPr>
              <a:t> </a:t>
            </a:r>
            <a:r>
              <a:rPr sz="2400" spc="-5" dirty="0">
                <a:latin typeface="Arial MT"/>
                <a:cs typeface="Arial MT"/>
              </a:rPr>
              <a:t>notarized </a:t>
            </a:r>
            <a:r>
              <a:rPr sz="2400" spc="-650" dirty="0">
                <a:latin typeface="Arial MT"/>
                <a:cs typeface="Arial MT"/>
              </a:rPr>
              <a:t> </a:t>
            </a:r>
            <a:r>
              <a:rPr sz="2400" dirty="0">
                <a:latin typeface="Arial MT"/>
                <a:cs typeface="Arial MT"/>
              </a:rPr>
              <a:t>or</a:t>
            </a:r>
            <a:r>
              <a:rPr sz="2400" spc="-10" dirty="0">
                <a:latin typeface="Arial MT"/>
                <a:cs typeface="Arial MT"/>
              </a:rPr>
              <a:t> </a:t>
            </a:r>
            <a:r>
              <a:rPr sz="2400" spc="-5" dirty="0">
                <a:latin typeface="Arial MT"/>
                <a:cs typeface="Arial MT"/>
              </a:rPr>
              <a:t>witnessed; </a:t>
            </a:r>
            <a:r>
              <a:rPr sz="2400" dirty="0">
                <a:latin typeface="Arial MT"/>
                <a:cs typeface="Arial MT"/>
              </a:rPr>
              <a:t>be</a:t>
            </a:r>
            <a:r>
              <a:rPr sz="2400" spc="-5" dirty="0">
                <a:latin typeface="Arial MT"/>
                <a:cs typeface="Arial MT"/>
              </a:rPr>
              <a:t> </a:t>
            </a:r>
            <a:r>
              <a:rPr sz="2400" dirty="0">
                <a:latin typeface="Arial MT"/>
                <a:cs typeface="Arial MT"/>
              </a:rPr>
              <a:t>recorded or</a:t>
            </a:r>
            <a:r>
              <a:rPr sz="2400" spc="-10" dirty="0">
                <a:latin typeface="Arial MT"/>
                <a:cs typeface="Arial MT"/>
              </a:rPr>
              <a:t> </a:t>
            </a:r>
            <a:r>
              <a:rPr sz="2400" dirty="0">
                <a:latin typeface="Arial MT"/>
                <a:cs typeface="Arial MT"/>
              </a:rPr>
              <a:t>licensed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4700" y="457200"/>
            <a:ext cx="5057140"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65" dirty="0"/>
              <a:t> </a:t>
            </a:r>
            <a:r>
              <a:rPr sz="4400" dirty="0"/>
              <a:t>Mechanism</a:t>
            </a:r>
            <a:endParaRPr sz="4400"/>
          </a:p>
        </p:txBody>
      </p:sp>
      <p:sp>
        <p:nvSpPr>
          <p:cNvPr id="3" name="object 3"/>
          <p:cNvSpPr txBox="1"/>
          <p:nvPr/>
        </p:nvSpPr>
        <p:spPr>
          <a:xfrm>
            <a:off x="495300" y="1600200"/>
            <a:ext cx="7801609" cy="4094479"/>
          </a:xfrm>
          <a:prstGeom prst="rect">
            <a:avLst/>
          </a:prstGeom>
        </p:spPr>
        <p:txBody>
          <a:bodyPr vert="horz" wrap="square" lIns="0" tIns="43180" rIns="0" bIns="0" rtlCol="0">
            <a:spAutoFit/>
          </a:bodyPr>
          <a:lstStyle/>
          <a:p>
            <a:pPr marL="355600" marR="51435" indent="-342900" algn="just">
              <a:lnSpc>
                <a:spcPts val="3700"/>
              </a:lnSpc>
              <a:spcBef>
                <a:spcPts val="340"/>
              </a:spcBef>
              <a:buChar char="•"/>
              <a:tabLst>
                <a:tab pos="355600" algn="l"/>
              </a:tabLst>
            </a:pPr>
            <a:r>
              <a:rPr sz="3200" dirty="0">
                <a:latin typeface="Arial MT"/>
                <a:cs typeface="Arial MT"/>
              </a:rPr>
              <a:t>a mechanism </a:t>
            </a:r>
            <a:r>
              <a:rPr sz="3200" spc="-5" dirty="0">
                <a:latin typeface="Arial MT"/>
                <a:cs typeface="Arial MT"/>
              </a:rPr>
              <a:t>that </a:t>
            </a:r>
            <a:r>
              <a:rPr sz="3200" dirty="0">
                <a:latin typeface="Arial MT"/>
                <a:cs typeface="Arial MT"/>
              </a:rPr>
              <a:t>is designed </a:t>
            </a:r>
            <a:r>
              <a:rPr sz="3200" spc="-5" dirty="0">
                <a:latin typeface="Arial MT"/>
                <a:cs typeface="Arial MT"/>
              </a:rPr>
              <a:t>to </a:t>
            </a:r>
            <a:r>
              <a:rPr sz="3200" spc="-5" dirty="0">
                <a:solidFill>
                  <a:srgbClr val="00B050"/>
                </a:solidFill>
                <a:latin typeface="Arial MT"/>
                <a:cs typeface="Arial MT"/>
              </a:rPr>
              <a:t>detect, </a:t>
            </a:r>
            <a:r>
              <a:rPr sz="3200" dirty="0">
                <a:solidFill>
                  <a:srgbClr val="00B050"/>
                </a:solidFill>
                <a:latin typeface="Arial MT"/>
                <a:cs typeface="Arial MT"/>
              </a:rPr>
              <a:t> </a:t>
            </a:r>
            <a:r>
              <a:rPr sz="3200" spc="-5" dirty="0">
                <a:solidFill>
                  <a:srgbClr val="00B050"/>
                </a:solidFill>
                <a:latin typeface="Arial MT"/>
                <a:cs typeface="Arial MT"/>
              </a:rPr>
              <a:t>prevent, </a:t>
            </a:r>
            <a:r>
              <a:rPr sz="3200" dirty="0">
                <a:solidFill>
                  <a:srgbClr val="00B050"/>
                </a:solidFill>
                <a:latin typeface="Arial MT"/>
                <a:cs typeface="Arial MT"/>
              </a:rPr>
              <a:t>or</a:t>
            </a:r>
            <a:r>
              <a:rPr sz="3200" spc="-5" dirty="0">
                <a:solidFill>
                  <a:srgbClr val="00B050"/>
                </a:solidFill>
                <a:latin typeface="Arial MT"/>
                <a:cs typeface="Arial MT"/>
              </a:rPr>
              <a:t> </a:t>
            </a:r>
            <a:r>
              <a:rPr sz="3200" dirty="0">
                <a:solidFill>
                  <a:srgbClr val="00B050"/>
                </a:solidFill>
                <a:latin typeface="Arial MT"/>
                <a:cs typeface="Arial MT"/>
              </a:rPr>
              <a:t>recover</a:t>
            </a:r>
            <a:r>
              <a:rPr sz="3200" spc="-5" dirty="0">
                <a:solidFill>
                  <a:srgbClr val="00B050"/>
                </a:solidFill>
                <a:latin typeface="Arial MT"/>
                <a:cs typeface="Arial MT"/>
              </a:rPr>
              <a:t> from </a:t>
            </a:r>
            <a:r>
              <a:rPr sz="3200" dirty="0">
                <a:solidFill>
                  <a:srgbClr val="00B050"/>
                </a:solidFill>
                <a:latin typeface="Arial MT"/>
                <a:cs typeface="Arial MT"/>
              </a:rPr>
              <a:t>a </a:t>
            </a:r>
            <a:r>
              <a:rPr sz="3200" spc="-5" dirty="0">
                <a:solidFill>
                  <a:srgbClr val="00B050"/>
                </a:solidFill>
                <a:latin typeface="Arial MT"/>
                <a:cs typeface="Arial MT"/>
              </a:rPr>
              <a:t>security attack</a:t>
            </a:r>
            <a:endParaRPr sz="3200" dirty="0">
              <a:solidFill>
                <a:srgbClr val="00B050"/>
              </a:solidFill>
              <a:latin typeface="Arial MT"/>
              <a:cs typeface="Arial MT"/>
            </a:endParaRPr>
          </a:p>
          <a:p>
            <a:pPr marL="355600" marR="163830" indent="-342900" algn="just">
              <a:lnSpc>
                <a:spcPts val="3700"/>
              </a:lnSpc>
              <a:spcBef>
                <a:spcPts val="700"/>
              </a:spcBef>
              <a:buChar char="•"/>
              <a:tabLst>
                <a:tab pos="355600" algn="l"/>
              </a:tabLst>
            </a:pPr>
            <a:r>
              <a:rPr sz="3200" dirty="0">
                <a:latin typeface="Arial MT"/>
                <a:cs typeface="Arial MT"/>
              </a:rPr>
              <a:t>no</a:t>
            </a:r>
            <a:r>
              <a:rPr sz="3200" spc="-15" dirty="0">
                <a:latin typeface="Arial MT"/>
                <a:cs typeface="Arial MT"/>
              </a:rPr>
              <a:t> </a:t>
            </a:r>
            <a:r>
              <a:rPr sz="3200" dirty="0">
                <a:latin typeface="Arial MT"/>
                <a:cs typeface="Arial MT"/>
              </a:rPr>
              <a:t>single</a:t>
            </a:r>
            <a:r>
              <a:rPr sz="3200" spc="-15" dirty="0">
                <a:latin typeface="Arial MT"/>
                <a:cs typeface="Arial MT"/>
              </a:rPr>
              <a:t> </a:t>
            </a:r>
            <a:r>
              <a:rPr sz="3200" dirty="0">
                <a:latin typeface="Arial MT"/>
                <a:cs typeface="Arial MT"/>
              </a:rPr>
              <a:t>mechanism</a:t>
            </a:r>
            <a:r>
              <a:rPr sz="3200" spc="-20" dirty="0">
                <a:latin typeface="Arial MT"/>
                <a:cs typeface="Arial MT"/>
              </a:rPr>
              <a:t> </a:t>
            </a:r>
            <a:r>
              <a:rPr sz="3200" spc="-5" dirty="0">
                <a:latin typeface="Arial MT"/>
                <a:cs typeface="Arial MT"/>
              </a:rPr>
              <a:t>that</a:t>
            </a:r>
            <a:r>
              <a:rPr sz="3200" spc="-20" dirty="0">
                <a:latin typeface="Arial MT"/>
                <a:cs typeface="Arial MT"/>
              </a:rPr>
              <a:t> </a:t>
            </a:r>
            <a:r>
              <a:rPr sz="3200" dirty="0">
                <a:latin typeface="Arial MT"/>
                <a:cs typeface="Arial MT"/>
              </a:rPr>
              <a:t>will</a:t>
            </a:r>
            <a:r>
              <a:rPr sz="3200" spc="-15" dirty="0">
                <a:latin typeface="Arial MT"/>
                <a:cs typeface="Arial MT"/>
              </a:rPr>
              <a:t> </a:t>
            </a:r>
            <a:r>
              <a:rPr sz="3200" dirty="0">
                <a:latin typeface="Arial MT"/>
                <a:cs typeface="Arial MT"/>
              </a:rPr>
              <a:t>support</a:t>
            </a:r>
            <a:r>
              <a:rPr sz="3200" spc="-15" dirty="0">
                <a:latin typeface="Arial MT"/>
                <a:cs typeface="Arial MT"/>
              </a:rPr>
              <a:t> </a:t>
            </a:r>
            <a:r>
              <a:rPr sz="3200" dirty="0">
                <a:latin typeface="Arial MT"/>
                <a:cs typeface="Arial MT"/>
              </a:rPr>
              <a:t>all </a:t>
            </a:r>
            <a:r>
              <a:rPr sz="3200" spc="-880" dirty="0">
                <a:latin typeface="Arial MT"/>
                <a:cs typeface="Arial MT"/>
              </a:rPr>
              <a:t> </a:t>
            </a:r>
            <a:r>
              <a:rPr sz="3200" spc="-5" dirty="0">
                <a:latin typeface="Arial MT"/>
                <a:cs typeface="Arial MT"/>
              </a:rPr>
              <a:t>functions</a:t>
            </a:r>
            <a:r>
              <a:rPr sz="3200" spc="-10" dirty="0">
                <a:latin typeface="Arial MT"/>
                <a:cs typeface="Arial MT"/>
              </a:rPr>
              <a:t> </a:t>
            </a:r>
            <a:r>
              <a:rPr sz="3200" dirty="0">
                <a:latin typeface="Arial MT"/>
                <a:cs typeface="Arial MT"/>
              </a:rPr>
              <a:t>required</a:t>
            </a:r>
          </a:p>
          <a:p>
            <a:pPr marL="355600" marR="5080" indent="-342900" algn="just">
              <a:lnSpc>
                <a:spcPts val="3700"/>
              </a:lnSpc>
              <a:spcBef>
                <a:spcPts val="800"/>
              </a:spcBef>
              <a:buChar char="•"/>
              <a:tabLst>
                <a:tab pos="355600" algn="l"/>
              </a:tabLst>
            </a:pPr>
            <a:r>
              <a:rPr sz="3200" dirty="0">
                <a:latin typeface="Arial MT"/>
                <a:cs typeface="Arial MT"/>
              </a:rPr>
              <a:t>however</a:t>
            </a:r>
            <a:r>
              <a:rPr sz="3200" spc="-20" dirty="0">
                <a:latin typeface="Arial MT"/>
                <a:cs typeface="Arial MT"/>
              </a:rPr>
              <a:t> </a:t>
            </a:r>
            <a:r>
              <a:rPr sz="3200" dirty="0">
                <a:latin typeface="Arial MT"/>
                <a:cs typeface="Arial MT"/>
              </a:rPr>
              <a:t>one</a:t>
            </a:r>
            <a:r>
              <a:rPr sz="3200" spc="-15" dirty="0">
                <a:latin typeface="Arial MT"/>
                <a:cs typeface="Arial MT"/>
              </a:rPr>
              <a:t> </a:t>
            </a:r>
            <a:r>
              <a:rPr sz="3200" spc="-5" dirty="0">
                <a:latin typeface="Arial MT"/>
                <a:cs typeface="Arial MT"/>
              </a:rPr>
              <a:t>particular</a:t>
            </a:r>
            <a:r>
              <a:rPr sz="3200" spc="-20" dirty="0">
                <a:latin typeface="Arial MT"/>
                <a:cs typeface="Arial MT"/>
              </a:rPr>
              <a:t> </a:t>
            </a:r>
            <a:r>
              <a:rPr sz="3200" dirty="0">
                <a:latin typeface="Arial MT"/>
                <a:cs typeface="Arial MT"/>
              </a:rPr>
              <a:t>element</a:t>
            </a:r>
            <a:r>
              <a:rPr sz="3200" spc="-15" dirty="0">
                <a:latin typeface="Arial MT"/>
                <a:cs typeface="Arial MT"/>
              </a:rPr>
              <a:t> </a:t>
            </a:r>
            <a:r>
              <a:rPr sz="3200" dirty="0">
                <a:latin typeface="Arial MT"/>
                <a:cs typeface="Arial MT"/>
              </a:rPr>
              <a:t>underlies </a:t>
            </a:r>
            <a:r>
              <a:rPr sz="3200" spc="-880" dirty="0">
                <a:latin typeface="Arial MT"/>
                <a:cs typeface="Arial MT"/>
              </a:rPr>
              <a:t> </a:t>
            </a:r>
            <a:r>
              <a:rPr sz="3200" dirty="0">
                <a:latin typeface="Arial MT"/>
                <a:cs typeface="Arial MT"/>
              </a:rPr>
              <a:t>many of </a:t>
            </a:r>
            <a:r>
              <a:rPr sz="3200" spc="-5" dirty="0">
                <a:latin typeface="Arial MT"/>
                <a:cs typeface="Arial MT"/>
              </a:rPr>
              <a:t>the security </a:t>
            </a:r>
            <a:r>
              <a:rPr sz="3200" dirty="0">
                <a:latin typeface="Arial MT"/>
                <a:cs typeface="Arial MT"/>
              </a:rPr>
              <a:t>mechanisms in use: </a:t>
            </a:r>
            <a:r>
              <a:rPr sz="3200" spc="-875" dirty="0">
                <a:latin typeface="Arial MT"/>
                <a:cs typeface="Arial MT"/>
              </a:rPr>
              <a:t> </a:t>
            </a:r>
            <a:r>
              <a:rPr sz="3200" b="1" spc="-5" dirty="0">
                <a:latin typeface="Arial"/>
                <a:cs typeface="Arial"/>
              </a:rPr>
              <a:t>cryptographic techniques</a:t>
            </a:r>
            <a:endParaRPr sz="3200" dirty="0">
              <a:latin typeface="Arial"/>
              <a:cs typeface="Arial"/>
            </a:endParaRPr>
          </a:p>
          <a:p>
            <a:pPr marL="355600" indent="-342900" algn="just">
              <a:lnSpc>
                <a:spcPct val="100000"/>
              </a:lnSpc>
              <a:spcBef>
                <a:spcPts val="560"/>
              </a:spcBef>
              <a:buChar char="•"/>
              <a:tabLst>
                <a:tab pos="355600" algn="l"/>
              </a:tabLst>
            </a:pPr>
            <a:r>
              <a:rPr sz="3200" dirty="0">
                <a:latin typeface="Arial MT"/>
                <a:cs typeface="Arial MT"/>
              </a:rPr>
              <a:t>hence</a:t>
            </a:r>
            <a:r>
              <a:rPr sz="3200" spc="-15" dirty="0">
                <a:latin typeface="Arial MT"/>
                <a:cs typeface="Arial MT"/>
              </a:rPr>
              <a:t> </a:t>
            </a:r>
            <a:r>
              <a:rPr sz="3200" dirty="0">
                <a:latin typeface="Arial MT"/>
                <a:cs typeface="Arial MT"/>
              </a:rPr>
              <a:t>our</a:t>
            </a:r>
            <a:r>
              <a:rPr sz="3200" spc="-15" dirty="0">
                <a:latin typeface="Arial MT"/>
                <a:cs typeface="Arial MT"/>
              </a:rPr>
              <a:t> </a:t>
            </a:r>
            <a:r>
              <a:rPr sz="3200" spc="-5" dirty="0">
                <a:latin typeface="Arial MT"/>
                <a:cs typeface="Arial MT"/>
              </a:rPr>
              <a:t>focus</a:t>
            </a:r>
            <a:r>
              <a:rPr sz="3200" spc="-15" dirty="0">
                <a:latin typeface="Arial MT"/>
                <a:cs typeface="Arial MT"/>
              </a:rPr>
              <a:t> </a:t>
            </a:r>
            <a:r>
              <a:rPr sz="3200" dirty="0">
                <a:latin typeface="Arial MT"/>
                <a:cs typeface="Arial MT"/>
              </a:rPr>
              <a:t>on</a:t>
            </a:r>
            <a:r>
              <a:rPr sz="3200" spc="-10" dirty="0">
                <a:latin typeface="Arial MT"/>
                <a:cs typeface="Arial MT"/>
              </a:rPr>
              <a:t> </a:t>
            </a:r>
            <a:r>
              <a:rPr sz="3200" spc="-5" dirty="0">
                <a:latin typeface="Arial MT"/>
                <a:cs typeface="Arial MT"/>
              </a:rPr>
              <a:t>this</a:t>
            </a:r>
            <a:r>
              <a:rPr sz="3200" spc="-15" dirty="0">
                <a:latin typeface="Arial MT"/>
                <a:cs typeface="Arial MT"/>
              </a:rPr>
              <a:t> </a:t>
            </a:r>
            <a:r>
              <a:rPr sz="3200" dirty="0">
                <a:latin typeface="Arial MT"/>
                <a:cs typeface="Arial MT"/>
              </a:rPr>
              <a:t>area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5100" y="457200"/>
            <a:ext cx="3721735"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285" dirty="0"/>
              <a:t> </a:t>
            </a:r>
            <a:r>
              <a:rPr sz="4400" spc="-5" dirty="0"/>
              <a:t>Attack</a:t>
            </a:r>
            <a:endParaRPr sz="4400"/>
          </a:p>
        </p:txBody>
      </p:sp>
      <p:sp>
        <p:nvSpPr>
          <p:cNvPr id="3" name="object 3"/>
          <p:cNvSpPr txBox="1"/>
          <p:nvPr/>
        </p:nvSpPr>
        <p:spPr>
          <a:xfrm>
            <a:off x="495300" y="1600200"/>
            <a:ext cx="7733030" cy="4226798"/>
          </a:xfrm>
          <a:prstGeom prst="rect">
            <a:avLst/>
          </a:prstGeom>
        </p:spPr>
        <p:txBody>
          <a:bodyPr vert="horz" wrap="square" lIns="0" tIns="43180" rIns="0" bIns="0" rtlCol="0">
            <a:spAutoFit/>
          </a:bodyPr>
          <a:lstStyle/>
          <a:p>
            <a:pPr marL="355600" marR="5080" indent="-342900">
              <a:lnSpc>
                <a:spcPts val="3700"/>
              </a:lnSpc>
              <a:spcBef>
                <a:spcPts val="340"/>
              </a:spcBef>
              <a:buChar char="•"/>
              <a:tabLst>
                <a:tab pos="354965" algn="l"/>
                <a:tab pos="355600" algn="l"/>
              </a:tabLst>
            </a:pPr>
            <a:r>
              <a:rPr sz="3200" dirty="0">
                <a:latin typeface="Arial MT"/>
                <a:cs typeface="Arial MT"/>
              </a:rPr>
              <a:t>any </a:t>
            </a:r>
            <a:r>
              <a:rPr sz="3200" spc="-5" dirty="0">
                <a:latin typeface="Arial MT"/>
                <a:cs typeface="Arial MT"/>
              </a:rPr>
              <a:t>action that </a:t>
            </a:r>
            <a:r>
              <a:rPr sz="3200" dirty="0">
                <a:latin typeface="Arial MT"/>
                <a:cs typeface="Arial MT"/>
              </a:rPr>
              <a:t>compromises </a:t>
            </a:r>
            <a:r>
              <a:rPr sz="3200" spc="-5" dirty="0">
                <a:latin typeface="Arial MT"/>
                <a:cs typeface="Arial MT"/>
              </a:rPr>
              <a:t>the security </a:t>
            </a:r>
            <a:r>
              <a:rPr sz="3200" spc="-875" dirty="0">
                <a:latin typeface="Arial MT"/>
                <a:cs typeface="Arial MT"/>
              </a:rPr>
              <a:t> </a:t>
            </a:r>
            <a:r>
              <a:rPr sz="3200" dirty="0">
                <a:latin typeface="Arial MT"/>
                <a:cs typeface="Arial MT"/>
              </a:rPr>
              <a:t>of</a:t>
            </a:r>
            <a:r>
              <a:rPr sz="3200" spc="-5" dirty="0">
                <a:latin typeface="Arial MT"/>
                <a:cs typeface="Arial MT"/>
              </a:rPr>
              <a:t> information</a:t>
            </a:r>
            <a:r>
              <a:rPr sz="3200" dirty="0">
                <a:latin typeface="Arial MT"/>
                <a:cs typeface="Arial MT"/>
              </a:rPr>
              <a:t> owned by</a:t>
            </a:r>
            <a:r>
              <a:rPr sz="3200" spc="-5" dirty="0">
                <a:latin typeface="Arial MT"/>
                <a:cs typeface="Arial MT"/>
              </a:rPr>
              <a:t> </a:t>
            </a:r>
            <a:r>
              <a:rPr sz="3200" dirty="0">
                <a:latin typeface="Arial MT"/>
                <a:cs typeface="Arial MT"/>
              </a:rPr>
              <a:t>an </a:t>
            </a:r>
            <a:r>
              <a:rPr sz="3200" spc="-5" dirty="0">
                <a:latin typeface="Arial MT"/>
                <a:cs typeface="Arial MT"/>
              </a:rPr>
              <a:t>organization</a:t>
            </a:r>
            <a:endParaRPr sz="3200" dirty="0">
              <a:latin typeface="Arial MT"/>
              <a:cs typeface="Arial MT"/>
            </a:endParaRPr>
          </a:p>
          <a:p>
            <a:pPr marL="355600" marR="275590" indent="-342900">
              <a:lnSpc>
                <a:spcPts val="3700"/>
              </a:lnSpc>
              <a:spcBef>
                <a:spcPts val="700"/>
              </a:spcBef>
              <a:buChar char="•"/>
              <a:tabLst>
                <a:tab pos="354965" algn="l"/>
                <a:tab pos="355600" algn="l"/>
              </a:tabLst>
            </a:pPr>
            <a:r>
              <a:rPr sz="3200" spc="-5" dirty="0">
                <a:latin typeface="Arial MT"/>
                <a:cs typeface="Arial MT"/>
              </a:rPr>
              <a:t>information security </a:t>
            </a:r>
            <a:r>
              <a:rPr sz="3200" dirty="0">
                <a:latin typeface="Arial MT"/>
                <a:cs typeface="Arial MT"/>
              </a:rPr>
              <a:t>is about how </a:t>
            </a:r>
            <a:r>
              <a:rPr sz="3200" spc="-5" dirty="0">
                <a:latin typeface="Arial MT"/>
                <a:cs typeface="Arial MT"/>
              </a:rPr>
              <a:t>to </a:t>
            </a:r>
            <a:r>
              <a:rPr sz="3200" dirty="0">
                <a:latin typeface="Arial MT"/>
                <a:cs typeface="Arial MT"/>
              </a:rPr>
              <a:t> prevent</a:t>
            </a:r>
            <a:r>
              <a:rPr sz="3200" spc="-5" dirty="0">
                <a:latin typeface="Arial MT"/>
                <a:cs typeface="Arial MT"/>
              </a:rPr>
              <a:t> attacks, </a:t>
            </a:r>
            <a:r>
              <a:rPr sz="3200" dirty="0">
                <a:latin typeface="Arial MT"/>
                <a:cs typeface="Arial MT"/>
              </a:rPr>
              <a:t>or</a:t>
            </a:r>
            <a:r>
              <a:rPr sz="3200" spc="-5" dirty="0">
                <a:latin typeface="Arial MT"/>
                <a:cs typeface="Arial MT"/>
              </a:rPr>
              <a:t> failing</a:t>
            </a:r>
            <a:r>
              <a:rPr sz="3200" dirty="0">
                <a:latin typeface="Arial MT"/>
                <a:cs typeface="Arial MT"/>
              </a:rPr>
              <a:t> </a:t>
            </a:r>
            <a:r>
              <a:rPr sz="3200" spc="-5" dirty="0">
                <a:latin typeface="Arial MT"/>
                <a:cs typeface="Arial MT"/>
              </a:rPr>
              <a:t>that, to</a:t>
            </a:r>
            <a:r>
              <a:rPr sz="3200" dirty="0">
                <a:latin typeface="Arial MT"/>
                <a:cs typeface="Arial MT"/>
              </a:rPr>
              <a:t> </a:t>
            </a:r>
            <a:r>
              <a:rPr sz="3200" spc="-5" dirty="0">
                <a:latin typeface="Arial MT"/>
                <a:cs typeface="Arial MT"/>
              </a:rPr>
              <a:t>detect </a:t>
            </a:r>
            <a:r>
              <a:rPr sz="3200" spc="-869" dirty="0">
                <a:latin typeface="Arial MT"/>
                <a:cs typeface="Arial MT"/>
              </a:rPr>
              <a:t> </a:t>
            </a:r>
            <a:r>
              <a:rPr sz="3200" spc="-5" dirty="0">
                <a:latin typeface="Arial MT"/>
                <a:cs typeface="Arial MT"/>
              </a:rPr>
              <a:t>attacks </a:t>
            </a:r>
            <a:r>
              <a:rPr sz="3200" dirty="0">
                <a:latin typeface="Arial MT"/>
                <a:cs typeface="Arial MT"/>
              </a:rPr>
              <a:t>on</a:t>
            </a:r>
            <a:r>
              <a:rPr sz="3200" spc="5" dirty="0">
                <a:latin typeface="Arial MT"/>
                <a:cs typeface="Arial MT"/>
              </a:rPr>
              <a:t> </a:t>
            </a:r>
            <a:r>
              <a:rPr sz="3200" spc="-5" dirty="0">
                <a:latin typeface="Arial MT"/>
                <a:cs typeface="Arial MT"/>
              </a:rPr>
              <a:t>information-based</a:t>
            </a:r>
            <a:r>
              <a:rPr sz="3200" spc="5" dirty="0">
                <a:latin typeface="Arial MT"/>
                <a:cs typeface="Arial MT"/>
              </a:rPr>
              <a:t> </a:t>
            </a:r>
            <a:r>
              <a:rPr sz="3200" spc="-5" dirty="0">
                <a:latin typeface="Arial MT"/>
                <a:cs typeface="Arial MT"/>
              </a:rPr>
              <a:t>systems</a:t>
            </a:r>
            <a:endParaRPr sz="3200" dirty="0">
              <a:latin typeface="Arial MT"/>
              <a:cs typeface="Arial MT"/>
            </a:endParaRPr>
          </a:p>
          <a:p>
            <a:pPr marL="355600" indent="-342900">
              <a:lnSpc>
                <a:spcPct val="100000"/>
              </a:lnSpc>
              <a:spcBef>
                <a:spcPts val="560"/>
              </a:spcBef>
              <a:buChar char="•"/>
              <a:tabLst>
                <a:tab pos="354965" algn="l"/>
                <a:tab pos="355600" algn="l"/>
              </a:tabLst>
            </a:pPr>
            <a:r>
              <a:rPr sz="3200" dirty="0">
                <a:latin typeface="Arial MT"/>
                <a:cs typeface="Arial MT"/>
              </a:rPr>
              <a:t>have</a:t>
            </a:r>
            <a:r>
              <a:rPr sz="3200" spc="-15" dirty="0">
                <a:latin typeface="Arial MT"/>
                <a:cs typeface="Arial MT"/>
              </a:rPr>
              <a:t> </a:t>
            </a:r>
            <a:r>
              <a:rPr sz="3200" dirty="0">
                <a:latin typeface="Arial MT"/>
                <a:cs typeface="Arial MT"/>
              </a:rPr>
              <a:t>a</a:t>
            </a:r>
            <a:r>
              <a:rPr sz="3200" spc="-10" dirty="0">
                <a:latin typeface="Arial MT"/>
                <a:cs typeface="Arial MT"/>
              </a:rPr>
              <a:t> </a:t>
            </a:r>
            <a:r>
              <a:rPr sz="3200" dirty="0">
                <a:solidFill>
                  <a:srgbClr val="00B050"/>
                </a:solidFill>
                <a:latin typeface="Arial MT"/>
                <a:cs typeface="Arial MT"/>
              </a:rPr>
              <a:t>wide</a:t>
            </a:r>
            <a:r>
              <a:rPr sz="3200" spc="-15" dirty="0">
                <a:solidFill>
                  <a:srgbClr val="00B050"/>
                </a:solidFill>
                <a:latin typeface="Arial MT"/>
                <a:cs typeface="Arial MT"/>
              </a:rPr>
              <a:t> </a:t>
            </a:r>
            <a:r>
              <a:rPr sz="3200" dirty="0">
                <a:solidFill>
                  <a:srgbClr val="00B050"/>
                </a:solidFill>
                <a:latin typeface="Arial MT"/>
                <a:cs typeface="Arial MT"/>
              </a:rPr>
              <a:t>range</a:t>
            </a:r>
            <a:r>
              <a:rPr sz="3200" spc="-10" dirty="0">
                <a:solidFill>
                  <a:srgbClr val="00B050"/>
                </a:solidFill>
                <a:latin typeface="Arial MT"/>
                <a:cs typeface="Arial MT"/>
              </a:rPr>
              <a:t> </a:t>
            </a:r>
            <a:r>
              <a:rPr sz="3200" dirty="0">
                <a:solidFill>
                  <a:srgbClr val="00B050"/>
                </a:solidFill>
                <a:latin typeface="Arial MT"/>
                <a:cs typeface="Arial MT"/>
              </a:rPr>
              <a:t>of</a:t>
            </a:r>
            <a:r>
              <a:rPr sz="3200" spc="-20" dirty="0">
                <a:solidFill>
                  <a:srgbClr val="00B050"/>
                </a:solidFill>
                <a:latin typeface="Arial MT"/>
                <a:cs typeface="Arial MT"/>
              </a:rPr>
              <a:t> </a:t>
            </a:r>
            <a:r>
              <a:rPr sz="3200" spc="-5" dirty="0">
                <a:solidFill>
                  <a:srgbClr val="00B050"/>
                </a:solidFill>
                <a:latin typeface="Arial MT"/>
                <a:cs typeface="Arial MT"/>
              </a:rPr>
              <a:t>attacks</a:t>
            </a:r>
            <a:endParaRPr sz="3200" dirty="0">
              <a:solidFill>
                <a:srgbClr val="00B050"/>
              </a:solidFill>
              <a:latin typeface="Arial MT"/>
              <a:cs typeface="Arial MT"/>
            </a:endParaRPr>
          </a:p>
          <a:p>
            <a:pPr marL="355600" indent="-342900">
              <a:lnSpc>
                <a:spcPct val="100000"/>
              </a:lnSpc>
              <a:spcBef>
                <a:spcPts val="660"/>
              </a:spcBef>
              <a:buChar char="•"/>
              <a:tabLst>
                <a:tab pos="354965" algn="l"/>
                <a:tab pos="355600" algn="l"/>
              </a:tabLst>
            </a:pPr>
            <a:r>
              <a:rPr sz="3200" dirty="0">
                <a:latin typeface="Arial MT"/>
                <a:cs typeface="Arial MT"/>
              </a:rPr>
              <a:t>can</a:t>
            </a:r>
            <a:r>
              <a:rPr sz="3200" spc="-5" dirty="0">
                <a:latin typeface="Arial MT"/>
                <a:cs typeface="Arial MT"/>
              </a:rPr>
              <a:t> focus</a:t>
            </a:r>
            <a:r>
              <a:rPr sz="3200" spc="-10" dirty="0">
                <a:latin typeface="Arial MT"/>
                <a:cs typeface="Arial MT"/>
              </a:rPr>
              <a:t> </a:t>
            </a:r>
            <a:r>
              <a:rPr sz="3200" dirty="0">
                <a:latin typeface="Arial MT"/>
                <a:cs typeface="Arial MT"/>
              </a:rPr>
              <a:t>of</a:t>
            </a:r>
            <a:r>
              <a:rPr sz="3200" spc="-10" dirty="0">
                <a:latin typeface="Arial MT"/>
                <a:cs typeface="Arial MT"/>
              </a:rPr>
              <a:t> </a:t>
            </a:r>
            <a:r>
              <a:rPr sz="3200" dirty="0">
                <a:solidFill>
                  <a:srgbClr val="00B050"/>
                </a:solidFill>
                <a:latin typeface="Arial MT"/>
                <a:cs typeface="Arial MT"/>
              </a:rPr>
              <a:t>generic</a:t>
            </a:r>
            <a:r>
              <a:rPr sz="3200" spc="-10" dirty="0">
                <a:solidFill>
                  <a:srgbClr val="00B050"/>
                </a:solidFill>
                <a:latin typeface="Arial MT"/>
                <a:cs typeface="Arial MT"/>
              </a:rPr>
              <a:t> </a:t>
            </a:r>
            <a:r>
              <a:rPr sz="3200" spc="-5" dirty="0">
                <a:solidFill>
                  <a:srgbClr val="00B050"/>
                </a:solidFill>
                <a:latin typeface="Arial MT"/>
                <a:cs typeface="Arial MT"/>
              </a:rPr>
              <a:t>types</a:t>
            </a:r>
            <a:r>
              <a:rPr sz="3200" spc="-10" dirty="0">
                <a:solidFill>
                  <a:srgbClr val="00B050"/>
                </a:solidFill>
                <a:latin typeface="Arial MT"/>
                <a:cs typeface="Arial MT"/>
              </a:rPr>
              <a:t> </a:t>
            </a:r>
            <a:r>
              <a:rPr sz="3200" dirty="0">
                <a:solidFill>
                  <a:srgbClr val="00B050"/>
                </a:solidFill>
                <a:latin typeface="Arial MT"/>
                <a:cs typeface="Arial MT"/>
              </a:rPr>
              <a:t>of</a:t>
            </a:r>
            <a:r>
              <a:rPr sz="3200" spc="-10" dirty="0">
                <a:solidFill>
                  <a:srgbClr val="00B050"/>
                </a:solidFill>
                <a:latin typeface="Arial MT"/>
                <a:cs typeface="Arial MT"/>
              </a:rPr>
              <a:t> </a:t>
            </a:r>
            <a:r>
              <a:rPr sz="3200" spc="-5" dirty="0">
                <a:solidFill>
                  <a:srgbClr val="00B050"/>
                </a:solidFill>
                <a:latin typeface="Arial MT"/>
                <a:cs typeface="Arial MT"/>
              </a:rPr>
              <a:t>attacks</a:t>
            </a:r>
            <a:endParaRPr sz="3200" dirty="0">
              <a:solidFill>
                <a:srgbClr val="00B050"/>
              </a:solidFill>
              <a:latin typeface="Arial MT"/>
              <a:cs typeface="Arial MT"/>
            </a:endParaRPr>
          </a:p>
          <a:p>
            <a:pPr marL="355600" indent="-342900">
              <a:lnSpc>
                <a:spcPct val="100000"/>
              </a:lnSpc>
              <a:spcBef>
                <a:spcPts val="560"/>
              </a:spcBef>
              <a:buChar char="•"/>
              <a:tabLst>
                <a:tab pos="354965" algn="l"/>
                <a:tab pos="355600" algn="l"/>
              </a:tabLst>
            </a:pPr>
            <a:r>
              <a:rPr sz="3200" spc="-5" dirty="0">
                <a:latin typeface="Arial MT"/>
                <a:cs typeface="Arial MT"/>
              </a:rPr>
              <a:t>note:</a:t>
            </a:r>
            <a:r>
              <a:rPr sz="3200" spc="-10" dirty="0">
                <a:latin typeface="Arial MT"/>
                <a:cs typeface="Arial MT"/>
              </a:rPr>
              <a:t> </a:t>
            </a:r>
            <a:r>
              <a:rPr sz="3200" spc="-5" dirty="0">
                <a:latin typeface="Arial MT"/>
                <a:cs typeface="Arial MT"/>
              </a:rPr>
              <a:t>often </a:t>
            </a:r>
            <a:r>
              <a:rPr sz="3200" i="1" spc="-5" dirty="0">
                <a:solidFill>
                  <a:srgbClr val="00B0F0"/>
                </a:solidFill>
                <a:latin typeface="Arial"/>
                <a:cs typeface="Arial"/>
              </a:rPr>
              <a:t>threat</a:t>
            </a:r>
            <a:r>
              <a:rPr sz="3200" i="1" spc="-10" dirty="0">
                <a:solidFill>
                  <a:srgbClr val="00B0F0"/>
                </a:solidFill>
                <a:latin typeface="Arial"/>
                <a:cs typeface="Arial"/>
              </a:rPr>
              <a:t> </a:t>
            </a:r>
            <a:r>
              <a:rPr sz="3200" dirty="0">
                <a:solidFill>
                  <a:srgbClr val="00B0F0"/>
                </a:solidFill>
                <a:latin typeface="Arial MT"/>
                <a:cs typeface="Arial MT"/>
              </a:rPr>
              <a:t>&amp;</a:t>
            </a:r>
            <a:r>
              <a:rPr sz="3200" spc="-5" dirty="0">
                <a:solidFill>
                  <a:srgbClr val="00B0F0"/>
                </a:solidFill>
                <a:latin typeface="Arial MT"/>
                <a:cs typeface="Arial MT"/>
              </a:rPr>
              <a:t> </a:t>
            </a:r>
            <a:r>
              <a:rPr sz="3200" i="1" spc="-5" dirty="0">
                <a:solidFill>
                  <a:srgbClr val="00B0F0"/>
                </a:solidFill>
                <a:latin typeface="Arial"/>
                <a:cs typeface="Arial"/>
              </a:rPr>
              <a:t>attack</a:t>
            </a:r>
            <a:r>
              <a:rPr sz="3200" i="1" spc="-15" dirty="0">
                <a:solidFill>
                  <a:srgbClr val="00B0F0"/>
                </a:solidFill>
                <a:latin typeface="Arial"/>
                <a:cs typeface="Arial"/>
              </a:rPr>
              <a:t> </a:t>
            </a:r>
            <a:r>
              <a:rPr sz="3200" dirty="0">
                <a:latin typeface="Arial MT"/>
                <a:cs typeface="Arial MT"/>
              </a:rPr>
              <a:t>mean</a:t>
            </a:r>
            <a:r>
              <a:rPr sz="3200" spc="-5" dirty="0">
                <a:latin typeface="Arial MT"/>
                <a:cs typeface="Arial MT"/>
              </a:rPr>
              <a:t> </a:t>
            </a:r>
            <a:r>
              <a:rPr sz="3200" dirty="0">
                <a:latin typeface="Arial MT"/>
                <a:cs typeface="Arial MT"/>
              </a:rPr>
              <a:t>same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5100" y="457200"/>
            <a:ext cx="6268085" cy="695960"/>
          </a:xfrm>
          <a:prstGeom prst="rect">
            <a:avLst/>
          </a:prstGeom>
        </p:spPr>
        <p:txBody>
          <a:bodyPr vert="horz" wrap="square" lIns="0" tIns="12700" rIns="0" bIns="0" rtlCol="0">
            <a:spAutoFit/>
          </a:bodyPr>
          <a:lstStyle/>
          <a:p>
            <a:pPr marL="12700">
              <a:lnSpc>
                <a:spcPct val="100000"/>
              </a:lnSpc>
              <a:spcBef>
                <a:spcPts val="100"/>
              </a:spcBef>
            </a:pPr>
            <a:r>
              <a:rPr sz="4400" spc="-5" dirty="0"/>
              <a:t>OSI</a:t>
            </a:r>
            <a:r>
              <a:rPr sz="4400" spc="-10" dirty="0"/>
              <a:t> </a:t>
            </a:r>
            <a:r>
              <a:rPr sz="4400" spc="-5" dirty="0"/>
              <a:t>Security</a:t>
            </a:r>
            <a:r>
              <a:rPr sz="4400" spc="-245" dirty="0"/>
              <a:t> </a:t>
            </a:r>
            <a:r>
              <a:rPr sz="4400" spc="-5" dirty="0"/>
              <a:t>Architecture</a:t>
            </a:r>
            <a:endParaRPr sz="4400"/>
          </a:p>
        </p:txBody>
      </p:sp>
      <p:sp>
        <p:nvSpPr>
          <p:cNvPr id="3" name="object 3"/>
          <p:cNvSpPr txBox="1"/>
          <p:nvPr/>
        </p:nvSpPr>
        <p:spPr>
          <a:xfrm>
            <a:off x="495300" y="1529080"/>
            <a:ext cx="7814309" cy="2654300"/>
          </a:xfrm>
          <a:prstGeom prst="rect">
            <a:avLst/>
          </a:prstGeom>
        </p:spPr>
        <p:txBody>
          <a:bodyPr vert="horz" wrap="square" lIns="0" tIns="83820" rIns="0" bIns="0" rtlCol="0">
            <a:spAutoFit/>
          </a:bodyPr>
          <a:lstStyle/>
          <a:p>
            <a:pPr marL="355600" indent="-342900">
              <a:lnSpc>
                <a:spcPct val="100000"/>
              </a:lnSpc>
              <a:spcBef>
                <a:spcPts val="660"/>
              </a:spcBef>
              <a:buChar char="•"/>
              <a:tabLst>
                <a:tab pos="354965" algn="l"/>
                <a:tab pos="355600" algn="l"/>
              </a:tabLst>
            </a:pPr>
            <a:r>
              <a:rPr sz="3200" spc="-5" dirty="0">
                <a:latin typeface="Arial MT"/>
                <a:cs typeface="Arial MT"/>
              </a:rPr>
              <a:t>ITU-T</a:t>
            </a:r>
            <a:r>
              <a:rPr sz="3200" spc="-55" dirty="0">
                <a:latin typeface="Arial MT"/>
                <a:cs typeface="Arial MT"/>
              </a:rPr>
              <a:t> </a:t>
            </a:r>
            <a:r>
              <a:rPr sz="3200" spc="-5" dirty="0">
                <a:latin typeface="Arial MT"/>
                <a:cs typeface="Arial MT"/>
              </a:rPr>
              <a:t>X.800</a:t>
            </a:r>
            <a:r>
              <a:rPr sz="3200" spc="10" dirty="0">
                <a:latin typeface="Arial MT"/>
                <a:cs typeface="Arial MT"/>
              </a:rPr>
              <a:t> </a:t>
            </a:r>
            <a:r>
              <a:rPr sz="3200" spc="-5" dirty="0">
                <a:latin typeface="Arial MT"/>
                <a:cs typeface="Arial MT"/>
              </a:rPr>
              <a:t>Security</a:t>
            </a:r>
            <a:r>
              <a:rPr sz="3200" spc="-175" dirty="0">
                <a:latin typeface="Arial MT"/>
                <a:cs typeface="Arial MT"/>
              </a:rPr>
              <a:t> </a:t>
            </a:r>
            <a:r>
              <a:rPr sz="3200" spc="-5" dirty="0">
                <a:latin typeface="Arial MT"/>
                <a:cs typeface="Arial MT"/>
              </a:rPr>
              <a:t>Architecture</a:t>
            </a:r>
            <a:r>
              <a:rPr sz="3200" spc="10" dirty="0">
                <a:latin typeface="Arial MT"/>
                <a:cs typeface="Arial MT"/>
              </a:rPr>
              <a:t> </a:t>
            </a:r>
            <a:r>
              <a:rPr sz="3200" spc="-5" dirty="0">
                <a:latin typeface="Arial MT"/>
                <a:cs typeface="Arial MT"/>
              </a:rPr>
              <a:t>for</a:t>
            </a:r>
            <a:r>
              <a:rPr sz="3200" dirty="0">
                <a:latin typeface="Arial MT"/>
                <a:cs typeface="Arial MT"/>
              </a:rPr>
              <a:t> </a:t>
            </a:r>
            <a:r>
              <a:rPr sz="3200" spc="-5" dirty="0">
                <a:latin typeface="Arial MT"/>
                <a:cs typeface="Arial MT"/>
              </a:rPr>
              <a:t>OSI</a:t>
            </a:r>
            <a:endParaRPr sz="3200" dirty="0">
              <a:latin typeface="Arial MT"/>
              <a:cs typeface="Arial MT"/>
            </a:endParaRPr>
          </a:p>
          <a:p>
            <a:pPr marL="355600" marR="153670" indent="-342900">
              <a:lnSpc>
                <a:spcPts val="3700"/>
              </a:lnSpc>
              <a:spcBef>
                <a:spcPts val="800"/>
              </a:spcBef>
              <a:buChar char="•"/>
              <a:tabLst>
                <a:tab pos="354965" algn="l"/>
                <a:tab pos="355600" algn="l"/>
              </a:tabLst>
            </a:pPr>
            <a:r>
              <a:rPr sz="3200" spc="-5" dirty="0">
                <a:latin typeface="Arial MT"/>
                <a:cs typeface="Arial MT"/>
              </a:rPr>
              <a:t>defines </a:t>
            </a:r>
            <a:r>
              <a:rPr sz="3200" dirty="0">
                <a:latin typeface="Arial MT"/>
                <a:cs typeface="Arial MT"/>
              </a:rPr>
              <a:t>a </a:t>
            </a:r>
            <a:r>
              <a:rPr sz="3200" spc="-5" dirty="0">
                <a:highlight>
                  <a:srgbClr val="FFFF00"/>
                </a:highlight>
                <a:latin typeface="Arial MT"/>
                <a:cs typeface="Arial MT"/>
              </a:rPr>
              <a:t>systematic </a:t>
            </a:r>
            <a:r>
              <a:rPr sz="3200" dirty="0">
                <a:highlight>
                  <a:srgbClr val="FFFF00"/>
                </a:highlight>
                <a:latin typeface="Arial MT"/>
                <a:cs typeface="Arial MT"/>
              </a:rPr>
              <a:t>way of </a:t>
            </a:r>
            <a:r>
              <a:rPr sz="3200" spc="-5" dirty="0">
                <a:highlight>
                  <a:srgbClr val="FFFF00"/>
                </a:highlight>
                <a:latin typeface="Arial MT"/>
                <a:cs typeface="Arial MT"/>
              </a:rPr>
              <a:t>defining </a:t>
            </a:r>
            <a:r>
              <a:rPr sz="3200" dirty="0">
                <a:highlight>
                  <a:srgbClr val="FFFF00"/>
                </a:highlight>
                <a:latin typeface="Arial MT"/>
                <a:cs typeface="Arial MT"/>
              </a:rPr>
              <a:t>and </a:t>
            </a:r>
            <a:r>
              <a:rPr sz="3200" spc="-875" dirty="0">
                <a:highlight>
                  <a:srgbClr val="FFFF00"/>
                </a:highlight>
                <a:latin typeface="Arial MT"/>
                <a:cs typeface="Arial MT"/>
              </a:rPr>
              <a:t> </a:t>
            </a:r>
            <a:r>
              <a:rPr sz="3200" dirty="0">
                <a:highlight>
                  <a:srgbClr val="FFFF00"/>
                </a:highlight>
                <a:latin typeface="Arial MT"/>
                <a:cs typeface="Arial MT"/>
              </a:rPr>
              <a:t>providing</a:t>
            </a:r>
            <a:r>
              <a:rPr sz="3200" spc="-5" dirty="0">
                <a:highlight>
                  <a:srgbClr val="FFFF00"/>
                </a:highlight>
                <a:latin typeface="Arial MT"/>
                <a:cs typeface="Arial MT"/>
              </a:rPr>
              <a:t> security requirements</a:t>
            </a:r>
            <a:endParaRPr sz="3200" dirty="0">
              <a:highlight>
                <a:srgbClr val="FFFF00"/>
              </a:highlight>
              <a:latin typeface="Arial MT"/>
              <a:cs typeface="Arial MT"/>
            </a:endParaRPr>
          </a:p>
          <a:p>
            <a:pPr marL="355600" marR="832485" indent="-342900">
              <a:lnSpc>
                <a:spcPts val="3700"/>
              </a:lnSpc>
              <a:spcBef>
                <a:spcPts val="800"/>
              </a:spcBef>
              <a:buChar char="•"/>
              <a:tabLst>
                <a:tab pos="354965" algn="l"/>
                <a:tab pos="355600" algn="l"/>
              </a:tabLst>
            </a:pPr>
            <a:r>
              <a:rPr sz="3200" spc="-5" dirty="0">
                <a:latin typeface="Arial MT"/>
                <a:cs typeface="Arial MT"/>
              </a:rPr>
              <a:t>for </a:t>
            </a:r>
            <a:r>
              <a:rPr sz="3200" dirty="0">
                <a:latin typeface="Arial MT"/>
                <a:cs typeface="Arial MT"/>
              </a:rPr>
              <a:t>us it provides a </a:t>
            </a:r>
            <a:r>
              <a:rPr sz="3200" spc="-5" dirty="0">
                <a:latin typeface="Arial MT"/>
                <a:cs typeface="Arial MT"/>
              </a:rPr>
              <a:t>useful, </a:t>
            </a:r>
            <a:r>
              <a:rPr sz="3200" dirty="0">
                <a:latin typeface="Arial MT"/>
                <a:cs typeface="Arial MT"/>
              </a:rPr>
              <a:t>if </a:t>
            </a:r>
            <a:r>
              <a:rPr sz="3200" spc="-5" dirty="0">
                <a:latin typeface="Arial MT"/>
                <a:cs typeface="Arial MT"/>
              </a:rPr>
              <a:t>abstract, </a:t>
            </a:r>
            <a:r>
              <a:rPr sz="3200" spc="-875" dirty="0">
                <a:latin typeface="Arial MT"/>
                <a:cs typeface="Arial MT"/>
              </a:rPr>
              <a:t> </a:t>
            </a:r>
            <a:r>
              <a:rPr sz="3200" dirty="0">
                <a:latin typeface="Arial MT"/>
                <a:cs typeface="Arial MT"/>
              </a:rPr>
              <a:t>overview</a:t>
            </a:r>
            <a:r>
              <a:rPr sz="3200" spc="-10" dirty="0">
                <a:latin typeface="Arial MT"/>
                <a:cs typeface="Arial MT"/>
              </a:rPr>
              <a:t> </a:t>
            </a:r>
            <a:r>
              <a:rPr sz="3200" dirty="0">
                <a:latin typeface="Arial MT"/>
                <a:cs typeface="Arial MT"/>
              </a:rPr>
              <a:t>of</a:t>
            </a:r>
            <a:r>
              <a:rPr sz="3200" spc="-10" dirty="0">
                <a:latin typeface="Arial MT"/>
                <a:cs typeface="Arial MT"/>
              </a:rPr>
              <a:t> </a:t>
            </a:r>
            <a:r>
              <a:rPr sz="3200" spc="-5" dirty="0">
                <a:latin typeface="Arial MT"/>
                <a:cs typeface="Arial MT"/>
              </a:rPr>
              <a:t>concepts</a:t>
            </a:r>
            <a:r>
              <a:rPr sz="3200" spc="-10" dirty="0">
                <a:latin typeface="Arial MT"/>
                <a:cs typeface="Arial MT"/>
              </a:rPr>
              <a:t> </a:t>
            </a:r>
            <a:r>
              <a:rPr sz="3200" dirty="0">
                <a:latin typeface="Arial MT"/>
                <a:cs typeface="Arial MT"/>
              </a:rPr>
              <a:t>we</a:t>
            </a:r>
            <a:r>
              <a:rPr sz="3200" spc="-5" dirty="0">
                <a:latin typeface="Arial MT"/>
                <a:cs typeface="Arial MT"/>
              </a:rPr>
              <a:t> </a:t>
            </a:r>
            <a:r>
              <a:rPr sz="3200" dirty="0">
                <a:latin typeface="Arial MT"/>
                <a:cs typeface="Arial MT"/>
              </a:rPr>
              <a:t>will</a:t>
            </a:r>
            <a:r>
              <a:rPr sz="3200" spc="-5" dirty="0">
                <a:latin typeface="Arial MT"/>
                <a:cs typeface="Arial MT"/>
              </a:rPr>
              <a:t> study</a:t>
            </a:r>
            <a:endParaRPr sz="3200" dirty="0">
              <a:latin typeface="Arial MT"/>
              <a:cs typeface="Arial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0300" y="457200"/>
            <a:ext cx="4342765"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65" dirty="0"/>
              <a:t> </a:t>
            </a:r>
            <a:r>
              <a:rPr sz="4400" dirty="0"/>
              <a:t>Services</a:t>
            </a:r>
            <a:endParaRPr sz="4400"/>
          </a:p>
        </p:txBody>
      </p:sp>
      <p:sp>
        <p:nvSpPr>
          <p:cNvPr id="3" name="object 3"/>
          <p:cNvSpPr txBox="1"/>
          <p:nvPr/>
        </p:nvSpPr>
        <p:spPr>
          <a:xfrm>
            <a:off x="495300" y="1600200"/>
            <a:ext cx="8117840" cy="4138697"/>
          </a:xfrm>
          <a:prstGeom prst="rect">
            <a:avLst/>
          </a:prstGeom>
        </p:spPr>
        <p:txBody>
          <a:bodyPr vert="horz" wrap="square" lIns="0" tIns="76835" rIns="0" bIns="0" rtlCol="0">
            <a:spAutoFit/>
          </a:bodyPr>
          <a:lstStyle/>
          <a:p>
            <a:pPr marL="355600" marR="5080" indent="-342900">
              <a:lnSpc>
                <a:spcPct val="86800"/>
              </a:lnSpc>
              <a:spcBef>
                <a:spcPts val="605"/>
              </a:spcBef>
              <a:buChar char="•"/>
              <a:tabLst>
                <a:tab pos="354965" algn="l"/>
                <a:tab pos="355600" algn="l"/>
              </a:tabLst>
            </a:pPr>
            <a:r>
              <a:rPr sz="3200" spc="-5" dirty="0">
                <a:latin typeface="Arial MT"/>
                <a:cs typeface="Arial MT"/>
              </a:rPr>
              <a:t>X.800</a:t>
            </a:r>
            <a:r>
              <a:rPr sz="3200" spc="-10" dirty="0">
                <a:latin typeface="Arial MT"/>
                <a:cs typeface="Arial MT"/>
              </a:rPr>
              <a:t> </a:t>
            </a:r>
            <a:r>
              <a:rPr sz="3200" spc="-5" dirty="0">
                <a:latin typeface="Arial MT"/>
                <a:cs typeface="Arial MT"/>
              </a:rPr>
              <a:t>defines</a:t>
            </a:r>
            <a:r>
              <a:rPr sz="3200" spc="-10" dirty="0">
                <a:latin typeface="Arial MT"/>
                <a:cs typeface="Arial MT"/>
              </a:rPr>
              <a:t> </a:t>
            </a:r>
            <a:r>
              <a:rPr sz="3200" dirty="0">
                <a:latin typeface="Arial MT"/>
                <a:cs typeface="Arial MT"/>
              </a:rPr>
              <a:t>it</a:t>
            </a:r>
            <a:r>
              <a:rPr sz="3200" spc="-10" dirty="0">
                <a:latin typeface="Arial MT"/>
                <a:cs typeface="Arial MT"/>
              </a:rPr>
              <a:t> </a:t>
            </a:r>
            <a:r>
              <a:rPr sz="3200" dirty="0">
                <a:latin typeface="Arial MT"/>
                <a:cs typeface="Arial MT"/>
              </a:rPr>
              <a:t>as:</a:t>
            </a:r>
            <a:r>
              <a:rPr sz="3200" spc="-10" dirty="0">
                <a:latin typeface="Arial MT"/>
                <a:cs typeface="Arial MT"/>
              </a:rPr>
              <a:t> </a:t>
            </a:r>
            <a:r>
              <a:rPr sz="3200" dirty="0">
                <a:highlight>
                  <a:srgbClr val="FFFF00"/>
                </a:highlight>
                <a:latin typeface="Arial MT"/>
                <a:cs typeface="Arial MT"/>
              </a:rPr>
              <a:t>a</a:t>
            </a:r>
            <a:r>
              <a:rPr sz="3200" spc="-10" dirty="0">
                <a:highlight>
                  <a:srgbClr val="FFFF00"/>
                </a:highlight>
                <a:latin typeface="Arial MT"/>
                <a:cs typeface="Arial MT"/>
              </a:rPr>
              <a:t> </a:t>
            </a:r>
            <a:r>
              <a:rPr sz="3200" dirty="0">
                <a:highlight>
                  <a:srgbClr val="FFFF00"/>
                </a:highlight>
                <a:latin typeface="Arial MT"/>
                <a:cs typeface="Arial MT"/>
              </a:rPr>
              <a:t>service</a:t>
            </a:r>
            <a:r>
              <a:rPr sz="3200" spc="-5" dirty="0">
                <a:highlight>
                  <a:srgbClr val="FFFF00"/>
                </a:highlight>
                <a:latin typeface="Arial MT"/>
                <a:cs typeface="Arial MT"/>
              </a:rPr>
              <a:t> </a:t>
            </a:r>
            <a:r>
              <a:rPr sz="3200" dirty="0">
                <a:highlight>
                  <a:srgbClr val="FFFF00"/>
                </a:highlight>
                <a:latin typeface="Arial MT"/>
                <a:cs typeface="Arial MT"/>
              </a:rPr>
              <a:t>provided</a:t>
            </a:r>
            <a:r>
              <a:rPr sz="3200" spc="-5" dirty="0">
                <a:highlight>
                  <a:srgbClr val="FFFF00"/>
                </a:highlight>
                <a:latin typeface="Arial MT"/>
                <a:cs typeface="Arial MT"/>
              </a:rPr>
              <a:t> </a:t>
            </a:r>
            <a:r>
              <a:rPr sz="3200" dirty="0">
                <a:highlight>
                  <a:srgbClr val="FFFF00"/>
                </a:highlight>
                <a:latin typeface="Arial MT"/>
                <a:cs typeface="Arial MT"/>
              </a:rPr>
              <a:t>by</a:t>
            </a:r>
            <a:r>
              <a:rPr sz="3200" spc="-10" dirty="0">
                <a:highlight>
                  <a:srgbClr val="FFFF00"/>
                </a:highlight>
                <a:latin typeface="Arial MT"/>
                <a:cs typeface="Arial MT"/>
              </a:rPr>
              <a:t> </a:t>
            </a:r>
            <a:r>
              <a:rPr sz="3200" dirty="0">
                <a:highlight>
                  <a:srgbClr val="FFFF00"/>
                </a:highlight>
                <a:latin typeface="Arial MT"/>
                <a:cs typeface="Arial MT"/>
              </a:rPr>
              <a:t>a </a:t>
            </a:r>
            <a:r>
              <a:rPr sz="3200" spc="-875" dirty="0">
                <a:highlight>
                  <a:srgbClr val="FFFF00"/>
                </a:highlight>
                <a:latin typeface="Arial MT"/>
                <a:cs typeface="Arial MT"/>
              </a:rPr>
              <a:t> </a:t>
            </a:r>
            <a:r>
              <a:rPr sz="3200" spc="-5" dirty="0">
                <a:highlight>
                  <a:srgbClr val="FFFF00"/>
                </a:highlight>
                <a:latin typeface="Arial MT"/>
                <a:cs typeface="Arial MT"/>
              </a:rPr>
              <a:t>protocol </a:t>
            </a:r>
            <a:r>
              <a:rPr sz="3200" dirty="0">
                <a:highlight>
                  <a:srgbClr val="FFFF00"/>
                </a:highlight>
                <a:latin typeface="Arial MT"/>
                <a:cs typeface="Arial MT"/>
              </a:rPr>
              <a:t>layer of </a:t>
            </a:r>
            <a:r>
              <a:rPr sz="3200" spc="-5" dirty="0">
                <a:highlight>
                  <a:srgbClr val="FFFF00"/>
                </a:highlight>
                <a:latin typeface="Arial MT"/>
                <a:cs typeface="Arial MT"/>
              </a:rPr>
              <a:t>communicating </a:t>
            </a:r>
            <a:r>
              <a:rPr sz="3200" dirty="0">
                <a:highlight>
                  <a:srgbClr val="FFFF00"/>
                </a:highlight>
                <a:latin typeface="Arial MT"/>
                <a:cs typeface="Arial MT"/>
              </a:rPr>
              <a:t>open </a:t>
            </a:r>
            <a:r>
              <a:rPr sz="3200" spc="5" dirty="0">
                <a:highlight>
                  <a:srgbClr val="FFFF00"/>
                </a:highlight>
                <a:latin typeface="Arial MT"/>
                <a:cs typeface="Arial MT"/>
              </a:rPr>
              <a:t> </a:t>
            </a:r>
            <a:r>
              <a:rPr sz="3200" spc="-5" dirty="0">
                <a:highlight>
                  <a:srgbClr val="FFFF00"/>
                </a:highlight>
                <a:latin typeface="Arial MT"/>
                <a:cs typeface="Arial MT"/>
              </a:rPr>
              <a:t>systems</a:t>
            </a:r>
            <a:r>
              <a:rPr sz="3200" spc="-5" dirty="0">
                <a:latin typeface="Arial MT"/>
                <a:cs typeface="Arial MT"/>
              </a:rPr>
              <a:t>, </a:t>
            </a:r>
            <a:r>
              <a:rPr sz="3200" dirty="0">
                <a:latin typeface="Arial MT"/>
                <a:cs typeface="Arial MT"/>
              </a:rPr>
              <a:t>which ensures</a:t>
            </a:r>
            <a:r>
              <a:rPr sz="3200" spc="-5" dirty="0">
                <a:latin typeface="Arial MT"/>
                <a:cs typeface="Arial MT"/>
              </a:rPr>
              <a:t> adequate</a:t>
            </a:r>
            <a:r>
              <a:rPr sz="3200" dirty="0">
                <a:latin typeface="Arial MT"/>
                <a:cs typeface="Arial MT"/>
              </a:rPr>
              <a:t> </a:t>
            </a:r>
            <a:r>
              <a:rPr sz="3200" spc="-5" dirty="0">
                <a:latin typeface="Arial MT"/>
                <a:cs typeface="Arial MT"/>
              </a:rPr>
              <a:t>security </a:t>
            </a:r>
            <a:r>
              <a:rPr sz="3200" dirty="0">
                <a:latin typeface="Arial MT"/>
                <a:cs typeface="Arial MT"/>
              </a:rPr>
              <a:t> of</a:t>
            </a:r>
            <a:r>
              <a:rPr sz="3200" spc="-10" dirty="0">
                <a:latin typeface="Arial MT"/>
                <a:cs typeface="Arial MT"/>
              </a:rPr>
              <a:t> </a:t>
            </a:r>
            <a:r>
              <a:rPr sz="3200" spc="-5" dirty="0">
                <a:latin typeface="Arial MT"/>
                <a:cs typeface="Arial MT"/>
              </a:rPr>
              <a:t>the</a:t>
            </a:r>
            <a:r>
              <a:rPr sz="3200" dirty="0">
                <a:latin typeface="Arial MT"/>
                <a:cs typeface="Arial MT"/>
              </a:rPr>
              <a:t> </a:t>
            </a:r>
            <a:r>
              <a:rPr sz="3200" spc="-5" dirty="0">
                <a:latin typeface="Arial MT"/>
                <a:cs typeface="Arial MT"/>
              </a:rPr>
              <a:t>systems </a:t>
            </a:r>
            <a:r>
              <a:rPr sz="3200" dirty="0">
                <a:latin typeface="Arial MT"/>
                <a:cs typeface="Arial MT"/>
              </a:rPr>
              <a:t>or</a:t>
            </a:r>
            <a:r>
              <a:rPr sz="3200" spc="-5" dirty="0">
                <a:latin typeface="Arial MT"/>
                <a:cs typeface="Arial MT"/>
              </a:rPr>
              <a:t> </a:t>
            </a:r>
            <a:r>
              <a:rPr sz="3200" dirty="0">
                <a:latin typeface="Arial MT"/>
                <a:cs typeface="Arial MT"/>
              </a:rPr>
              <a:t>of</a:t>
            </a:r>
            <a:r>
              <a:rPr sz="3200" spc="-10" dirty="0">
                <a:latin typeface="Arial MT"/>
                <a:cs typeface="Arial MT"/>
              </a:rPr>
              <a:t> </a:t>
            </a:r>
            <a:r>
              <a:rPr sz="3200" spc="-5" dirty="0">
                <a:latin typeface="Arial MT"/>
                <a:cs typeface="Arial MT"/>
              </a:rPr>
              <a:t>data</a:t>
            </a:r>
            <a:r>
              <a:rPr sz="3200" dirty="0">
                <a:latin typeface="Arial MT"/>
                <a:cs typeface="Arial MT"/>
              </a:rPr>
              <a:t> </a:t>
            </a:r>
            <a:r>
              <a:rPr sz="3200" spc="-5" dirty="0">
                <a:latin typeface="Arial MT"/>
                <a:cs typeface="Arial MT"/>
              </a:rPr>
              <a:t>transfers</a:t>
            </a:r>
            <a:endParaRPr sz="3200" dirty="0">
              <a:latin typeface="Arial MT"/>
              <a:cs typeface="Arial MT"/>
            </a:endParaRPr>
          </a:p>
          <a:p>
            <a:pPr marL="355600" marR="140970" indent="-342900">
              <a:lnSpc>
                <a:spcPct val="86800"/>
              </a:lnSpc>
              <a:spcBef>
                <a:spcPts val="765"/>
              </a:spcBef>
              <a:buChar char="•"/>
              <a:tabLst>
                <a:tab pos="354965" algn="l"/>
                <a:tab pos="355600" algn="l"/>
              </a:tabLst>
            </a:pPr>
            <a:r>
              <a:rPr sz="3200" spc="-5" dirty="0">
                <a:latin typeface="Arial MT"/>
                <a:cs typeface="Arial MT"/>
              </a:rPr>
              <a:t>RFC </a:t>
            </a:r>
            <a:r>
              <a:rPr sz="3200" dirty="0">
                <a:latin typeface="Arial MT"/>
                <a:cs typeface="Arial MT"/>
              </a:rPr>
              <a:t>2828 </a:t>
            </a:r>
            <a:r>
              <a:rPr sz="3200" spc="-5" dirty="0">
                <a:latin typeface="Arial MT"/>
                <a:cs typeface="Arial MT"/>
              </a:rPr>
              <a:t>defines </a:t>
            </a:r>
            <a:r>
              <a:rPr sz="3200" dirty="0">
                <a:latin typeface="Arial MT"/>
                <a:cs typeface="Arial MT"/>
              </a:rPr>
              <a:t>it as: </a:t>
            </a:r>
            <a:r>
              <a:rPr sz="3200" dirty="0">
                <a:highlight>
                  <a:srgbClr val="FFFF00"/>
                </a:highlight>
                <a:latin typeface="Arial MT"/>
                <a:cs typeface="Arial MT"/>
              </a:rPr>
              <a:t>a processing or </a:t>
            </a:r>
            <a:r>
              <a:rPr sz="3200" spc="5" dirty="0">
                <a:highlight>
                  <a:srgbClr val="FFFF00"/>
                </a:highlight>
                <a:latin typeface="Arial MT"/>
                <a:cs typeface="Arial MT"/>
              </a:rPr>
              <a:t> </a:t>
            </a:r>
            <a:r>
              <a:rPr sz="3200" spc="-5" dirty="0">
                <a:highlight>
                  <a:srgbClr val="FFFF00"/>
                </a:highlight>
                <a:latin typeface="Arial MT"/>
                <a:cs typeface="Arial MT"/>
              </a:rPr>
              <a:t>communication </a:t>
            </a:r>
            <a:r>
              <a:rPr sz="3200" dirty="0">
                <a:highlight>
                  <a:srgbClr val="FFFF00"/>
                </a:highlight>
                <a:latin typeface="Arial MT"/>
                <a:cs typeface="Arial MT"/>
              </a:rPr>
              <a:t>service</a:t>
            </a:r>
            <a:r>
              <a:rPr sz="3200" dirty="0">
                <a:latin typeface="Arial MT"/>
                <a:cs typeface="Arial MT"/>
              </a:rPr>
              <a:t> provided by a </a:t>
            </a:r>
            <a:r>
              <a:rPr sz="3200" spc="5" dirty="0">
                <a:latin typeface="Arial MT"/>
                <a:cs typeface="Arial MT"/>
              </a:rPr>
              <a:t> </a:t>
            </a:r>
            <a:r>
              <a:rPr sz="3200" spc="-5" dirty="0">
                <a:latin typeface="Arial MT"/>
                <a:cs typeface="Arial MT"/>
              </a:rPr>
              <a:t>system to</a:t>
            </a:r>
            <a:r>
              <a:rPr sz="3200" dirty="0">
                <a:latin typeface="Arial MT"/>
                <a:cs typeface="Arial MT"/>
              </a:rPr>
              <a:t> give a </a:t>
            </a:r>
            <a:r>
              <a:rPr sz="3200" spc="-5" dirty="0">
                <a:latin typeface="Arial MT"/>
                <a:cs typeface="Arial MT"/>
              </a:rPr>
              <a:t>specific </a:t>
            </a:r>
            <a:r>
              <a:rPr sz="3200" dirty="0">
                <a:latin typeface="Arial MT"/>
                <a:cs typeface="Arial MT"/>
              </a:rPr>
              <a:t>kind of </a:t>
            </a:r>
            <a:r>
              <a:rPr sz="3200" spc="-5" dirty="0">
                <a:latin typeface="Arial MT"/>
                <a:cs typeface="Arial MT"/>
              </a:rPr>
              <a:t>protection </a:t>
            </a:r>
            <a:r>
              <a:rPr sz="3200" spc="-875" dirty="0">
                <a:latin typeface="Arial MT"/>
                <a:cs typeface="Arial MT"/>
              </a:rPr>
              <a:t> </a:t>
            </a:r>
            <a:r>
              <a:rPr sz="3200" spc="-5" dirty="0">
                <a:latin typeface="Arial MT"/>
                <a:cs typeface="Arial MT"/>
              </a:rPr>
              <a:t>to system </a:t>
            </a:r>
            <a:r>
              <a:rPr sz="3200" dirty="0">
                <a:latin typeface="Arial MT"/>
                <a:cs typeface="Arial MT"/>
              </a:rPr>
              <a:t>resources</a:t>
            </a:r>
          </a:p>
          <a:p>
            <a:pPr marL="355600" indent="-342900">
              <a:lnSpc>
                <a:spcPct val="100000"/>
              </a:lnSpc>
              <a:spcBef>
                <a:spcPts val="260"/>
              </a:spcBef>
              <a:buChar char="•"/>
              <a:tabLst>
                <a:tab pos="354965" algn="l"/>
                <a:tab pos="355600" algn="l"/>
              </a:tabLst>
            </a:pPr>
            <a:r>
              <a:rPr sz="3200" spc="-5" dirty="0">
                <a:latin typeface="Arial MT"/>
                <a:cs typeface="Arial MT"/>
              </a:rPr>
              <a:t>X.800 defines </a:t>
            </a:r>
            <a:r>
              <a:rPr sz="3200" dirty="0">
                <a:latin typeface="Arial MT"/>
                <a:cs typeface="Arial MT"/>
              </a:rPr>
              <a:t>it</a:t>
            </a:r>
            <a:r>
              <a:rPr sz="3200" spc="-5" dirty="0">
                <a:latin typeface="Arial MT"/>
                <a:cs typeface="Arial MT"/>
              </a:rPr>
              <a:t> </a:t>
            </a:r>
            <a:r>
              <a:rPr sz="3200" dirty="0">
                <a:latin typeface="Arial MT"/>
                <a:cs typeface="Arial MT"/>
              </a:rPr>
              <a:t>in 5 major</a:t>
            </a:r>
            <a:r>
              <a:rPr sz="3200" spc="-5" dirty="0">
                <a:latin typeface="Arial MT"/>
                <a:cs typeface="Arial MT"/>
              </a:rPr>
              <a:t> categories</a:t>
            </a:r>
            <a:endParaRPr sz="32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9700" y="457200"/>
            <a:ext cx="6330315"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25" dirty="0"/>
              <a:t> </a:t>
            </a:r>
            <a:r>
              <a:rPr sz="4400" dirty="0"/>
              <a:t>Services</a:t>
            </a:r>
            <a:r>
              <a:rPr sz="4400" spc="-20" dirty="0"/>
              <a:t> </a:t>
            </a:r>
            <a:r>
              <a:rPr sz="4400" spc="-5" dirty="0"/>
              <a:t>(X.800)</a:t>
            </a:r>
            <a:endParaRPr sz="4400"/>
          </a:p>
        </p:txBody>
      </p:sp>
      <p:sp>
        <p:nvSpPr>
          <p:cNvPr id="3" name="object 3"/>
          <p:cNvSpPr txBox="1"/>
          <p:nvPr/>
        </p:nvSpPr>
        <p:spPr>
          <a:xfrm>
            <a:off x="495300" y="1600200"/>
            <a:ext cx="8097520" cy="4097020"/>
          </a:xfrm>
          <a:prstGeom prst="rect">
            <a:avLst/>
          </a:prstGeom>
        </p:spPr>
        <p:txBody>
          <a:bodyPr vert="horz" wrap="square" lIns="0" tIns="73660" rIns="0" bIns="0" rtlCol="0">
            <a:spAutoFit/>
          </a:bodyPr>
          <a:lstStyle/>
          <a:p>
            <a:pPr marL="355600" marR="1428115" indent="-342900">
              <a:lnSpc>
                <a:spcPts val="2900"/>
              </a:lnSpc>
              <a:spcBef>
                <a:spcPts val="580"/>
              </a:spcBef>
              <a:buChar char="•"/>
              <a:tabLst>
                <a:tab pos="354965" algn="l"/>
                <a:tab pos="355600" algn="l"/>
              </a:tabLst>
            </a:pPr>
            <a:r>
              <a:rPr sz="2800" b="1" spc="-5" dirty="0">
                <a:latin typeface="Arial"/>
                <a:cs typeface="Arial"/>
              </a:rPr>
              <a:t>Authentication </a:t>
            </a:r>
            <a:r>
              <a:rPr sz="2800" dirty="0">
                <a:latin typeface="Arial MT"/>
                <a:cs typeface="Arial MT"/>
              </a:rPr>
              <a:t>- assurance </a:t>
            </a:r>
            <a:r>
              <a:rPr sz="2800" spc="-5" dirty="0">
                <a:latin typeface="Arial MT"/>
                <a:cs typeface="Arial MT"/>
              </a:rPr>
              <a:t>that the </a:t>
            </a:r>
            <a:r>
              <a:rPr sz="2800" dirty="0">
                <a:latin typeface="Arial MT"/>
                <a:cs typeface="Arial MT"/>
              </a:rPr>
              <a:t> </a:t>
            </a:r>
            <a:r>
              <a:rPr sz="2800" spc="-5" dirty="0">
                <a:latin typeface="Arial MT"/>
                <a:cs typeface="Arial MT"/>
              </a:rPr>
              <a:t>communicating entity </a:t>
            </a:r>
            <a:r>
              <a:rPr sz="2800" dirty="0">
                <a:latin typeface="Arial MT"/>
                <a:cs typeface="Arial MT"/>
              </a:rPr>
              <a:t>is</a:t>
            </a:r>
            <a:r>
              <a:rPr sz="2800" spc="-10" dirty="0">
                <a:latin typeface="Arial MT"/>
                <a:cs typeface="Arial MT"/>
              </a:rPr>
              <a:t> </a:t>
            </a:r>
            <a:r>
              <a:rPr sz="2800" spc="-5" dirty="0">
                <a:latin typeface="Arial MT"/>
                <a:cs typeface="Arial MT"/>
              </a:rPr>
              <a:t>the</a:t>
            </a:r>
            <a:r>
              <a:rPr sz="2800" dirty="0">
                <a:latin typeface="Arial MT"/>
                <a:cs typeface="Arial MT"/>
              </a:rPr>
              <a:t> one claimed</a:t>
            </a:r>
          </a:p>
          <a:p>
            <a:pPr marL="355600" marR="5080" indent="-342900">
              <a:lnSpc>
                <a:spcPts val="2900"/>
              </a:lnSpc>
              <a:spcBef>
                <a:spcPts val="600"/>
              </a:spcBef>
              <a:buChar char="•"/>
              <a:tabLst>
                <a:tab pos="354965" algn="l"/>
                <a:tab pos="355600" algn="l"/>
              </a:tabLst>
            </a:pPr>
            <a:r>
              <a:rPr sz="2800" b="1" dirty="0">
                <a:latin typeface="Arial"/>
                <a:cs typeface="Arial"/>
              </a:rPr>
              <a:t>Access</a:t>
            </a:r>
            <a:r>
              <a:rPr sz="2800" b="1" spc="5" dirty="0">
                <a:latin typeface="Arial"/>
                <a:cs typeface="Arial"/>
              </a:rPr>
              <a:t> </a:t>
            </a:r>
            <a:r>
              <a:rPr sz="2800" b="1" spc="-5" dirty="0">
                <a:latin typeface="Arial"/>
                <a:cs typeface="Arial"/>
              </a:rPr>
              <a:t>Control </a:t>
            </a:r>
            <a:r>
              <a:rPr sz="2800" dirty="0">
                <a:latin typeface="Arial MT"/>
                <a:cs typeface="Arial MT"/>
              </a:rPr>
              <a:t>- </a:t>
            </a:r>
            <a:r>
              <a:rPr sz="2800" spc="-5" dirty="0">
                <a:latin typeface="Arial MT"/>
                <a:cs typeface="Arial MT"/>
              </a:rPr>
              <a:t>prevention</a:t>
            </a:r>
            <a:r>
              <a:rPr sz="2800" spc="5" dirty="0">
                <a:latin typeface="Arial MT"/>
                <a:cs typeface="Arial MT"/>
              </a:rPr>
              <a:t> </a:t>
            </a:r>
            <a:r>
              <a:rPr sz="2800" dirty="0">
                <a:latin typeface="Arial MT"/>
                <a:cs typeface="Arial MT"/>
              </a:rPr>
              <a:t>of </a:t>
            </a:r>
            <a:r>
              <a:rPr sz="2800" spc="-5" dirty="0">
                <a:latin typeface="Arial MT"/>
                <a:cs typeface="Arial MT"/>
              </a:rPr>
              <a:t>the</a:t>
            </a:r>
            <a:r>
              <a:rPr sz="2800" spc="5" dirty="0">
                <a:latin typeface="Arial MT"/>
                <a:cs typeface="Arial MT"/>
              </a:rPr>
              <a:t> </a:t>
            </a:r>
            <a:r>
              <a:rPr sz="2800" spc="-5" dirty="0">
                <a:highlight>
                  <a:srgbClr val="FFFF00"/>
                </a:highlight>
                <a:latin typeface="Arial MT"/>
                <a:cs typeface="Arial MT"/>
              </a:rPr>
              <a:t>unauthorized </a:t>
            </a:r>
            <a:r>
              <a:rPr sz="2800" spc="-760" dirty="0">
                <a:highlight>
                  <a:srgbClr val="FFFF00"/>
                </a:highlight>
                <a:latin typeface="Arial MT"/>
                <a:cs typeface="Arial MT"/>
              </a:rPr>
              <a:t> </a:t>
            </a:r>
            <a:r>
              <a:rPr sz="2800" dirty="0">
                <a:highlight>
                  <a:srgbClr val="FFFF00"/>
                </a:highlight>
                <a:latin typeface="Arial MT"/>
                <a:cs typeface="Arial MT"/>
              </a:rPr>
              <a:t>use</a:t>
            </a:r>
            <a:r>
              <a:rPr sz="2800" spc="-5" dirty="0">
                <a:highlight>
                  <a:srgbClr val="FFFF00"/>
                </a:highlight>
                <a:latin typeface="Arial MT"/>
                <a:cs typeface="Arial MT"/>
              </a:rPr>
              <a:t> </a:t>
            </a:r>
            <a:r>
              <a:rPr sz="2800" dirty="0">
                <a:highlight>
                  <a:srgbClr val="FFFF00"/>
                </a:highlight>
                <a:latin typeface="Arial MT"/>
                <a:cs typeface="Arial MT"/>
              </a:rPr>
              <a:t>of</a:t>
            </a:r>
            <a:r>
              <a:rPr sz="2800" spc="-5" dirty="0">
                <a:highlight>
                  <a:srgbClr val="FFFF00"/>
                </a:highlight>
                <a:latin typeface="Arial MT"/>
                <a:cs typeface="Arial MT"/>
              </a:rPr>
              <a:t> </a:t>
            </a:r>
            <a:r>
              <a:rPr sz="2800" dirty="0">
                <a:highlight>
                  <a:srgbClr val="FFFF00"/>
                </a:highlight>
                <a:latin typeface="Arial MT"/>
                <a:cs typeface="Arial MT"/>
              </a:rPr>
              <a:t>a</a:t>
            </a:r>
            <a:r>
              <a:rPr sz="2800" spc="-5" dirty="0">
                <a:highlight>
                  <a:srgbClr val="FFFF00"/>
                </a:highlight>
                <a:latin typeface="Arial MT"/>
                <a:cs typeface="Arial MT"/>
              </a:rPr>
              <a:t> </a:t>
            </a:r>
            <a:r>
              <a:rPr sz="2800" dirty="0">
                <a:highlight>
                  <a:srgbClr val="FFFF00"/>
                </a:highlight>
                <a:latin typeface="Arial MT"/>
                <a:cs typeface="Arial MT"/>
              </a:rPr>
              <a:t>resource</a:t>
            </a:r>
          </a:p>
          <a:p>
            <a:pPr marL="355600" marR="540385" indent="-342900">
              <a:lnSpc>
                <a:spcPts val="2900"/>
              </a:lnSpc>
              <a:spcBef>
                <a:spcPts val="700"/>
              </a:spcBef>
              <a:buChar char="•"/>
              <a:tabLst>
                <a:tab pos="354965" algn="l"/>
                <a:tab pos="355600" algn="l"/>
              </a:tabLst>
            </a:pPr>
            <a:r>
              <a:rPr sz="2800" b="1" dirty="0">
                <a:latin typeface="Arial"/>
                <a:cs typeface="Arial"/>
              </a:rPr>
              <a:t>Data </a:t>
            </a:r>
            <a:r>
              <a:rPr sz="2800" b="1" spc="-5" dirty="0">
                <a:latin typeface="Arial"/>
                <a:cs typeface="Arial"/>
              </a:rPr>
              <a:t>Confidentiality</a:t>
            </a:r>
            <a:r>
              <a:rPr sz="2800" b="1" dirty="0">
                <a:latin typeface="Arial"/>
                <a:cs typeface="Arial"/>
              </a:rPr>
              <a:t> </a:t>
            </a:r>
            <a:r>
              <a:rPr sz="2800" spc="-5" dirty="0">
                <a:latin typeface="Arial MT"/>
                <a:cs typeface="Arial MT"/>
              </a:rPr>
              <a:t>–protection</a:t>
            </a:r>
            <a:r>
              <a:rPr sz="2800" spc="5" dirty="0">
                <a:latin typeface="Arial MT"/>
                <a:cs typeface="Arial MT"/>
              </a:rPr>
              <a:t> </a:t>
            </a:r>
            <a:r>
              <a:rPr sz="2800" dirty="0">
                <a:latin typeface="Arial MT"/>
                <a:cs typeface="Arial MT"/>
              </a:rPr>
              <a:t>of</a:t>
            </a:r>
            <a:r>
              <a:rPr sz="2800" spc="-5" dirty="0">
                <a:latin typeface="Arial MT"/>
                <a:cs typeface="Arial MT"/>
              </a:rPr>
              <a:t> data</a:t>
            </a:r>
            <a:r>
              <a:rPr sz="2800" dirty="0">
                <a:latin typeface="Arial MT"/>
                <a:cs typeface="Arial MT"/>
              </a:rPr>
              <a:t> </a:t>
            </a:r>
            <a:r>
              <a:rPr sz="2800" spc="-5" dirty="0">
                <a:latin typeface="Arial MT"/>
                <a:cs typeface="Arial MT"/>
              </a:rPr>
              <a:t>from </a:t>
            </a:r>
            <a:r>
              <a:rPr sz="2800" spc="-760" dirty="0">
                <a:latin typeface="Arial MT"/>
                <a:cs typeface="Arial MT"/>
              </a:rPr>
              <a:t> </a:t>
            </a:r>
            <a:r>
              <a:rPr sz="2800" spc="-5" dirty="0">
                <a:latin typeface="Arial MT"/>
                <a:cs typeface="Arial MT"/>
              </a:rPr>
              <a:t>unauthorized </a:t>
            </a:r>
            <a:r>
              <a:rPr sz="2800" dirty="0">
                <a:latin typeface="Arial MT"/>
                <a:cs typeface="Arial MT"/>
              </a:rPr>
              <a:t>disclosure</a:t>
            </a:r>
          </a:p>
          <a:p>
            <a:pPr marL="355600" marR="222885" indent="-342900">
              <a:lnSpc>
                <a:spcPts val="2900"/>
              </a:lnSpc>
              <a:spcBef>
                <a:spcPts val="600"/>
              </a:spcBef>
              <a:buChar char="•"/>
              <a:tabLst>
                <a:tab pos="354965" algn="l"/>
                <a:tab pos="355600" algn="l"/>
              </a:tabLst>
            </a:pPr>
            <a:r>
              <a:rPr sz="2800" b="1" dirty="0">
                <a:latin typeface="Arial"/>
                <a:cs typeface="Arial"/>
              </a:rPr>
              <a:t>Data </a:t>
            </a:r>
            <a:r>
              <a:rPr sz="2800" b="1" spc="-5" dirty="0">
                <a:latin typeface="Arial"/>
                <a:cs typeface="Arial"/>
              </a:rPr>
              <a:t>Integrity </a:t>
            </a:r>
            <a:r>
              <a:rPr sz="2800" dirty="0">
                <a:latin typeface="Arial MT"/>
                <a:cs typeface="Arial MT"/>
              </a:rPr>
              <a:t>- assurance </a:t>
            </a:r>
            <a:r>
              <a:rPr sz="2800" spc="-5" dirty="0">
                <a:latin typeface="Arial MT"/>
                <a:cs typeface="Arial MT"/>
              </a:rPr>
              <a:t>that data </a:t>
            </a:r>
            <a:r>
              <a:rPr sz="2800" dirty="0">
                <a:latin typeface="Arial MT"/>
                <a:cs typeface="Arial MT"/>
              </a:rPr>
              <a:t>received is </a:t>
            </a:r>
            <a:r>
              <a:rPr sz="2800" spc="-765" dirty="0">
                <a:latin typeface="Arial MT"/>
                <a:cs typeface="Arial MT"/>
              </a:rPr>
              <a:t> </a:t>
            </a:r>
            <a:r>
              <a:rPr sz="2800" dirty="0">
                <a:highlight>
                  <a:srgbClr val="FFFF00"/>
                </a:highlight>
                <a:latin typeface="Arial MT"/>
                <a:cs typeface="Arial MT"/>
              </a:rPr>
              <a:t>as</a:t>
            </a:r>
            <a:r>
              <a:rPr sz="2800" spc="-10" dirty="0">
                <a:highlight>
                  <a:srgbClr val="FFFF00"/>
                </a:highlight>
                <a:latin typeface="Arial MT"/>
                <a:cs typeface="Arial MT"/>
              </a:rPr>
              <a:t> </a:t>
            </a:r>
            <a:r>
              <a:rPr sz="2800" dirty="0">
                <a:highlight>
                  <a:srgbClr val="FFFF00"/>
                </a:highlight>
                <a:latin typeface="Arial MT"/>
                <a:cs typeface="Arial MT"/>
              </a:rPr>
              <a:t>sent</a:t>
            </a:r>
            <a:r>
              <a:rPr sz="2800" spc="-5" dirty="0">
                <a:highlight>
                  <a:srgbClr val="FFFF00"/>
                </a:highlight>
                <a:latin typeface="Arial MT"/>
                <a:cs typeface="Arial MT"/>
              </a:rPr>
              <a:t> </a:t>
            </a:r>
            <a:r>
              <a:rPr sz="2800" dirty="0">
                <a:highlight>
                  <a:srgbClr val="FFFF00"/>
                </a:highlight>
                <a:latin typeface="Arial MT"/>
                <a:cs typeface="Arial MT"/>
              </a:rPr>
              <a:t>by</a:t>
            </a:r>
            <a:r>
              <a:rPr sz="2800" spc="-5" dirty="0">
                <a:highlight>
                  <a:srgbClr val="FFFF00"/>
                </a:highlight>
                <a:latin typeface="Arial MT"/>
                <a:cs typeface="Arial MT"/>
              </a:rPr>
              <a:t> </a:t>
            </a:r>
            <a:r>
              <a:rPr sz="2800" dirty="0">
                <a:highlight>
                  <a:srgbClr val="FFFF00"/>
                </a:highlight>
                <a:latin typeface="Arial MT"/>
                <a:cs typeface="Arial MT"/>
              </a:rPr>
              <a:t>an </a:t>
            </a:r>
            <a:r>
              <a:rPr sz="2800" spc="-5" dirty="0">
                <a:highlight>
                  <a:srgbClr val="FFFF00"/>
                </a:highlight>
                <a:latin typeface="Arial MT"/>
                <a:cs typeface="Arial MT"/>
              </a:rPr>
              <a:t>authorized entity</a:t>
            </a:r>
            <a:endParaRPr sz="2800" dirty="0">
              <a:highlight>
                <a:srgbClr val="FFFF00"/>
              </a:highlight>
              <a:latin typeface="Arial MT"/>
              <a:cs typeface="Arial MT"/>
            </a:endParaRPr>
          </a:p>
          <a:p>
            <a:pPr marL="355600" marR="224154" indent="-342900">
              <a:lnSpc>
                <a:spcPts val="2900"/>
              </a:lnSpc>
              <a:spcBef>
                <a:spcPts val="700"/>
              </a:spcBef>
              <a:buChar char="•"/>
              <a:tabLst>
                <a:tab pos="354965" algn="l"/>
                <a:tab pos="355600" algn="l"/>
              </a:tabLst>
            </a:pPr>
            <a:r>
              <a:rPr sz="2800" b="1" spc="-5" dirty="0">
                <a:latin typeface="Arial"/>
                <a:cs typeface="Arial"/>
              </a:rPr>
              <a:t>Non-Repudiation </a:t>
            </a:r>
            <a:r>
              <a:rPr sz="2800" dirty="0">
                <a:latin typeface="Arial MT"/>
                <a:cs typeface="Arial MT"/>
              </a:rPr>
              <a:t>- </a:t>
            </a:r>
            <a:r>
              <a:rPr sz="2800" spc="-5" dirty="0">
                <a:latin typeface="Arial MT"/>
                <a:cs typeface="Arial MT"/>
              </a:rPr>
              <a:t>protection </a:t>
            </a:r>
            <a:r>
              <a:rPr sz="2800" dirty="0">
                <a:latin typeface="Arial MT"/>
                <a:cs typeface="Arial MT"/>
              </a:rPr>
              <a:t>against denial by </a:t>
            </a:r>
            <a:r>
              <a:rPr sz="2800" spc="-765" dirty="0">
                <a:latin typeface="Arial MT"/>
                <a:cs typeface="Arial MT"/>
              </a:rPr>
              <a:t> </a:t>
            </a:r>
            <a:r>
              <a:rPr sz="2800" dirty="0">
                <a:latin typeface="Arial MT"/>
                <a:cs typeface="Arial MT"/>
              </a:rPr>
              <a:t>one of</a:t>
            </a:r>
            <a:r>
              <a:rPr sz="2800" spc="-5" dirty="0">
                <a:latin typeface="Arial MT"/>
                <a:cs typeface="Arial MT"/>
              </a:rPr>
              <a:t> the</a:t>
            </a:r>
            <a:r>
              <a:rPr sz="2800" dirty="0">
                <a:latin typeface="Arial MT"/>
                <a:cs typeface="Arial MT"/>
              </a:rPr>
              <a:t> </a:t>
            </a:r>
            <a:r>
              <a:rPr sz="2800" spc="-5" dirty="0">
                <a:latin typeface="Arial MT"/>
                <a:cs typeface="Arial MT"/>
              </a:rPr>
              <a:t>parties </a:t>
            </a:r>
            <a:r>
              <a:rPr sz="2800" dirty="0">
                <a:latin typeface="Arial MT"/>
                <a:cs typeface="Arial MT"/>
              </a:rPr>
              <a:t>in a </a:t>
            </a:r>
            <a:r>
              <a:rPr sz="2800" spc="-5" dirty="0">
                <a:latin typeface="Arial MT"/>
                <a:cs typeface="Arial MT"/>
              </a:rPr>
              <a:t>communication</a:t>
            </a:r>
            <a:endParaRPr sz="2800" dirty="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7C75CA34-ACEC-DCBF-CB06-3C88067F7B88}"/>
              </a:ext>
            </a:extLst>
          </p:cNvPr>
          <p:cNvSpPr txBox="1">
            <a:spLocks noChangeArrowheads="1"/>
          </p:cNvSpPr>
          <p:nvPr/>
        </p:nvSpPr>
        <p:spPr bwMode="auto">
          <a:xfrm>
            <a:off x="468313" y="114300"/>
            <a:ext cx="822960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dirty="0">
                <a:solidFill>
                  <a:srgbClr val="D9D9FF"/>
                </a:solidFill>
                <a:effectLst>
                  <a:outerShdw blurRad="38100" dist="38100" dir="2700000" algn="tl">
                    <a:srgbClr val="000000"/>
                  </a:outerShdw>
                </a:effectLst>
              </a:rPr>
              <a:t>Examples of Security Services/Requirements</a:t>
            </a:r>
          </a:p>
        </p:txBody>
      </p:sp>
      <p:sp>
        <p:nvSpPr>
          <p:cNvPr id="15362" name="Text Box 2">
            <a:extLst>
              <a:ext uri="{FF2B5EF4-FFF2-40B4-BE49-F238E27FC236}">
                <a16:creationId xmlns:a16="http://schemas.microsoft.com/office/drawing/2014/main" id="{1BBAC3EF-41A0-17EB-2F25-3596C47197F0}"/>
              </a:ext>
            </a:extLst>
          </p:cNvPr>
          <p:cNvSpPr txBox="1">
            <a:spLocks noChangeArrowheads="1"/>
          </p:cNvSpPr>
          <p:nvPr/>
        </p:nvSpPr>
        <p:spPr bwMode="auto">
          <a:xfrm>
            <a:off x="395288" y="1628775"/>
            <a:ext cx="8229600" cy="187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dirty="0">
                <a:solidFill>
                  <a:srgbClr val="00B050"/>
                </a:solidFill>
                <a:effectLst>
                  <a:outerShdw blurRad="38100" dist="38100" dir="2700000" algn="tl">
                    <a:srgbClr val="000000"/>
                  </a:outerShdw>
                </a:effectLst>
              </a:rPr>
              <a:t>confidentiality – student grades</a:t>
            </a:r>
          </a:p>
          <a:p>
            <a:pPr>
              <a:spcBef>
                <a:spcPts val="800"/>
              </a:spcBef>
              <a:buClr>
                <a:srgbClr val="5FAFFF"/>
              </a:buClr>
              <a:buSzPct val="80000"/>
              <a:buFont typeface="Wingdings" charset="2"/>
              <a:buChar char=""/>
              <a:defRPr/>
            </a:pPr>
            <a:r>
              <a:rPr lang="en-US" altLang="en-US" sz="3200" dirty="0">
                <a:solidFill>
                  <a:srgbClr val="00B050"/>
                </a:solidFill>
                <a:effectLst>
                  <a:outerShdw blurRad="38100" dist="38100" dir="2700000" algn="tl">
                    <a:srgbClr val="000000"/>
                  </a:outerShdw>
                </a:effectLst>
              </a:rPr>
              <a:t>integrity – patient information</a:t>
            </a:r>
          </a:p>
          <a:p>
            <a:pPr>
              <a:spcBef>
                <a:spcPts val="800"/>
              </a:spcBef>
              <a:buClr>
                <a:srgbClr val="5FAFFF"/>
              </a:buClr>
              <a:buSzPct val="80000"/>
              <a:buFont typeface="Wingdings" charset="2"/>
              <a:buChar char=""/>
              <a:defRPr/>
            </a:pPr>
            <a:r>
              <a:rPr lang="en-US" altLang="en-US" sz="3200" dirty="0">
                <a:solidFill>
                  <a:srgbClr val="00B050"/>
                </a:solidFill>
                <a:effectLst>
                  <a:outerShdw blurRad="38100" dist="38100" dir="2700000" algn="tl">
                    <a:srgbClr val="000000"/>
                  </a:outerShdw>
                </a:effectLst>
              </a:rPr>
              <a:t>availability – authentication service</a:t>
            </a:r>
          </a:p>
        </p:txBody>
      </p:sp>
      <p:sp>
        <p:nvSpPr>
          <p:cNvPr id="15363" name="Rectangle 3">
            <a:extLst>
              <a:ext uri="{FF2B5EF4-FFF2-40B4-BE49-F238E27FC236}">
                <a16:creationId xmlns:a16="http://schemas.microsoft.com/office/drawing/2014/main" id="{3C06F4F0-F677-3F7E-07FA-EB4BDD178802}"/>
              </a:ext>
            </a:extLst>
          </p:cNvPr>
          <p:cNvSpPr>
            <a:spLocks noChangeArrowheads="1"/>
          </p:cNvSpPr>
          <p:nvPr/>
        </p:nvSpPr>
        <p:spPr bwMode="auto">
          <a:xfrm>
            <a:off x="395288" y="3357563"/>
            <a:ext cx="82296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dirty="0">
                <a:solidFill>
                  <a:srgbClr val="00B050"/>
                </a:solidFill>
                <a:effectLst>
                  <a:outerShdw blurRad="38100" dist="38100" dir="2700000" algn="tl">
                    <a:srgbClr val="000000"/>
                  </a:outerShdw>
                </a:effectLst>
              </a:rPr>
              <a:t>authenticity – admission ticket</a:t>
            </a:r>
          </a:p>
          <a:p>
            <a:pPr>
              <a:spcBef>
                <a:spcPts val="800"/>
              </a:spcBef>
              <a:buClr>
                <a:srgbClr val="5FAFFF"/>
              </a:buClr>
              <a:buSzPct val="80000"/>
              <a:buFont typeface="Wingdings" charset="2"/>
              <a:buChar char=""/>
              <a:defRPr/>
            </a:pPr>
            <a:r>
              <a:rPr lang="en-US" altLang="en-US" sz="3200" dirty="0">
                <a:solidFill>
                  <a:srgbClr val="00B050"/>
                </a:solidFill>
                <a:effectLst>
                  <a:outerShdw blurRad="38100" dist="38100" dir="2700000" algn="tl">
                    <a:srgbClr val="000000"/>
                  </a:outerShdw>
                </a:effectLst>
              </a:rPr>
              <a:t>non-repudiation – stock sell order</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5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57200"/>
            <a:ext cx="7324090" cy="695960"/>
          </a:xfrm>
          <a:prstGeom prst="rect">
            <a:avLst/>
          </a:prstGeom>
        </p:spPr>
        <p:txBody>
          <a:bodyPr vert="horz" wrap="square" lIns="0" tIns="12700" rIns="0" bIns="0" rtlCol="0">
            <a:spAutoFit/>
          </a:bodyPr>
          <a:lstStyle/>
          <a:p>
            <a:pPr marL="12700">
              <a:lnSpc>
                <a:spcPct val="100000"/>
              </a:lnSpc>
              <a:spcBef>
                <a:spcPts val="100"/>
              </a:spcBef>
            </a:pPr>
            <a:r>
              <a:rPr sz="4400" spc="-5" dirty="0"/>
              <a:t>Security</a:t>
            </a:r>
            <a:r>
              <a:rPr sz="4400" spc="-25" dirty="0"/>
              <a:t> </a:t>
            </a:r>
            <a:r>
              <a:rPr sz="4400" dirty="0"/>
              <a:t>Mechanisms</a:t>
            </a:r>
            <a:r>
              <a:rPr sz="4400" spc="-20" dirty="0"/>
              <a:t> </a:t>
            </a:r>
            <a:r>
              <a:rPr sz="4400" spc="-5" dirty="0"/>
              <a:t>(X.800)</a:t>
            </a:r>
            <a:endParaRPr sz="4400"/>
          </a:p>
        </p:txBody>
      </p:sp>
      <p:pic>
        <p:nvPicPr>
          <p:cNvPr id="5" name="Picture 4">
            <a:extLst>
              <a:ext uri="{FF2B5EF4-FFF2-40B4-BE49-F238E27FC236}">
                <a16:creationId xmlns:a16="http://schemas.microsoft.com/office/drawing/2014/main" id="{1B34B152-8E2E-CCDE-C425-83B86BC74847}"/>
              </a:ext>
            </a:extLst>
          </p:cNvPr>
          <p:cNvPicPr>
            <a:picLocks noChangeAspect="1"/>
          </p:cNvPicPr>
          <p:nvPr/>
        </p:nvPicPr>
        <p:blipFill>
          <a:blip r:embed="rId2"/>
          <a:stretch>
            <a:fillRect/>
          </a:stretch>
        </p:blipFill>
        <p:spPr>
          <a:xfrm>
            <a:off x="152400" y="1676400"/>
            <a:ext cx="8915400" cy="44957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CA6829-E721-7F0A-912D-028858B58FD5}"/>
              </a:ext>
            </a:extLst>
          </p:cNvPr>
          <p:cNvPicPr>
            <a:picLocks noChangeAspect="1"/>
          </p:cNvPicPr>
          <p:nvPr/>
        </p:nvPicPr>
        <p:blipFill>
          <a:blip r:embed="rId2"/>
          <a:stretch>
            <a:fillRect/>
          </a:stretch>
        </p:blipFill>
        <p:spPr>
          <a:xfrm>
            <a:off x="287351" y="1233619"/>
            <a:ext cx="8697958" cy="4176581"/>
          </a:xfrm>
          <a:prstGeom prst="rect">
            <a:avLst/>
          </a:prstGeom>
        </p:spPr>
      </p:pic>
    </p:spTree>
    <p:extLst>
      <p:ext uri="{BB962C8B-B14F-4D97-AF65-F5344CB8AC3E}">
        <p14:creationId xmlns:p14="http://schemas.microsoft.com/office/powerpoint/2010/main" val="212511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457200"/>
            <a:ext cx="6858000" cy="695960"/>
          </a:xfrm>
          <a:prstGeom prst="rect">
            <a:avLst/>
          </a:prstGeom>
        </p:spPr>
        <p:txBody>
          <a:bodyPr vert="horz" wrap="square" lIns="0" tIns="12700" rIns="0" bIns="0" rtlCol="0">
            <a:spAutoFit/>
          </a:bodyPr>
          <a:lstStyle/>
          <a:p>
            <a:pPr marL="12700">
              <a:lnSpc>
                <a:spcPct val="100000"/>
              </a:lnSpc>
              <a:spcBef>
                <a:spcPts val="100"/>
              </a:spcBef>
            </a:pPr>
            <a:r>
              <a:rPr sz="4400" spc="-5" dirty="0"/>
              <a:t>Classify</a:t>
            </a:r>
            <a:r>
              <a:rPr sz="4400" spc="-10" dirty="0"/>
              <a:t> </a:t>
            </a:r>
            <a:r>
              <a:rPr sz="4400" spc="-5" dirty="0"/>
              <a:t>Security</a:t>
            </a:r>
            <a:r>
              <a:rPr sz="4400" spc="-245" dirty="0"/>
              <a:t> </a:t>
            </a:r>
            <a:r>
              <a:rPr sz="4400" spc="-5" dirty="0"/>
              <a:t>Attacks </a:t>
            </a:r>
            <a:r>
              <a:rPr sz="4400" dirty="0"/>
              <a:t>as</a:t>
            </a:r>
            <a:endParaRPr sz="4400"/>
          </a:p>
        </p:txBody>
      </p:sp>
      <p:sp>
        <p:nvSpPr>
          <p:cNvPr id="3" name="object 3"/>
          <p:cNvSpPr txBox="1"/>
          <p:nvPr/>
        </p:nvSpPr>
        <p:spPr>
          <a:xfrm>
            <a:off x="495300" y="1600200"/>
            <a:ext cx="7860665" cy="3477260"/>
          </a:xfrm>
          <a:prstGeom prst="rect">
            <a:avLst/>
          </a:prstGeom>
        </p:spPr>
        <p:txBody>
          <a:bodyPr vert="horz" wrap="square" lIns="0" tIns="43180" rIns="0" bIns="0" rtlCol="0">
            <a:spAutoFit/>
          </a:bodyPr>
          <a:lstStyle/>
          <a:p>
            <a:pPr marL="355600" marR="1209675" indent="-342900">
              <a:lnSpc>
                <a:spcPts val="3200"/>
              </a:lnSpc>
              <a:spcBef>
                <a:spcPts val="340"/>
              </a:spcBef>
              <a:buChar char="•"/>
              <a:tabLst>
                <a:tab pos="354965" algn="l"/>
                <a:tab pos="355600" algn="l"/>
              </a:tabLst>
            </a:pPr>
            <a:r>
              <a:rPr sz="2800" b="1" spc="-5" dirty="0">
                <a:latin typeface="Arial"/>
                <a:cs typeface="Arial"/>
              </a:rPr>
              <a:t>passive</a:t>
            </a:r>
            <a:r>
              <a:rPr sz="2800" b="1" spc="-15" dirty="0">
                <a:latin typeface="Arial"/>
                <a:cs typeface="Arial"/>
              </a:rPr>
              <a:t> </a:t>
            </a:r>
            <a:r>
              <a:rPr sz="2800" b="1" dirty="0">
                <a:latin typeface="Arial"/>
                <a:cs typeface="Arial"/>
              </a:rPr>
              <a:t>attacks</a:t>
            </a:r>
            <a:r>
              <a:rPr sz="2800" b="1" spc="-20" dirty="0">
                <a:latin typeface="Arial"/>
                <a:cs typeface="Arial"/>
              </a:rPr>
              <a:t> </a:t>
            </a:r>
            <a:r>
              <a:rPr sz="2800" dirty="0">
                <a:latin typeface="Arial MT"/>
                <a:cs typeface="Arial MT"/>
              </a:rPr>
              <a:t>-</a:t>
            </a:r>
            <a:r>
              <a:rPr sz="2800" spc="-20" dirty="0">
                <a:latin typeface="Arial MT"/>
                <a:cs typeface="Arial MT"/>
              </a:rPr>
              <a:t> </a:t>
            </a:r>
            <a:r>
              <a:rPr sz="2800" dirty="0">
                <a:latin typeface="Arial MT"/>
                <a:cs typeface="Arial MT"/>
              </a:rPr>
              <a:t>eavesdropping</a:t>
            </a:r>
            <a:r>
              <a:rPr sz="2800" spc="-15" dirty="0">
                <a:latin typeface="Arial MT"/>
                <a:cs typeface="Arial MT"/>
              </a:rPr>
              <a:t> </a:t>
            </a:r>
            <a:r>
              <a:rPr sz="2800" dirty="0">
                <a:latin typeface="Arial MT"/>
                <a:cs typeface="Arial MT"/>
              </a:rPr>
              <a:t>on,</a:t>
            </a:r>
            <a:r>
              <a:rPr sz="2800" spc="-20" dirty="0">
                <a:latin typeface="Arial MT"/>
                <a:cs typeface="Arial MT"/>
              </a:rPr>
              <a:t> </a:t>
            </a:r>
            <a:r>
              <a:rPr sz="2800" dirty="0">
                <a:latin typeface="Arial MT"/>
                <a:cs typeface="Arial MT"/>
              </a:rPr>
              <a:t>or </a:t>
            </a:r>
            <a:r>
              <a:rPr sz="2800" spc="-765" dirty="0">
                <a:latin typeface="Arial MT"/>
                <a:cs typeface="Arial MT"/>
              </a:rPr>
              <a:t> </a:t>
            </a:r>
            <a:r>
              <a:rPr sz="2800" spc="-5" dirty="0">
                <a:latin typeface="Arial MT"/>
                <a:cs typeface="Arial MT"/>
              </a:rPr>
              <a:t>monitoring</a:t>
            </a:r>
            <a:r>
              <a:rPr sz="2800" dirty="0">
                <a:latin typeface="Arial MT"/>
                <a:cs typeface="Arial MT"/>
              </a:rPr>
              <a:t> </a:t>
            </a:r>
            <a:r>
              <a:rPr sz="2800" spc="-5" dirty="0">
                <a:latin typeface="Arial MT"/>
                <a:cs typeface="Arial MT"/>
              </a:rPr>
              <a:t>of, transmissions to:</a:t>
            </a:r>
            <a:endParaRPr sz="2800">
              <a:latin typeface="Arial MT"/>
              <a:cs typeface="Arial MT"/>
            </a:endParaRPr>
          </a:p>
          <a:p>
            <a:pPr marL="749300" lvl="1" indent="-279400">
              <a:lnSpc>
                <a:spcPts val="2700"/>
              </a:lnSpc>
              <a:buChar char="–"/>
              <a:tabLst>
                <a:tab pos="749300" algn="l"/>
              </a:tabLst>
            </a:pPr>
            <a:r>
              <a:rPr sz="2400" spc="-5" dirty="0">
                <a:latin typeface="Arial MT"/>
                <a:cs typeface="Arial MT"/>
              </a:rPr>
              <a:t>obtain</a:t>
            </a:r>
            <a:r>
              <a:rPr sz="2400" spc="-10" dirty="0">
                <a:latin typeface="Arial MT"/>
                <a:cs typeface="Arial MT"/>
              </a:rPr>
              <a:t> </a:t>
            </a:r>
            <a:r>
              <a:rPr sz="2400" dirty="0">
                <a:latin typeface="Arial MT"/>
                <a:cs typeface="Arial MT"/>
              </a:rPr>
              <a:t>message</a:t>
            </a:r>
            <a:r>
              <a:rPr sz="2400" spc="-10" dirty="0">
                <a:latin typeface="Arial MT"/>
                <a:cs typeface="Arial MT"/>
              </a:rPr>
              <a:t> </a:t>
            </a:r>
            <a:r>
              <a:rPr sz="2400" spc="-5" dirty="0">
                <a:latin typeface="Arial MT"/>
                <a:cs typeface="Arial MT"/>
              </a:rPr>
              <a:t>contents,</a:t>
            </a:r>
            <a:r>
              <a:rPr sz="2400" spc="-15" dirty="0">
                <a:latin typeface="Arial MT"/>
                <a:cs typeface="Arial MT"/>
              </a:rPr>
              <a:t> </a:t>
            </a:r>
            <a:r>
              <a:rPr sz="2400" dirty="0">
                <a:latin typeface="Arial MT"/>
                <a:cs typeface="Arial MT"/>
              </a:rPr>
              <a:t>or</a:t>
            </a:r>
            <a:endParaRPr sz="2400">
              <a:latin typeface="Arial MT"/>
              <a:cs typeface="Arial MT"/>
            </a:endParaRPr>
          </a:p>
          <a:p>
            <a:pPr marL="749300" lvl="1" indent="-279400">
              <a:lnSpc>
                <a:spcPts val="2840"/>
              </a:lnSpc>
              <a:buChar char="–"/>
              <a:tabLst>
                <a:tab pos="749300" algn="l"/>
              </a:tabLst>
            </a:pPr>
            <a:r>
              <a:rPr sz="2400" spc="-5" dirty="0">
                <a:latin typeface="Arial MT"/>
                <a:cs typeface="Arial MT"/>
              </a:rPr>
              <a:t>monitor</a:t>
            </a:r>
            <a:r>
              <a:rPr sz="2400" spc="-20" dirty="0">
                <a:latin typeface="Arial MT"/>
                <a:cs typeface="Arial MT"/>
              </a:rPr>
              <a:t> </a:t>
            </a:r>
            <a:r>
              <a:rPr sz="2400" spc="-10" dirty="0">
                <a:latin typeface="Arial MT"/>
                <a:cs typeface="Arial MT"/>
              </a:rPr>
              <a:t>traffic</a:t>
            </a:r>
            <a:r>
              <a:rPr sz="2400" spc="-15" dirty="0">
                <a:latin typeface="Arial MT"/>
                <a:cs typeface="Arial MT"/>
              </a:rPr>
              <a:t> </a:t>
            </a:r>
            <a:r>
              <a:rPr sz="2400" spc="-5" dirty="0">
                <a:latin typeface="Arial MT"/>
                <a:cs typeface="Arial MT"/>
              </a:rPr>
              <a:t>flows</a:t>
            </a:r>
            <a:endParaRPr sz="2400">
              <a:latin typeface="Arial MT"/>
              <a:cs typeface="Arial MT"/>
            </a:endParaRPr>
          </a:p>
          <a:p>
            <a:pPr marL="355600" indent="-342900">
              <a:lnSpc>
                <a:spcPts val="3329"/>
              </a:lnSpc>
              <a:spcBef>
                <a:spcPts val="420"/>
              </a:spcBef>
              <a:buChar char="•"/>
              <a:tabLst>
                <a:tab pos="354965" algn="l"/>
                <a:tab pos="355600" algn="l"/>
              </a:tabLst>
            </a:pPr>
            <a:r>
              <a:rPr sz="2800" b="1" spc="-5" dirty="0">
                <a:latin typeface="Arial"/>
                <a:cs typeface="Arial"/>
              </a:rPr>
              <a:t>active</a:t>
            </a:r>
            <a:r>
              <a:rPr sz="2800" b="1" dirty="0">
                <a:latin typeface="Arial"/>
                <a:cs typeface="Arial"/>
              </a:rPr>
              <a:t> attacks </a:t>
            </a:r>
            <a:r>
              <a:rPr sz="2800" dirty="0">
                <a:latin typeface="Arial MT"/>
                <a:cs typeface="Arial MT"/>
              </a:rPr>
              <a:t>–</a:t>
            </a:r>
            <a:r>
              <a:rPr sz="2800" spc="5" dirty="0">
                <a:latin typeface="Arial MT"/>
                <a:cs typeface="Arial MT"/>
              </a:rPr>
              <a:t> </a:t>
            </a:r>
            <a:r>
              <a:rPr sz="2800" spc="-5" dirty="0">
                <a:latin typeface="Arial MT"/>
                <a:cs typeface="Arial MT"/>
              </a:rPr>
              <a:t>modification</a:t>
            </a:r>
            <a:r>
              <a:rPr sz="2800" dirty="0">
                <a:latin typeface="Arial MT"/>
                <a:cs typeface="Arial MT"/>
              </a:rPr>
              <a:t> of </a:t>
            </a:r>
            <a:r>
              <a:rPr sz="2800" spc="-5" dirty="0">
                <a:latin typeface="Arial MT"/>
                <a:cs typeface="Arial MT"/>
              </a:rPr>
              <a:t>data</a:t>
            </a:r>
            <a:r>
              <a:rPr sz="2800" spc="5" dirty="0">
                <a:latin typeface="Arial MT"/>
                <a:cs typeface="Arial MT"/>
              </a:rPr>
              <a:t> </a:t>
            </a:r>
            <a:r>
              <a:rPr sz="2800" spc="-5" dirty="0">
                <a:latin typeface="Arial MT"/>
                <a:cs typeface="Arial MT"/>
              </a:rPr>
              <a:t>stream to:</a:t>
            </a:r>
            <a:endParaRPr sz="2800">
              <a:latin typeface="Arial MT"/>
              <a:cs typeface="Arial MT"/>
            </a:endParaRPr>
          </a:p>
          <a:p>
            <a:pPr marL="749300" lvl="1" indent="-279400">
              <a:lnSpc>
                <a:spcPts val="2810"/>
              </a:lnSpc>
              <a:buChar char="–"/>
              <a:tabLst>
                <a:tab pos="749300" algn="l"/>
              </a:tabLst>
            </a:pPr>
            <a:r>
              <a:rPr sz="2400" dirty="0">
                <a:latin typeface="Arial MT"/>
                <a:cs typeface="Arial MT"/>
              </a:rPr>
              <a:t>masquerade</a:t>
            </a:r>
            <a:r>
              <a:rPr sz="2400" spc="-10" dirty="0">
                <a:latin typeface="Arial MT"/>
                <a:cs typeface="Arial MT"/>
              </a:rPr>
              <a:t> </a:t>
            </a:r>
            <a:r>
              <a:rPr sz="2400" dirty="0">
                <a:latin typeface="Arial MT"/>
                <a:cs typeface="Arial MT"/>
              </a:rPr>
              <a:t>of</a:t>
            </a:r>
            <a:r>
              <a:rPr sz="2400" spc="-15" dirty="0">
                <a:latin typeface="Arial MT"/>
                <a:cs typeface="Arial MT"/>
              </a:rPr>
              <a:t> </a:t>
            </a:r>
            <a:r>
              <a:rPr sz="2400" dirty="0">
                <a:latin typeface="Arial MT"/>
                <a:cs typeface="Arial MT"/>
              </a:rPr>
              <a:t>one</a:t>
            </a:r>
            <a:r>
              <a:rPr sz="2400" spc="-5" dirty="0">
                <a:latin typeface="Arial MT"/>
                <a:cs typeface="Arial MT"/>
              </a:rPr>
              <a:t> entity</a:t>
            </a:r>
            <a:r>
              <a:rPr sz="2400" spc="-15" dirty="0">
                <a:latin typeface="Arial MT"/>
                <a:cs typeface="Arial MT"/>
              </a:rPr>
              <a:t> </a:t>
            </a:r>
            <a:r>
              <a:rPr sz="2400" dirty="0">
                <a:latin typeface="Arial MT"/>
                <a:cs typeface="Arial MT"/>
              </a:rPr>
              <a:t>as</a:t>
            </a:r>
            <a:r>
              <a:rPr sz="2400" spc="-15" dirty="0">
                <a:latin typeface="Arial MT"/>
                <a:cs typeface="Arial MT"/>
              </a:rPr>
              <a:t> </a:t>
            </a:r>
            <a:r>
              <a:rPr sz="2400" dirty="0">
                <a:latin typeface="Arial MT"/>
                <a:cs typeface="Arial MT"/>
              </a:rPr>
              <a:t>some</a:t>
            </a:r>
            <a:r>
              <a:rPr sz="2400" spc="-5" dirty="0">
                <a:latin typeface="Arial MT"/>
                <a:cs typeface="Arial MT"/>
              </a:rPr>
              <a:t> other</a:t>
            </a:r>
            <a:endParaRPr sz="2400">
              <a:latin typeface="Arial MT"/>
              <a:cs typeface="Arial MT"/>
            </a:endParaRPr>
          </a:p>
          <a:p>
            <a:pPr marL="749300" lvl="1" indent="-279400">
              <a:lnSpc>
                <a:spcPts val="2800"/>
              </a:lnSpc>
              <a:buChar char="–"/>
              <a:tabLst>
                <a:tab pos="749300" algn="l"/>
              </a:tabLst>
            </a:pPr>
            <a:r>
              <a:rPr sz="2400" dirty="0">
                <a:latin typeface="Arial MT"/>
                <a:cs typeface="Arial MT"/>
              </a:rPr>
              <a:t>replay</a:t>
            </a:r>
            <a:r>
              <a:rPr sz="2400" spc="-40" dirty="0">
                <a:latin typeface="Arial MT"/>
                <a:cs typeface="Arial MT"/>
              </a:rPr>
              <a:t> </a:t>
            </a:r>
            <a:r>
              <a:rPr sz="2400" dirty="0">
                <a:latin typeface="Arial MT"/>
                <a:cs typeface="Arial MT"/>
              </a:rPr>
              <a:t>previous</a:t>
            </a:r>
            <a:r>
              <a:rPr sz="2400" spc="-35" dirty="0">
                <a:latin typeface="Arial MT"/>
                <a:cs typeface="Arial MT"/>
              </a:rPr>
              <a:t> </a:t>
            </a:r>
            <a:r>
              <a:rPr sz="2400" dirty="0">
                <a:latin typeface="Arial MT"/>
                <a:cs typeface="Arial MT"/>
              </a:rPr>
              <a:t>messages</a:t>
            </a:r>
            <a:endParaRPr sz="2400">
              <a:latin typeface="Arial MT"/>
              <a:cs typeface="Arial MT"/>
            </a:endParaRPr>
          </a:p>
          <a:p>
            <a:pPr marL="749300" lvl="1" indent="-279400">
              <a:lnSpc>
                <a:spcPts val="2800"/>
              </a:lnSpc>
              <a:buChar char="–"/>
              <a:tabLst>
                <a:tab pos="749300" algn="l"/>
              </a:tabLst>
            </a:pPr>
            <a:r>
              <a:rPr sz="2400" spc="-5" dirty="0">
                <a:latin typeface="Arial MT"/>
                <a:cs typeface="Arial MT"/>
              </a:rPr>
              <a:t>modify</a:t>
            </a:r>
            <a:r>
              <a:rPr sz="2400" spc="-20" dirty="0">
                <a:latin typeface="Arial MT"/>
                <a:cs typeface="Arial MT"/>
              </a:rPr>
              <a:t> </a:t>
            </a:r>
            <a:r>
              <a:rPr sz="2400" dirty="0">
                <a:latin typeface="Arial MT"/>
                <a:cs typeface="Arial MT"/>
              </a:rPr>
              <a:t>messages</a:t>
            </a:r>
            <a:r>
              <a:rPr sz="2400" spc="-15" dirty="0">
                <a:latin typeface="Arial MT"/>
                <a:cs typeface="Arial MT"/>
              </a:rPr>
              <a:t> </a:t>
            </a:r>
            <a:r>
              <a:rPr sz="2400" dirty="0">
                <a:latin typeface="Arial MT"/>
                <a:cs typeface="Arial MT"/>
              </a:rPr>
              <a:t>in</a:t>
            </a:r>
            <a:r>
              <a:rPr sz="2400" spc="-10" dirty="0">
                <a:latin typeface="Arial MT"/>
                <a:cs typeface="Arial MT"/>
              </a:rPr>
              <a:t> </a:t>
            </a:r>
            <a:r>
              <a:rPr sz="2400" spc="-5" dirty="0">
                <a:latin typeface="Arial MT"/>
                <a:cs typeface="Arial MT"/>
              </a:rPr>
              <a:t>transit</a:t>
            </a:r>
            <a:endParaRPr sz="2400">
              <a:latin typeface="Arial MT"/>
              <a:cs typeface="Arial MT"/>
            </a:endParaRPr>
          </a:p>
          <a:p>
            <a:pPr marL="749300" lvl="1" indent="-279400">
              <a:lnSpc>
                <a:spcPts val="2840"/>
              </a:lnSpc>
              <a:buChar char="–"/>
              <a:tabLst>
                <a:tab pos="749300" algn="l"/>
              </a:tabLst>
            </a:pPr>
            <a:r>
              <a:rPr sz="2400" dirty="0">
                <a:latin typeface="Arial MT"/>
                <a:cs typeface="Arial MT"/>
              </a:rPr>
              <a:t>denial</a:t>
            </a:r>
            <a:r>
              <a:rPr sz="2400" spc="-35" dirty="0">
                <a:latin typeface="Arial MT"/>
                <a:cs typeface="Arial MT"/>
              </a:rPr>
              <a:t> </a:t>
            </a:r>
            <a:r>
              <a:rPr sz="2400" dirty="0">
                <a:latin typeface="Arial MT"/>
                <a:cs typeface="Arial MT"/>
              </a:rPr>
              <a:t>of</a:t>
            </a:r>
            <a:r>
              <a:rPr sz="2400" spc="-35" dirty="0">
                <a:latin typeface="Arial MT"/>
                <a:cs typeface="Arial MT"/>
              </a:rPr>
              <a:t> </a:t>
            </a:r>
            <a:r>
              <a:rPr sz="2400" dirty="0">
                <a:latin typeface="Arial MT"/>
                <a:cs typeface="Arial MT"/>
              </a:rPr>
              <a:t>service</a:t>
            </a:r>
            <a:endParaRPr sz="2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5840" y="4620361"/>
            <a:ext cx="6854825" cy="1010919"/>
          </a:xfrm>
          <a:custGeom>
            <a:avLst/>
            <a:gdLst/>
            <a:ahLst/>
            <a:cxnLst/>
            <a:rect l="l" t="t" r="r" b="b"/>
            <a:pathLst>
              <a:path w="6854825" h="1010920">
                <a:moveTo>
                  <a:pt x="6854495" y="716534"/>
                </a:moveTo>
                <a:lnTo>
                  <a:pt x="6849961" y="669302"/>
                </a:lnTo>
                <a:lnTo>
                  <a:pt x="6840918" y="623366"/>
                </a:lnTo>
                <a:lnTo>
                  <a:pt x="6827329" y="579589"/>
                </a:lnTo>
                <a:lnTo>
                  <a:pt x="6809232" y="538848"/>
                </a:lnTo>
                <a:lnTo>
                  <a:pt x="6786600" y="501992"/>
                </a:lnTo>
                <a:lnTo>
                  <a:pt x="6759435" y="469912"/>
                </a:lnTo>
                <a:lnTo>
                  <a:pt x="5589879" y="469912"/>
                </a:lnTo>
                <a:lnTo>
                  <a:pt x="5607075" y="431241"/>
                </a:lnTo>
                <a:lnTo>
                  <a:pt x="5620651" y="387464"/>
                </a:lnTo>
                <a:lnTo>
                  <a:pt x="5629707" y="341528"/>
                </a:lnTo>
                <a:lnTo>
                  <a:pt x="5634228" y="294297"/>
                </a:lnTo>
                <a:lnTo>
                  <a:pt x="5634228" y="246634"/>
                </a:lnTo>
                <a:lnTo>
                  <a:pt x="5629707" y="199402"/>
                </a:lnTo>
                <a:lnTo>
                  <a:pt x="5620651" y="153466"/>
                </a:lnTo>
                <a:lnTo>
                  <a:pt x="5607075" y="109689"/>
                </a:lnTo>
                <a:lnTo>
                  <a:pt x="5588965" y="68948"/>
                </a:lnTo>
                <a:lnTo>
                  <a:pt x="5566334" y="32092"/>
                </a:lnTo>
                <a:lnTo>
                  <a:pt x="5539181" y="0"/>
                </a:lnTo>
                <a:lnTo>
                  <a:pt x="3145155" y="0"/>
                </a:lnTo>
                <a:lnTo>
                  <a:pt x="3118002" y="32092"/>
                </a:lnTo>
                <a:lnTo>
                  <a:pt x="3095371" y="68948"/>
                </a:lnTo>
                <a:lnTo>
                  <a:pt x="3077260" y="109689"/>
                </a:lnTo>
                <a:lnTo>
                  <a:pt x="3063684" y="153466"/>
                </a:lnTo>
                <a:lnTo>
                  <a:pt x="3054629" y="199402"/>
                </a:lnTo>
                <a:lnTo>
                  <a:pt x="3050108" y="246634"/>
                </a:lnTo>
                <a:lnTo>
                  <a:pt x="3050108" y="294297"/>
                </a:lnTo>
                <a:lnTo>
                  <a:pt x="3054629" y="341528"/>
                </a:lnTo>
                <a:lnTo>
                  <a:pt x="3063684" y="387464"/>
                </a:lnTo>
                <a:lnTo>
                  <a:pt x="3077260" y="431241"/>
                </a:lnTo>
                <a:lnTo>
                  <a:pt x="3094444" y="469912"/>
                </a:lnTo>
                <a:lnTo>
                  <a:pt x="95046" y="469912"/>
                </a:lnTo>
                <a:lnTo>
                  <a:pt x="67894" y="501992"/>
                </a:lnTo>
                <a:lnTo>
                  <a:pt x="45262" y="538848"/>
                </a:lnTo>
                <a:lnTo>
                  <a:pt x="27152" y="579589"/>
                </a:lnTo>
                <a:lnTo>
                  <a:pt x="13576" y="623366"/>
                </a:lnTo>
                <a:lnTo>
                  <a:pt x="4521" y="669302"/>
                </a:lnTo>
                <a:lnTo>
                  <a:pt x="0" y="716534"/>
                </a:lnTo>
                <a:lnTo>
                  <a:pt x="0" y="764197"/>
                </a:lnTo>
                <a:lnTo>
                  <a:pt x="4521" y="811428"/>
                </a:lnTo>
                <a:lnTo>
                  <a:pt x="13576" y="857364"/>
                </a:lnTo>
                <a:lnTo>
                  <a:pt x="27152" y="901141"/>
                </a:lnTo>
                <a:lnTo>
                  <a:pt x="45262" y="941882"/>
                </a:lnTo>
                <a:lnTo>
                  <a:pt x="67894" y="978738"/>
                </a:lnTo>
                <a:lnTo>
                  <a:pt x="95046" y="1010818"/>
                </a:lnTo>
                <a:lnTo>
                  <a:pt x="6759435" y="1010818"/>
                </a:lnTo>
                <a:lnTo>
                  <a:pt x="6786600" y="978738"/>
                </a:lnTo>
                <a:lnTo>
                  <a:pt x="6809232" y="941882"/>
                </a:lnTo>
                <a:lnTo>
                  <a:pt x="6827329" y="901141"/>
                </a:lnTo>
                <a:lnTo>
                  <a:pt x="6840918" y="857364"/>
                </a:lnTo>
                <a:lnTo>
                  <a:pt x="6849961" y="811428"/>
                </a:lnTo>
                <a:lnTo>
                  <a:pt x="6854495" y="764197"/>
                </a:lnTo>
                <a:lnTo>
                  <a:pt x="6854495" y="716534"/>
                </a:lnTo>
                <a:close/>
              </a:path>
            </a:pathLst>
          </a:custGeom>
          <a:solidFill>
            <a:srgbClr val="FFFF00"/>
          </a:solidFill>
        </p:spPr>
        <p:txBody>
          <a:bodyPr wrap="square" lIns="0" tIns="0" rIns="0" bIns="0" rtlCol="0"/>
          <a:lstStyle/>
          <a:p>
            <a:endParaRPr/>
          </a:p>
        </p:txBody>
      </p:sp>
      <p:sp>
        <p:nvSpPr>
          <p:cNvPr id="3" name="object 3"/>
          <p:cNvSpPr/>
          <p:nvPr/>
        </p:nvSpPr>
        <p:spPr>
          <a:xfrm>
            <a:off x="3805949" y="3578962"/>
            <a:ext cx="2471420" cy="541020"/>
          </a:xfrm>
          <a:custGeom>
            <a:avLst/>
            <a:gdLst/>
            <a:ahLst/>
            <a:cxnLst/>
            <a:rect l="l" t="t" r="r" b="b"/>
            <a:pathLst>
              <a:path w="2471420" h="541020">
                <a:moveTo>
                  <a:pt x="2376092" y="-2"/>
                </a:moveTo>
                <a:lnTo>
                  <a:pt x="95055" y="-2"/>
                </a:lnTo>
                <a:lnTo>
                  <a:pt x="67896" y="32087"/>
                </a:lnTo>
                <a:lnTo>
                  <a:pt x="45264" y="68937"/>
                </a:lnTo>
                <a:lnTo>
                  <a:pt x="27158" y="109680"/>
                </a:lnTo>
                <a:lnTo>
                  <a:pt x="13579" y="153453"/>
                </a:lnTo>
                <a:lnTo>
                  <a:pt x="4526" y="199389"/>
                </a:lnTo>
                <a:lnTo>
                  <a:pt x="0" y="246623"/>
                </a:lnTo>
                <a:lnTo>
                  <a:pt x="0" y="294289"/>
                </a:lnTo>
                <a:lnTo>
                  <a:pt x="4526" y="341523"/>
                </a:lnTo>
                <a:lnTo>
                  <a:pt x="13579" y="387459"/>
                </a:lnTo>
                <a:lnTo>
                  <a:pt x="27158" y="431231"/>
                </a:lnTo>
                <a:lnTo>
                  <a:pt x="45264" y="471975"/>
                </a:lnTo>
                <a:lnTo>
                  <a:pt x="67896" y="508825"/>
                </a:lnTo>
                <a:lnTo>
                  <a:pt x="95055" y="540915"/>
                </a:lnTo>
                <a:lnTo>
                  <a:pt x="2376092" y="540915"/>
                </a:lnTo>
                <a:lnTo>
                  <a:pt x="2403250" y="508825"/>
                </a:lnTo>
                <a:lnTo>
                  <a:pt x="2425883" y="471975"/>
                </a:lnTo>
                <a:lnTo>
                  <a:pt x="2443988" y="431231"/>
                </a:lnTo>
                <a:lnTo>
                  <a:pt x="2457567" y="387459"/>
                </a:lnTo>
                <a:lnTo>
                  <a:pt x="2466620" y="341523"/>
                </a:lnTo>
                <a:lnTo>
                  <a:pt x="2471147" y="294289"/>
                </a:lnTo>
                <a:lnTo>
                  <a:pt x="2471147" y="246623"/>
                </a:lnTo>
                <a:lnTo>
                  <a:pt x="2466620" y="199389"/>
                </a:lnTo>
                <a:lnTo>
                  <a:pt x="2457567" y="153453"/>
                </a:lnTo>
                <a:lnTo>
                  <a:pt x="2443988" y="109680"/>
                </a:lnTo>
                <a:lnTo>
                  <a:pt x="2425883" y="68937"/>
                </a:lnTo>
                <a:lnTo>
                  <a:pt x="2403250" y="32087"/>
                </a:lnTo>
                <a:lnTo>
                  <a:pt x="2376092" y="-2"/>
                </a:lnTo>
                <a:close/>
              </a:path>
            </a:pathLst>
          </a:custGeom>
          <a:solidFill>
            <a:srgbClr val="FFFF00"/>
          </a:solidFill>
        </p:spPr>
        <p:txBody>
          <a:bodyPr wrap="square" lIns="0" tIns="0" rIns="0" bIns="0" rtlCol="0"/>
          <a:lstStyle/>
          <a:p>
            <a:endParaRPr/>
          </a:p>
        </p:txBody>
      </p:sp>
      <p:sp>
        <p:nvSpPr>
          <p:cNvPr id="4" name="object 4"/>
          <p:cNvSpPr/>
          <p:nvPr/>
        </p:nvSpPr>
        <p:spPr>
          <a:xfrm>
            <a:off x="755844" y="2080362"/>
            <a:ext cx="7781925" cy="541020"/>
          </a:xfrm>
          <a:custGeom>
            <a:avLst/>
            <a:gdLst/>
            <a:ahLst/>
            <a:cxnLst/>
            <a:rect l="l" t="t" r="r" b="b"/>
            <a:pathLst>
              <a:path w="7781925" h="541019">
                <a:moveTo>
                  <a:pt x="7686278" y="-2"/>
                </a:moveTo>
                <a:lnTo>
                  <a:pt x="95055" y="-2"/>
                </a:lnTo>
                <a:lnTo>
                  <a:pt x="67896" y="32087"/>
                </a:lnTo>
                <a:lnTo>
                  <a:pt x="45264" y="68937"/>
                </a:lnTo>
                <a:lnTo>
                  <a:pt x="27158" y="109681"/>
                </a:lnTo>
                <a:lnTo>
                  <a:pt x="13579" y="153453"/>
                </a:lnTo>
                <a:lnTo>
                  <a:pt x="4526" y="199389"/>
                </a:lnTo>
                <a:lnTo>
                  <a:pt x="0" y="246623"/>
                </a:lnTo>
                <a:lnTo>
                  <a:pt x="0" y="294289"/>
                </a:lnTo>
                <a:lnTo>
                  <a:pt x="4526" y="341523"/>
                </a:lnTo>
                <a:lnTo>
                  <a:pt x="13579" y="387459"/>
                </a:lnTo>
                <a:lnTo>
                  <a:pt x="27158" y="431231"/>
                </a:lnTo>
                <a:lnTo>
                  <a:pt x="45264" y="471975"/>
                </a:lnTo>
                <a:lnTo>
                  <a:pt x="67896" y="508825"/>
                </a:lnTo>
                <a:lnTo>
                  <a:pt x="95055" y="540915"/>
                </a:lnTo>
                <a:lnTo>
                  <a:pt x="7686278" y="540915"/>
                </a:lnTo>
                <a:lnTo>
                  <a:pt x="7713437" y="508825"/>
                </a:lnTo>
                <a:lnTo>
                  <a:pt x="7736069" y="471975"/>
                </a:lnTo>
                <a:lnTo>
                  <a:pt x="7754175" y="431231"/>
                </a:lnTo>
                <a:lnTo>
                  <a:pt x="7767755" y="387459"/>
                </a:lnTo>
                <a:lnTo>
                  <a:pt x="7776807" y="341523"/>
                </a:lnTo>
                <a:lnTo>
                  <a:pt x="7781334" y="294289"/>
                </a:lnTo>
                <a:lnTo>
                  <a:pt x="7781334" y="246623"/>
                </a:lnTo>
                <a:lnTo>
                  <a:pt x="7776807" y="199389"/>
                </a:lnTo>
                <a:lnTo>
                  <a:pt x="7767755" y="153453"/>
                </a:lnTo>
                <a:lnTo>
                  <a:pt x="7754175" y="109681"/>
                </a:lnTo>
                <a:lnTo>
                  <a:pt x="7736069" y="68937"/>
                </a:lnTo>
                <a:lnTo>
                  <a:pt x="7713437" y="32087"/>
                </a:lnTo>
                <a:lnTo>
                  <a:pt x="7686278" y="-2"/>
                </a:lnTo>
                <a:close/>
              </a:path>
            </a:pathLst>
          </a:custGeom>
          <a:solidFill>
            <a:srgbClr val="FFFF00"/>
          </a:solidFill>
        </p:spPr>
        <p:txBody>
          <a:bodyPr wrap="square" lIns="0" tIns="0" rIns="0" bIns="0" rtlCol="0"/>
          <a:lstStyle/>
          <a:p>
            <a:endParaRPr/>
          </a:p>
        </p:txBody>
      </p:sp>
      <p:sp>
        <p:nvSpPr>
          <p:cNvPr id="5" name="object 5"/>
          <p:cNvSpPr txBox="1">
            <a:spLocks noGrp="1"/>
          </p:cNvSpPr>
          <p:nvPr>
            <p:ph type="title"/>
          </p:nvPr>
        </p:nvSpPr>
        <p:spPr>
          <a:xfrm>
            <a:off x="3251200" y="457200"/>
            <a:ext cx="2634615" cy="695960"/>
          </a:xfrm>
          <a:prstGeom prst="rect">
            <a:avLst/>
          </a:prstGeom>
        </p:spPr>
        <p:txBody>
          <a:bodyPr vert="horz" wrap="square" lIns="0" tIns="12700" rIns="0" bIns="0" rtlCol="0">
            <a:spAutoFit/>
          </a:bodyPr>
          <a:lstStyle/>
          <a:p>
            <a:pPr marL="12700">
              <a:lnSpc>
                <a:spcPct val="100000"/>
              </a:lnSpc>
              <a:spcBef>
                <a:spcPts val="100"/>
              </a:spcBef>
            </a:pPr>
            <a:r>
              <a:rPr sz="4400" dirty="0"/>
              <a:t>Definitions</a:t>
            </a:r>
            <a:endParaRPr sz="4400"/>
          </a:p>
        </p:txBody>
      </p:sp>
      <p:sp>
        <p:nvSpPr>
          <p:cNvPr id="6" name="object 6"/>
          <p:cNvSpPr txBox="1"/>
          <p:nvPr/>
        </p:nvSpPr>
        <p:spPr>
          <a:xfrm>
            <a:off x="495300" y="1600200"/>
            <a:ext cx="8093075" cy="3992879"/>
          </a:xfrm>
          <a:prstGeom prst="rect">
            <a:avLst/>
          </a:prstGeom>
        </p:spPr>
        <p:txBody>
          <a:bodyPr vert="horz" wrap="square" lIns="0" tIns="43180" rIns="0" bIns="0" rtlCol="0">
            <a:spAutoFit/>
          </a:bodyPr>
          <a:lstStyle/>
          <a:p>
            <a:pPr marL="355600" marR="5080" indent="-342900">
              <a:lnSpc>
                <a:spcPts val="3700"/>
              </a:lnSpc>
              <a:spcBef>
                <a:spcPts val="340"/>
              </a:spcBef>
              <a:buChar char="•"/>
              <a:tabLst>
                <a:tab pos="354965" algn="l"/>
                <a:tab pos="355600" algn="l"/>
              </a:tabLst>
            </a:pPr>
            <a:r>
              <a:rPr sz="3200" b="1" spc="-5" dirty="0">
                <a:latin typeface="Arial"/>
                <a:cs typeface="Arial"/>
              </a:rPr>
              <a:t>Computer Security </a:t>
            </a:r>
            <a:r>
              <a:rPr sz="3200" dirty="0">
                <a:latin typeface="Arial MT"/>
                <a:cs typeface="Arial MT"/>
              </a:rPr>
              <a:t>- generic name </a:t>
            </a:r>
            <a:r>
              <a:rPr sz="3200" spc="-5" dirty="0">
                <a:latin typeface="Arial MT"/>
                <a:cs typeface="Arial MT"/>
              </a:rPr>
              <a:t>for the </a:t>
            </a:r>
            <a:r>
              <a:rPr sz="3200" spc="-875" dirty="0">
                <a:latin typeface="Arial MT"/>
                <a:cs typeface="Arial MT"/>
              </a:rPr>
              <a:t> </a:t>
            </a:r>
            <a:r>
              <a:rPr sz="3200" spc="-5" dirty="0">
                <a:latin typeface="Arial MT"/>
                <a:cs typeface="Arial MT"/>
              </a:rPr>
              <a:t>collection</a:t>
            </a:r>
            <a:r>
              <a:rPr sz="3200" dirty="0">
                <a:latin typeface="Arial MT"/>
                <a:cs typeface="Arial MT"/>
              </a:rPr>
              <a:t> of</a:t>
            </a:r>
            <a:r>
              <a:rPr sz="3200" spc="-5" dirty="0">
                <a:latin typeface="Arial MT"/>
                <a:cs typeface="Arial MT"/>
              </a:rPr>
              <a:t> tools</a:t>
            </a:r>
            <a:r>
              <a:rPr sz="3200" dirty="0">
                <a:latin typeface="Arial MT"/>
                <a:cs typeface="Arial MT"/>
              </a:rPr>
              <a:t> designed </a:t>
            </a:r>
            <a:r>
              <a:rPr sz="3200" spc="-5" dirty="0">
                <a:latin typeface="Arial MT"/>
                <a:cs typeface="Arial MT"/>
              </a:rPr>
              <a:t>to</a:t>
            </a:r>
            <a:r>
              <a:rPr sz="3200" spc="5" dirty="0">
                <a:latin typeface="Arial MT"/>
                <a:cs typeface="Arial MT"/>
              </a:rPr>
              <a:t> </a:t>
            </a:r>
            <a:r>
              <a:rPr sz="3200" spc="-5" dirty="0">
                <a:latin typeface="Arial MT"/>
                <a:cs typeface="Arial MT"/>
              </a:rPr>
              <a:t>protect data </a:t>
            </a:r>
            <a:r>
              <a:rPr sz="3200" dirty="0">
                <a:latin typeface="Arial MT"/>
                <a:cs typeface="Arial MT"/>
              </a:rPr>
              <a:t> and</a:t>
            </a:r>
            <a:r>
              <a:rPr sz="3200" spc="-5" dirty="0">
                <a:latin typeface="Arial MT"/>
                <a:cs typeface="Arial MT"/>
              </a:rPr>
              <a:t> to</a:t>
            </a:r>
            <a:r>
              <a:rPr sz="3200" dirty="0">
                <a:latin typeface="Arial MT"/>
                <a:cs typeface="Arial MT"/>
              </a:rPr>
              <a:t> </a:t>
            </a:r>
            <a:r>
              <a:rPr sz="3200" spc="-5" dirty="0">
                <a:latin typeface="Arial MT"/>
                <a:cs typeface="Arial MT"/>
              </a:rPr>
              <a:t>thwart hackers</a:t>
            </a:r>
            <a:endParaRPr sz="3200">
              <a:latin typeface="Arial MT"/>
              <a:cs typeface="Arial MT"/>
            </a:endParaRPr>
          </a:p>
          <a:p>
            <a:pPr marL="355600" marR="456565" indent="-342900">
              <a:lnSpc>
                <a:spcPts val="3700"/>
              </a:lnSpc>
              <a:spcBef>
                <a:spcPts val="700"/>
              </a:spcBef>
              <a:buChar char="•"/>
              <a:tabLst>
                <a:tab pos="354965" algn="l"/>
                <a:tab pos="355600" algn="l"/>
              </a:tabLst>
            </a:pPr>
            <a:r>
              <a:rPr sz="3200" b="1" spc="-5" dirty="0">
                <a:latin typeface="Arial"/>
                <a:cs typeface="Arial"/>
              </a:rPr>
              <a:t>Network Security </a:t>
            </a:r>
            <a:r>
              <a:rPr sz="3200" dirty="0">
                <a:latin typeface="Arial MT"/>
                <a:cs typeface="Arial MT"/>
              </a:rPr>
              <a:t>- measures </a:t>
            </a:r>
            <a:r>
              <a:rPr sz="3200" spc="-5" dirty="0">
                <a:latin typeface="Arial MT"/>
                <a:cs typeface="Arial MT"/>
              </a:rPr>
              <a:t>to protect </a:t>
            </a:r>
            <a:r>
              <a:rPr sz="3200" spc="-875" dirty="0">
                <a:latin typeface="Arial MT"/>
                <a:cs typeface="Arial MT"/>
              </a:rPr>
              <a:t> </a:t>
            </a:r>
            <a:r>
              <a:rPr sz="3200" spc="-5" dirty="0">
                <a:latin typeface="Arial MT"/>
                <a:cs typeface="Arial MT"/>
              </a:rPr>
              <a:t>data </a:t>
            </a:r>
            <a:r>
              <a:rPr sz="3200" dirty="0">
                <a:latin typeface="Arial MT"/>
                <a:cs typeface="Arial MT"/>
              </a:rPr>
              <a:t>during </a:t>
            </a:r>
            <a:r>
              <a:rPr sz="3200" spc="-5" dirty="0">
                <a:latin typeface="Arial MT"/>
                <a:cs typeface="Arial MT"/>
              </a:rPr>
              <a:t>their transmission</a:t>
            </a:r>
            <a:endParaRPr sz="3200">
              <a:latin typeface="Arial MT"/>
              <a:cs typeface="Arial MT"/>
            </a:endParaRPr>
          </a:p>
          <a:p>
            <a:pPr marL="355600" marR="569595" indent="-342900">
              <a:lnSpc>
                <a:spcPts val="3700"/>
              </a:lnSpc>
              <a:spcBef>
                <a:spcPts val="800"/>
              </a:spcBef>
              <a:buChar char="•"/>
              <a:tabLst>
                <a:tab pos="354965" algn="l"/>
                <a:tab pos="355600" algn="l"/>
              </a:tabLst>
            </a:pPr>
            <a:r>
              <a:rPr sz="3200" b="1" spc="-5" dirty="0">
                <a:latin typeface="Arial"/>
                <a:cs typeface="Arial"/>
              </a:rPr>
              <a:t>Internet Security </a:t>
            </a:r>
            <a:r>
              <a:rPr sz="3200" dirty="0">
                <a:latin typeface="Arial MT"/>
                <a:cs typeface="Arial MT"/>
              </a:rPr>
              <a:t>- measures </a:t>
            </a:r>
            <a:r>
              <a:rPr sz="3200" spc="-5" dirty="0">
                <a:latin typeface="Arial MT"/>
                <a:cs typeface="Arial MT"/>
              </a:rPr>
              <a:t>to protect </a:t>
            </a:r>
            <a:r>
              <a:rPr sz="3200" spc="-875" dirty="0">
                <a:latin typeface="Arial MT"/>
                <a:cs typeface="Arial MT"/>
              </a:rPr>
              <a:t> </a:t>
            </a:r>
            <a:r>
              <a:rPr sz="3200" spc="-5" dirty="0">
                <a:latin typeface="Arial MT"/>
                <a:cs typeface="Arial MT"/>
              </a:rPr>
              <a:t>data </a:t>
            </a:r>
            <a:r>
              <a:rPr sz="3200" dirty="0">
                <a:latin typeface="Arial MT"/>
                <a:cs typeface="Arial MT"/>
              </a:rPr>
              <a:t>during </a:t>
            </a:r>
            <a:r>
              <a:rPr sz="3200" spc="-5" dirty="0">
                <a:latin typeface="Arial MT"/>
                <a:cs typeface="Arial MT"/>
              </a:rPr>
              <a:t>their transmission</a:t>
            </a:r>
            <a:r>
              <a:rPr sz="3200" dirty="0">
                <a:latin typeface="Arial MT"/>
                <a:cs typeface="Arial MT"/>
              </a:rPr>
              <a:t> over</a:t>
            </a:r>
            <a:r>
              <a:rPr sz="3200" spc="-5" dirty="0">
                <a:latin typeface="Arial MT"/>
                <a:cs typeface="Arial MT"/>
              </a:rPr>
              <a:t> </a:t>
            </a:r>
            <a:r>
              <a:rPr sz="3200" dirty="0">
                <a:latin typeface="Arial MT"/>
                <a:cs typeface="Arial MT"/>
              </a:rPr>
              <a:t>a </a:t>
            </a:r>
            <a:r>
              <a:rPr sz="3200" spc="5" dirty="0">
                <a:latin typeface="Arial MT"/>
                <a:cs typeface="Arial MT"/>
              </a:rPr>
              <a:t> </a:t>
            </a:r>
            <a:r>
              <a:rPr sz="3200" spc="-5" dirty="0">
                <a:latin typeface="Arial MT"/>
                <a:cs typeface="Arial MT"/>
              </a:rPr>
              <a:t>collection</a:t>
            </a:r>
            <a:r>
              <a:rPr sz="3200" spc="5" dirty="0">
                <a:latin typeface="Arial MT"/>
                <a:cs typeface="Arial MT"/>
              </a:rPr>
              <a:t> </a:t>
            </a:r>
            <a:r>
              <a:rPr sz="3200" dirty="0">
                <a:latin typeface="Arial MT"/>
                <a:cs typeface="Arial MT"/>
              </a:rPr>
              <a:t>of </a:t>
            </a:r>
            <a:r>
              <a:rPr sz="3200" spc="-5" dirty="0">
                <a:latin typeface="Arial MT"/>
                <a:cs typeface="Arial MT"/>
              </a:rPr>
              <a:t>interconnected</a:t>
            </a:r>
            <a:r>
              <a:rPr sz="3200" spc="5" dirty="0">
                <a:latin typeface="Arial MT"/>
                <a:cs typeface="Arial MT"/>
              </a:rPr>
              <a:t> </a:t>
            </a:r>
            <a:r>
              <a:rPr sz="3200" spc="-5" dirty="0">
                <a:latin typeface="Arial MT"/>
                <a:cs typeface="Arial MT"/>
              </a:rPr>
              <a:t>networks</a:t>
            </a:r>
            <a:endParaRPr sz="32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6500" y="457200"/>
            <a:ext cx="6734175" cy="695960"/>
          </a:xfrm>
          <a:prstGeom prst="rect">
            <a:avLst/>
          </a:prstGeom>
        </p:spPr>
        <p:txBody>
          <a:bodyPr vert="horz" wrap="square" lIns="0" tIns="12700" rIns="0" bIns="0" rtlCol="0">
            <a:spAutoFit/>
          </a:bodyPr>
          <a:lstStyle/>
          <a:p>
            <a:pPr marL="12700">
              <a:lnSpc>
                <a:spcPct val="100000"/>
              </a:lnSpc>
              <a:spcBef>
                <a:spcPts val="100"/>
              </a:spcBef>
              <a:tabLst>
                <a:tab pos="1689735" algn="l"/>
              </a:tabLst>
            </a:pPr>
            <a:r>
              <a:rPr sz="4400" dirty="0"/>
              <a:t>Model	</a:t>
            </a:r>
            <a:r>
              <a:rPr sz="4400" spc="-5" dirty="0"/>
              <a:t>for</a:t>
            </a:r>
            <a:r>
              <a:rPr sz="4400" spc="-20" dirty="0"/>
              <a:t> </a:t>
            </a:r>
            <a:r>
              <a:rPr sz="4400" spc="-5" dirty="0"/>
              <a:t>Network</a:t>
            </a:r>
            <a:r>
              <a:rPr sz="4400" spc="-20" dirty="0"/>
              <a:t> </a:t>
            </a:r>
            <a:r>
              <a:rPr sz="4400" spc="-5" dirty="0"/>
              <a:t>Security</a:t>
            </a:r>
            <a:endParaRPr sz="4400"/>
          </a:p>
        </p:txBody>
      </p:sp>
      <p:pic>
        <p:nvPicPr>
          <p:cNvPr id="3" name="object 3"/>
          <p:cNvPicPr/>
          <p:nvPr/>
        </p:nvPicPr>
        <p:blipFill>
          <a:blip r:embed="rId2" cstate="print"/>
          <a:stretch>
            <a:fillRect/>
          </a:stretch>
        </p:blipFill>
        <p:spPr>
          <a:xfrm>
            <a:off x="651983" y="2046761"/>
            <a:ext cx="7620901" cy="38983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6500" y="457200"/>
            <a:ext cx="6734175" cy="695960"/>
          </a:xfrm>
          <a:prstGeom prst="rect">
            <a:avLst/>
          </a:prstGeom>
        </p:spPr>
        <p:txBody>
          <a:bodyPr vert="horz" wrap="square" lIns="0" tIns="12700" rIns="0" bIns="0" rtlCol="0">
            <a:spAutoFit/>
          </a:bodyPr>
          <a:lstStyle/>
          <a:p>
            <a:pPr marL="12700">
              <a:lnSpc>
                <a:spcPct val="100000"/>
              </a:lnSpc>
              <a:spcBef>
                <a:spcPts val="100"/>
              </a:spcBef>
              <a:tabLst>
                <a:tab pos="1689735" algn="l"/>
              </a:tabLst>
            </a:pPr>
            <a:r>
              <a:rPr sz="4400" dirty="0"/>
              <a:t>Model	</a:t>
            </a:r>
            <a:r>
              <a:rPr sz="4400" spc="-5" dirty="0"/>
              <a:t>for</a:t>
            </a:r>
            <a:r>
              <a:rPr sz="4400" spc="-20" dirty="0"/>
              <a:t> </a:t>
            </a:r>
            <a:r>
              <a:rPr sz="4400" spc="-5" dirty="0"/>
              <a:t>Network</a:t>
            </a:r>
            <a:r>
              <a:rPr sz="4400" spc="-20" dirty="0"/>
              <a:t> </a:t>
            </a:r>
            <a:r>
              <a:rPr sz="4400" spc="-5" dirty="0"/>
              <a:t>Security</a:t>
            </a:r>
            <a:endParaRPr sz="4400"/>
          </a:p>
        </p:txBody>
      </p:sp>
      <p:sp>
        <p:nvSpPr>
          <p:cNvPr id="3" name="object 3"/>
          <p:cNvSpPr txBox="1"/>
          <p:nvPr/>
        </p:nvSpPr>
        <p:spPr>
          <a:xfrm>
            <a:off x="495300" y="1600200"/>
            <a:ext cx="8095615" cy="3804920"/>
          </a:xfrm>
          <a:prstGeom prst="rect">
            <a:avLst/>
          </a:prstGeom>
        </p:spPr>
        <p:txBody>
          <a:bodyPr vert="horz" wrap="square" lIns="0" tIns="12700" rIns="0" bIns="0" rtlCol="0">
            <a:spAutoFit/>
          </a:bodyPr>
          <a:lstStyle/>
          <a:p>
            <a:pPr marL="355600" indent="-342900">
              <a:lnSpc>
                <a:spcPts val="3570"/>
              </a:lnSpc>
              <a:spcBef>
                <a:spcPts val="100"/>
              </a:spcBef>
              <a:buChar char="•"/>
              <a:tabLst>
                <a:tab pos="354965" algn="l"/>
                <a:tab pos="355600" algn="l"/>
              </a:tabLst>
            </a:pPr>
            <a:r>
              <a:rPr sz="3200" dirty="0">
                <a:latin typeface="Arial MT"/>
                <a:cs typeface="Arial MT"/>
              </a:rPr>
              <a:t>using</a:t>
            </a:r>
            <a:r>
              <a:rPr sz="3200" spc="-15" dirty="0">
                <a:latin typeface="Arial MT"/>
                <a:cs typeface="Arial MT"/>
              </a:rPr>
              <a:t> </a:t>
            </a:r>
            <a:r>
              <a:rPr sz="3200" spc="-5" dirty="0">
                <a:latin typeface="Arial MT"/>
                <a:cs typeface="Arial MT"/>
              </a:rPr>
              <a:t>this</a:t>
            </a:r>
            <a:r>
              <a:rPr sz="3200" spc="-15" dirty="0">
                <a:latin typeface="Arial MT"/>
                <a:cs typeface="Arial MT"/>
              </a:rPr>
              <a:t> </a:t>
            </a:r>
            <a:r>
              <a:rPr sz="3200" dirty="0">
                <a:latin typeface="Arial MT"/>
                <a:cs typeface="Arial MT"/>
              </a:rPr>
              <a:t>model</a:t>
            </a:r>
            <a:r>
              <a:rPr sz="3200" spc="-15" dirty="0">
                <a:latin typeface="Arial MT"/>
                <a:cs typeface="Arial MT"/>
              </a:rPr>
              <a:t> </a:t>
            </a:r>
            <a:r>
              <a:rPr sz="3200" dirty="0">
                <a:latin typeface="Arial MT"/>
                <a:cs typeface="Arial MT"/>
              </a:rPr>
              <a:t>requires</a:t>
            </a:r>
            <a:r>
              <a:rPr sz="3200" spc="-15" dirty="0">
                <a:latin typeface="Arial MT"/>
                <a:cs typeface="Arial MT"/>
              </a:rPr>
              <a:t> </a:t>
            </a:r>
            <a:r>
              <a:rPr sz="3200" dirty="0">
                <a:latin typeface="Arial MT"/>
                <a:cs typeface="Arial MT"/>
              </a:rPr>
              <a:t>us</a:t>
            </a:r>
            <a:r>
              <a:rPr sz="3200" spc="-20" dirty="0">
                <a:latin typeface="Arial MT"/>
                <a:cs typeface="Arial MT"/>
              </a:rPr>
              <a:t> </a:t>
            </a:r>
            <a:r>
              <a:rPr sz="3200" spc="-5" dirty="0">
                <a:latin typeface="Arial MT"/>
                <a:cs typeface="Arial MT"/>
              </a:rPr>
              <a:t>to:</a:t>
            </a:r>
            <a:endParaRPr sz="3200" dirty="0">
              <a:latin typeface="Arial MT"/>
              <a:cs typeface="Arial MT"/>
            </a:endParaRPr>
          </a:p>
          <a:p>
            <a:pPr marL="749300" marR="676910" lvl="1" indent="-279400">
              <a:lnSpc>
                <a:spcPts val="2900"/>
              </a:lnSpc>
              <a:spcBef>
                <a:spcPts val="210"/>
              </a:spcBef>
              <a:buChar char="–"/>
              <a:tabLst>
                <a:tab pos="749300" algn="l"/>
              </a:tabLst>
            </a:pPr>
            <a:r>
              <a:rPr sz="2800" dirty="0">
                <a:latin typeface="Arial MT"/>
                <a:cs typeface="Arial MT"/>
              </a:rPr>
              <a:t>design</a:t>
            </a:r>
            <a:r>
              <a:rPr sz="2800" spc="5" dirty="0">
                <a:latin typeface="Arial MT"/>
                <a:cs typeface="Arial MT"/>
              </a:rPr>
              <a:t> </a:t>
            </a:r>
            <a:r>
              <a:rPr sz="2800" dirty="0">
                <a:latin typeface="Arial MT"/>
                <a:cs typeface="Arial MT"/>
              </a:rPr>
              <a:t>a </a:t>
            </a:r>
            <a:r>
              <a:rPr sz="2800" spc="-5" dirty="0">
                <a:highlight>
                  <a:srgbClr val="FFFF00"/>
                </a:highlight>
                <a:latin typeface="Arial MT"/>
                <a:cs typeface="Arial MT"/>
              </a:rPr>
              <a:t>suitable</a:t>
            </a:r>
            <a:r>
              <a:rPr sz="2800" spc="5" dirty="0">
                <a:highlight>
                  <a:srgbClr val="FFFF00"/>
                </a:highlight>
                <a:latin typeface="Arial MT"/>
                <a:cs typeface="Arial MT"/>
              </a:rPr>
              <a:t> </a:t>
            </a:r>
            <a:r>
              <a:rPr sz="2800" spc="-5" dirty="0">
                <a:highlight>
                  <a:srgbClr val="FFFF00"/>
                </a:highlight>
                <a:latin typeface="Arial MT"/>
                <a:cs typeface="Arial MT"/>
              </a:rPr>
              <a:t>algorithm</a:t>
            </a:r>
            <a:r>
              <a:rPr sz="2800" dirty="0">
                <a:highlight>
                  <a:srgbClr val="FFFF00"/>
                </a:highlight>
                <a:latin typeface="Arial MT"/>
                <a:cs typeface="Arial MT"/>
              </a:rPr>
              <a:t> </a:t>
            </a:r>
            <a:r>
              <a:rPr sz="2800" spc="-5" dirty="0">
                <a:highlight>
                  <a:srgbClr val="FFFF00"/>
                </a:highlight>
                <a:latin typeface="Arial MT"/>
                <a:cs typeface="Arial MT"/>
              </a:rPr>
              <a:t>for</a:t>
            </a:r>
            <a:r>
              <a:rPr sz="2800" dirty="0">
                <a:highlight>
                  <a:srgbClr val="FFFF00"/>
                </a:highlight>
                <a:latin typeface="Arial MT"/>
                <a:cs typeface="Arial MT"/>
              </a:rPr>
              <a:t> </a:t>
            </a:r>
            <a:r>
              <a:rPr sz="2800" spc="-5" dirty="0">
                <a:highlight>
                  <a:srgbClr val="FFFF00"/>
                </a:highlight>
                <a:latin typeface="Arial MT"/>
                <a:cs typeface="Arial MT"/>
              </a:rPr>
              <a:t>the</a:t>
            </a:r>
            <a:r>
              <a:rPr sz="2800" spc="5" dirty="0">
                <a:highlight>
                  <a:srgbClr val="FFFF00"/>
                </a:highlight>
                <a:latin typeface="Arial MT"/>
                <a:cs typeface="Arial MT"/>
              </a:rPr>
              <a:t> </a:t>
            </a:r>
            <a:r>
              <a:rPr sz="2800" spc="-5" dirty="0">
                <a:highlight>
                  <a:srgbClr val="FFFF00"/>
                </a:highlight>
                <a:latin typeface="Arial MT"/>
                <a:cs typeface="Arial MT"/>
              </a:rPr>
              <a:t>security </a:t>
            </a:r>
            <a:r>
              <a:rPr sz="2800" spc="-760" dirty="0">
                <a:highlight>
                  <a:srgbClr val="FFFF00"/>
                </a:highlight>
                <a:latin typeface="Arial MT"/>
                <a:cs typeface="Arial MT"/>
              </a:rPr>
              <a:t> </a:t>
            </a:r>
            <a:r>
              <a:rPr sz="2800" spc="-5" dirty="0">
                <a:highlight>
                  <a:srgbClr val="FFFF00"/>
                </a:highlight>
                <a:latin typeface="Arial MT"/>
                <a:cs typeface="Arial MT"/>
              </a:rPr>
              <a:t>transformation</a:t>
            </a:r>
            <a:endParaRPr sz="2800" dirty="0">
              <a:highlight>
                <a:srgbClr val="FFFF00"/>
              </a:highlight>
              <a:latin typeface="Arial MT"/>
              <a:cs typeface="Arial MT"/>
            </a:endParaRPr>
          </a:p>
          <a:p>
            <a:pPr marL="749300" marR="5080" lvl="1" indent="-279400">
              <a:lnSpc>
                <a:spcPts val="2900"/>
              </a:lnSpc>
              <a:buChar char="–"/>
              <a:tabLst>
                <a:tab pos="749300" algn="l"/>
              </a:tabLst>
            </a:pPr>
            <a:r>
              <a:rPr sz="2800" spc="-5" dirty="0">
                <a:latin typeface="Arial MT"/>
                <a:cs typeface="Arial MT"/>
              </a:rPr>
              <a:t>generate the </a:t>
            </a:r>
            <a:r>
              <a:rPr sz="2800" dirty="0">
                <a:highlight>
                  <a:srgbClr val="FFFF00"/>
                </a:highlight>
                <a:latin typeface="Arial MT"/>
                <a:cs typeface="Arial MT"/>
              </a:rPr>
              <a:t>secret </a:t>
            </a:r>
            <a:r>
              <a:rPr sz="2800" spc="-5" dirty="0">
                <a:highlight>
                  <a:srgbClr val="FFFF00"/>
                </a:highlight>
                <a:latin typeface="Arial MT"/>
                <a:cs typeface="Arial MT"/>
              </a:rPr>
              <a:t>information </a:t>
            </a:r>
            <a:r>
              <a:rPr sz="2800" dirty="0">
                <a:highlight>
                  <a:srgbClr val="FFFF00"/>
                </a:highlight>
                <a:latin typeface="Arial MT"/>
                <a:cs typeface="Arial MT"/>
              </a:rPr>
              <a:t>(keys) used by </a:t>
            </a:r>
            <a:r>
              <a:rPr sz="2800" spc="-765" dirty="0">
                <a:highlight>
                  <a:srgbClr val="FFFF00"/>
                </a:highlight>
                <a:latin typeface="Arial MT"/>
                <a:cs typeface="Arial MT"/>
              </a:rPr>
              <a:t> </a:t>
            </a:r>
            <a:r>
              <a:rPr sz="2800" spc="-5" dirty="0">
                <a:highlight>
                  <a:srgbClr val="FFFF00"/>
                </a:highlight>
                <a:latin typeface="Arial MT"/>
                <a:cs typeface="Arial MT"/>
              </a:rPr>
              <a:t>the algorithm</a:t>
            </a:r>
            <a:endParaRPr sz="2800" dirty="0">
              <a:highlight>
                <a:srgbClr val="FFFF00"/>
              </a:highlight>
              <a:latin typeface="Arial MT"/>
              <a:cs typeface="Arial MT"/>
            </a:endParaRPr>
          </a:p>
          <a:p>
            <a:pPr marL="749300" marR="419100" lvl="1" indent="-279400">
              <a:lnSpc>
                <a:spcPts val="2900"/>
              </a:lnSpc>
              <a:buChar char="–"/>
              <a:tabLst>
                <a:tab pos="749300" algn="l"/>
              </a:tabLst>
            </a:pPr>
            <a:r>
              <a:rPr sz="2800" dirty="0">
                <a:latin typeface="Arial MT"/>
                <a:cs typeface="Arial MT"/>
              </a:rPr>
              <a:t>develop </a:t>
            </a:r>
            <a:r>
              <a:rPr sz="2800" spc="-5" dirty="0">
                <a:highlight>
                  <a:srgbClr val="FFFF00"/>
                </a:highlight>
                <a:latin typeface="Arial MT"/>
                <a:cs typeface="Arial MT"/>
              </a:rPr>
              <a:t>methods to distribute </a:t>
            </a:r>
            <a:r>
              <a:rPr sz="2800" dirty="0">
                <a:highlight>
                  <a:srgbClr val="FFFF00"/>
                </a:highlight>
                <a:latin typeface="Arial MT"/>
                <a:cs typeface="Arial MT"/>
              </a:rPr>
              <a:t>and share </a:t>
            </a:r>
            <a:r>
              <a:rPr sz="2800" spc="-5" dirty="0">
                <a:highlight>
                  <a:srgbClr val="FFFF00"/>
                </a:highlight>
                <a:latin typeface="Arial MT"/>
                <a:cs typeface="Arial MT"/>
              </a:rPr>
              <a:t>the </a:t>
            </a:r>
            <a:r>
              <a:rPr sz="2800" spc="-765" dirty="0">
                <a:highlight>
                  <a:srgbClr val="FFFF00"/>
                </a:highlight>
                <a:latin typeface="Arial MT"/>
                <a:cs typeface="Arial MT"/>
              </a:rPr>
              <a:t> </a:t>
            </a:r>
            <a:r>
              <a:rPr sz="2800" dirty="0">
                <a:highlight>
                  <a:srgbClr val="FFFF00"/>
                </a:highlight>
                <a:latin typeface="Arial MT"/>
                <a:cs typeface="Arial MT"/>
              </a:rPr>
              <a:t>secret</a:t>
            </a:r>
            <a:r>
              <a:rPr sz="2800" spc="-10" dirty="0">
                <a:highlight>
                  <a:srgbClr val="FFFF00"/>
                </a:highlight>
                <a:latin typeface="Arial MT"/>
                <a:cs typeface="Arial MT"/>
              </a:rPr>
              <a:t> </a:t>
            </a:r>
            <a:r>
              <a:rPr sz="2800" spc="-5" dirty="0">
                <a:highlight>
                  <a:srgbClr val="FFFF00"/>
                </a:highlight>
                <a:latin typeface="Arial MT"/>
                <a:cs typeface="Arial MT"/>
              </a:rPr>
              <a:t>information</a:t>
            </a:r>
            <a:endParaRPr sz="2800" dirty="0">
              <a:highlight>
                <a:srgbClr val="FFFF00"/>
              </a:highlight>
              <a:latin typeface="Arial MT"/>
              <a:cs typeface="Arial MT"/>
            </a:endParaRPr>
          </a:p>
          <a:p>
            <a:pPr marL="749300" marR="182880" lvl="1" indent="-279400">
              <a:lnSpc>
                <a:spcPct val="84800"/>
              </a:lnSpc>
              <a:spcBef>
                <a:spcPts val="30"/>
              </a:spcBef>
              <a:buChar char="–"/>
              <a:tabLst>
                <a:tab pos="749300" algn="l"/>
              </a:tabLst>
            </a:pPr>
            <a:r>
              <a:rPr sz="2800" spc="-5" dirty="0">
                <a:latin typeface="Arial MT"/>
                <a:cs typeface="Arial MT"/>
              </a:rPr>
              <a:t>specify </a:t>
            </a:r>
            <a:r>
              <a:rPr sz="2800" dirty="0">
                <a:highlight>
                  <a:srgbClr val="FFFF00"/>
                </a:highlight>
                <a:latin typeface="Arial MT"/>
                <a:cs typeface="Arial MT"/>
              </a:rPr>
              <a:t>a </a:t>
            </a:r>
            <a:r>
              <a:rPr sz="2800" spc="-5" dirty="0">
                <a:highlight>
                  <a:srgbClr val="FFFF00"/>
                </a:highlight>
                <a:latin typeface="Arial MT"/>
                <a:cs typeface="Arial MT"/>
              </a:rPr>
              <a:t>protocol </a:t>
            </a:r>
            <a:r>
              <a:rPr sz="2800" dirty="0">
                <a:highlight>
                  <a:srgbClr val="FFFF00"/>
                </a:highlight>
                <a:latin typeface="Arial MT"/>
                <a:cs typeface="Arial MT"/>
              </a:rPr>
              <a:t>enabling </a:t>
            </a:r>
            <a:r>
              <a:rPr sz="2800" spc="-5" dirty="0">
                <a:highlight>
                  <a:srgbClr val="FFFF00"/>
                </a:highlight>
                <a:latin typeface="Arial MT"/>
                <a:cs typeface="Arial MT"/>
              </a:rPr>
              <a:t>the </a:t>
            </a:r>
            <a:r>
              <a:rPr sz="2800" dirty="0">
                <a:highlight>
                  <a:srgbClr val="FFFF00"/>
                </a:highlight>
                <a:latin typeface="Arial MT"/>
                <a:cs typeface="Arial MT"/>
              </a:rPr>
              <a:t>principals </a:t>
            </a:r>
            <a:r>
              <a:rPr sz="2800" spc="-5" dirty="0">
                <a:highlight>
                  <a:srgbClr val="FFFF00"/>
                </a:highlight>
                <a:latin typeface="Arial MT"/>
                <a:cs typeface="Arial MT"/>
              </a:rPr>
              <a:t>to </a:t>
            </a:r>
            <a:r>
              <a:rPr sz="2800" dirty="0">
                <a:highlight>
                  <a:srgbClr val="FFFF00"/>
                </a:highlight>
                <a:latin typeface="Arial MT"/>
                <a:cs typeface="Arial MT"/>
              </a:rPr>
              <a:t> use </a:t>
            </a:r>
            <a:r>
              <a:rPr sz="2800" spc="-5" dirty="0">
                <a:highlight>
                  <a:srgbClr val="FFFF00"/>
                </a:highlight>
                <a:latin typeface="Arial MT"/>
                <a:cs typeface="Arial MT"/>
              </a:rPr>
              <a:t>the</a:t>
            </a:r>
            <a:r>
              <a:rPr sz="2800" dirty="0">
                <a:highlight>
                  <a:srgbClr val="FFFF00"/>
                </a:highlight>
                <a:latin typeface="Arial MT"/>
                <a:cs typeface="Arial MT"/>
              </a:rPr>
              <a:t> </a:t>
            </a:r>
            <a:r>
              <a:rPr sz="2800" spc="-5" dirty="0">
                <a:highlight>
                  <a:srgbClr val="FFFF00"/>
                </a:highlight>
                <a:latin typeface="Arial MT"/>
                <a:cs typeface="Arial MT"/>
              </a:rPr>
              <a:t>transformation</a:t>
            </a:r>
            <a:r>
              <a:rPr sz="2800" spc="5" dirty="0">
                <a:highlight>
                  <a:srgbClr val="FFFF00"/>
                </a:highlight>
                <a:latin typeface="Arial MT"/>
                <a:cs typeface="Arial MT"/>
              </a:rPr>
              <a:t> </a:t>
            </a:r>
            <a:r>
              <a:rPr sz="2800" dirty="0">
                <a:highlight>
                  <a:srgbClr val="FFFF00"/>
                </a:highlight>
                <a:latin typeface="Arial MT"/>
                <a:cs typeface="Arial MT"/>
              </a:rPr>
              <a:t>and secret</a:t>
            </a:r>
            <a:r>
              <a:rPr sz="2800" spc="-5" dirty="0">
                <a:highlight>
                  <a:srgbClr val="FFFF00"/>
                </a:highlight>
                <a:latin typeface="Arial MT"/>
                <a:cs typeface="Arial MT"/>
              </a:rPr>
              <a:t> information </a:t>
            </a:r>
            <a:r>
              <a:rPr sz="2800" spc="-760" dirty="0">
                <a:highlight>
                  <a:srgbClr val="FFFF00"/>
                </a:highlight>
                <a:latin typeface="Arial MT"/>
                <a:cs typeface="Arial MT"/>
              </a:rPr>
              <a:t> </a:t>
            </a:r>
            <a:r>
              <a:rPr sz="2800" spc="-5" dirty="0">
                <a:highlight>
                  <a:srgbClr val="FFFF00"/>
                </a:highlight>
                <a:latin typeface="Arial MT"/>
                <a:cs typeface="Arial MT"/>
              </a:rPr>
              <a:t>for</a:t>
            </a:r>
            <a:r>
              <a:rPr sz="2800" spc="-10" dirty="0">
                <a:highlight>
                  <a:srgbClr val="FFFF00"/>
                </a:highlight>
                <a:latin typeface="Arial MT"/>
                <a:cs typeface="Arial MT"/>
              </a:rPr>
              <a:t> </a:t>
            </a:r>
            <a:r>
              <a:rPr sz="2800" dirty="0">
                <a:highlight>
                  <a:srgbClr val="FFFF00"/>
                </a:highlight>
                <a:latin typeface="Arial MT"/>
                <a:cs typeface="Arial MT"/>
              </a:rPr>
              <a:t>a </a:t>
            </a:r>
            <a:r>
              <a:rPr sz="2800" spc="-5" dirty="0">
                <a:highlight>
                  <a:srgbClr val="FFFF00"/>
                </a:highlight>
                <a:latin typeface="Arial MT"/>
                <a:cs typeface="Arial MT"/>
              </a:rPr>
              <a:t>security </a:t>
            </a:r>
            <a:r>
              <a:rPr sz="2800" dirty="0">
                <a:highlight>
                  <a:srgbClr val="FFFF00"/>
                </a:highlight>
                <a:latin typeface="Arial MT"/>
                <a:cs typeface="Arial MT"/>
              </a:rPr>
              <a:t>service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537970" algn="l"/>
              </a:tabLst>
            </a:pPr>
            <a:r>
              <a:rPr dirty="0"/>
              <a:t>Model	</a:t>
            </a:r>
            <a:r>
              <a:rPr spc="-5" dirty="0"/>
              <a:t>for</a:t>
            </a:r>
            <a:r>
              <a:rPr spc="-20" dirty="0"/>
              <a:t> </a:t>
            </a:r>
            <a:r>
              <a:rPr spc="-5" dirty="0"/>
              <a:t>Network</a:t>
            </a:r>
            <a:r>
              <a:rPr spc="-229" dirty="0"/>
              <a:t> </a:t>
            </a:r>
            <a:r>
              <a:rPr dirty="0"/>
              <a:t>Access</a:t>
            </a:r>
            <a:r>
              <a:rPr spc="-15" dirty="0"/>
              <a:t> </a:t>
            </a:r>
            <a:r>
              <a:rPr spc="-5" dirty="0"/>
              <a:t>Security</a:t>
            </a:r>
          </a:p>
        </p:txBody>
      </p:sp>
      <p:pic>
        <p:nvPicPr>
          <p:cNvPr id="3" name="object 3"/>
          <p:cNvPicPr/>
          <p:nvPr/>
        </p:nvPicPr>
        <p:blipFill>
          <a:blip r:embed="rId2" cstate="print"/>
          <a:stretch>
            <a:fillRect/>
          </a:stretch>
        </p:blipFill>
        <p:spPr>
          <a:xfrm>
            <a:off x="643410" y="1952010"/>
            <a:ext cx="7779348" cy="3470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1537970" algn="l"/>
              </a:tabLst>
            </a:pPr>
            <a:r>
              <a:rPr dirty="0"/>
              <a:t>Model	</a:t>
            </a:r>
            <a:r>
              <a:rPr spc="-5" dirty="0"/>
              <a:t>for</a:t>
            </a:r>
            <a:r>
              <a:rPr spc="-20" dirty="0"/>
              <a:t> </a:t>
            </a:r>
            <a:r>
              <a:rPr spc="-5" dirty="0"/>
              <a:t>Network</a:t>
            </a:r>
            <a:r>
              <a:rPr spc="-229" dirty="0"/>
              <a:t> </a:t>
            </a:r>
            <a:r>
              <a:rPr dirty="0"/>
              <a:t>Access</a:t>
            </a:r>
            <a:r>
              <a:rPr spc="-15" dirty="0"/>
              <a:t> </a:t>
            </a:r>
            <a:r>
              <a:rPr spc="-5" dirty="0"/>
              <a:t>Security</a:t>
            </a:r>
          </a:p>
        </p:txBody>
      </p:sp>
      <p:sp>
        <p:nvSpPr>
          <p:cNvPr id="3" name="object 3"/>
          <p:cNvSpPr txBox="1"/>
          <p:nvPr/>
        </p:nvSpPr>
        <p:spPr>
          <a:xfrm>
            <a:off x="495300" y="1600200"/>
            <a:ext cx="7800340" cy="3616375"/>
          </a:xfrm>
          <a:prstGeom prst="rect">
            <a:avLst/>
          </a:prstGeom>
        </p:spPr>
        <p:txBody>
          <a:bodyPr vert="horz" wrap="square" lIns="0" tIns="12700" rIns="0" bIns="0" rtlCol="0">
            <a:spAutoFit/>
          </a:bodyPr>
          <a:lstStyle/>
          <a:p>
            <a:pPr marL="355600" indent="-342900">
              <a:lnSpc>
                <a:spcPts val="3770"/>
              </a:lnSpc>
              <a:spcBef>
                <a:spcPts val="100"/>
              </a:spcBef>
              <a:buChar char="•"/>
              <a:tabLst>
                <a:tab pos="354965" algn="l"/>
                <a:tab pos="355600" algn="l"/>
              </a:tabLst>
            </a:pPr>
            <a:r>
              <a:rPr sz="3200" dirty="0">
                <a:latin typeface="Arial MT"/>
                <a:cs typeface="Arial MT"/>
              </a:rPr>
              <a:t>using</a:t>
            </a:r>
            <a:r>
              <a:rPr sz="3200" spc="-15" dirty="0">
                <a:latin typeface="Arial MT"/>
                <a:cs typeface="Arial MT"/>
              </a:rPr>
              <a:t> </a:t>
            </a:r>
            <a:r>
              <a:rPr sz="3200" spc="-5" dirty="0">
                <a:latin typeface="Arial MT"/>
                <a:cs typeface="Arial MT"/>
              </a:rPr>
              <a:t>this</a:t>
            </a:r>
            <a:r>
              <a:rPr sz="3200" spc="-15" dirty="0">
                <a:latin typeface="Arial MT"/>
                <a:cs typeface="Arial MT"/>
              </a:rPr>
              <a:t> </a:t>
            </a:r>
            <a:r>
              <a:rPr sz="3200" dirty="0">
                <a:latin typeface="Arial MT"/>
                <a:cs typeface="Arial MT"/>
              </a:rPr>
              <a:t>model</a:t>
            </a:r>
            <a:r>
              <a:rPr sz="3200" spc="-15" dirty="0">
                <a:latin typeface="Arial MT"/>
                <a:cs typeface="Arial MT"/>
              </a:rPr>
              <a:t> </a:t>
            </a:r>
            <a:r>
              <a:rPr sz="3200" dirty="0">
                <a:latin typeface="Arial MT"/>
                <a:cs typeface="Arial MT"/>
              </a:rPr>
              <a:t>requires</a:t>
            </a:r>
            <a:r>
              <a:rPr sz="3200" spc="-15" dirty="0">
                <a:latin typeface="Arial MT"/>
                <a:cs typeface="Arial MT"/>
              </a:rPr>
              <a:t> </a:t>
            </a:r>
            <a:r>
              <a:rPr sz="3200" dirty="0">
                <a:latin typeface="Arial MT"/>
                <a:cs typeface="Arial MT"/>
              </a:rPr>
              <a:t>us</a:t>
            </a:r>
            <a:r>
              <a:rPr sz="3200" spc="-20" dirty="0">
                <a:latin typeface="Arial MT"/>
                <a:cs typeface="Arial MT"/>
              </a:rPr>
              <a:t> </a:t>
            </a:r>
            <a:r>
              <a:rPr sz="3200" spc="-5" dirty="0">
                <a:latin typeface="Arial MT"/>
                <a:cs typeface="Arial MT"/>
              </a:rPr>
              <a:t>to:</a:t>
            </a:r>
            <a:endParaRPr sz="3200" dirty="0">
              <a:latin typeface="Arial MT"/>
              <a:cs typeface="Arial MT"/>
            </a:endParaRPr>
          </a:p>
          <a:p>
            <a:pPr marL="749300" marR="420370" lvl="1" indent="-279400">
              <a:lnSpc>
                <a:spcPts val="3200"/>
              </a:lnSpc>
              <a:spcBef>
                <a:spcPts val="170"/>
              </a:spcBef>
              <a:buChar char="–"/>
              <a:tabLst>
                <a:tab pos="749300" algn="l"/>
              </a:tabLst>
            </a:pPr>
            <a:r>
              <a:rPr sz="2800" dirty="0">
                <a:latin typeface="Arial MT"/>
                <a:cs typeface="Arial MT"/>
              </a:rPr>
              <a:t>select </a:t>
            </a:r>
            <a:r>
              <a:rPr sz="2800" spc="-5" dirty="0">
                <a:latin typeface="Arial MT"/>
                <a:cs typeface="Arial MT"/>
              </a:rPr>
              <a:t>appropriate</a:t>
            </a:r>
            <a:r>
              <a:rPr sz="2800" spc="10" dirty="0">
                <a:latin typeface="Arial MT"/>
                <a:cs typeface="Arial MT"/>
              </a:rPr>
              <a:t> </a:t>
            </a:r>
            <a:r>
              <a:rPr sz="2800" spc="-5" dirty="0">
                <a:highlight>
                  <a:srgbClr val="FFFF00"/>
                </a:highlight>
                <a:latin typeface="Arial MT"/>
                <a:cs typeface="Arial MT"/>
              </a:rPr>
              <a:t>gatekeeper</a:t>
            </a:r>
            <a:r>
              <a:rPr sz="2800" spc="5" dirty="0">
                <a:highlight>
                  <a:srgbClr val="FFFF00"/>
                </a:highlight>
                <a:latin typeface="Arial MT"/>
                <a:cs typeface="Arial MT"/>
              </a:rPr>
              <a:t> </a:t>
            </a:r>
            <a:r>
              <a:rPr sz="2800" spc="-5" dirty="0">
                <a:highlight>
                  <a:srgbClr val="FFFF00"/>
                </a:highlight>
                <a:latin typeface="Arial MT"/>
                <a:cs typeface="Arial MT"/>
              </a:rPr>
              <a:t>functions</a:t>
            </a:r>
            <a:r>
              <a:rPr sz="2800" dirty="0">
                <a:highlight>
                  <a:srgbClr val="FFFF00"/>
                </a:highlight>
                <a:latin typeface="Arial MT"/>
                <a:cs typeface="Arial MT"/>
              </a:rPr>
              <a:t> </a:t>
            </a:r>
            <a:r>
              <a:rPr sz="2800" spc="-5" dirty="0">
                <a:highlight>
                  <a:srgbClr val="FFFF00"/>
                </a:highlight>
                <a:latin typeface="Arial MT"/>
                <a:cs typeface="Arial MT"/>
              </a:rPr>
              <a:t>to </a:t>
            </a:r>
            <a:r>
              <a:rPr sz="2800" spc="-760" dirty="0">
                <a:highlight>
                  <a:srgbClr val="FFFF00"/>
                </a:highlight>
                <a:latin typeface="Arial MT"/>
                <a:cs typeface="Arial MT"/>
              </a:rPr>
              <a:t> </a:t>
            </a:r>
            <a:r>
              <a:rPr sz="2800" spc="-5" dirty="0">
                <a:highlight>
                  <a:srgbClr val="FFFF00"/>
                </a:highlight>
                <a:latin typeface="Arial MT"/>
                <a:cs typeface="Arial MT"/>
              </a:rPr>
              <a:t>identify</a:t>
            </a:r>
            <a:r>
              <a:rPr sz="2800" spc="-10" dirty="0">
                <a:highlight>
                  <a:srgbClr val="FFFF00"/>
                </a:highlight>
                <a:latin typeface="Arial MT"/>
                <a:cs typeface="Arial MT"/>
              </a:rPr>
              <a:t> </a:t>
            </a:r>
            <a:r>
              <a:rPr sz="2800" dirty="0">
                <a:highlight>
                  <a:srgbClr val="FFFF00"/>
                </a:highlight>
                <a:latin typeface="Arial MT"/>
                <a:cs typeface="Arial MT"/>
              </a:rPr>
              <a:t>users</a:t>
            </a:r>
          </a:p>
          <a:p>
            <a:pPr marL="749300" marR="401320" lvl="1" indent="-279400">
              <a:lnSpc>
                <a:spcPts val="3200"/>
              </a:lnSpc>
              <a:buChar char="–"/>
              <a:tabLst>
                <a:tab pos="749300" algn="l"/>
              </a:tabLst>
            </a:pPr>
            <a:r>
              <a:rPr sz="2800" dirty="0">
                <a:latin typeface="Arial MT"/>
                <a:cs typeface="Arial MT"/>
              </a:rPr>
              <a:t>implement </a:t>
            </a:r>
            <a:r>
              <a:rPr sz="2800" spc="-5" dirty="0">
                <a:highlight>
                  <a:srgbClr val="FFFF00"/>
                </a:highlight>
                <a:latin typeface="Arial MT"/>
                <a:cs typeface="Arial MT"/>
              </a:rPr>
              <a:t>security controls to </a:t>
            </a:r>
            <a:r>
              <a:rPr sz="2800" dirty="0">
                <a:highlight>
                  <a:srgbClr val="FFFF00"/>
                </a:highlight>
                <a:latin typeface="Arial MT"/>
                <a:cs typeface="Arial MT"/>
              </a:rPr>
              <a:t>ensure only </a:t>
            </a:r>
            <a:r>
              <a:rPr sz="2800" spc="-765" dirty="0">
                <a:highlight>
                  <a:srgbClr val="FFFF00"/>
                </a:highlight>
                <a:latin typeface="Arial MT"/>
                <a:cs typeface="Arial MT"/>
              </a:rPr>
              <a:t> </a:t>
            </a:r>
            <a:r>
              <a:rPr sz="2800" spc="-5" dirty="0">
                <a:highlight>
                  <a:srgbClr val="FFFF00"/>
                </a:highlight>
                <a:latin typeface="Arial MT"/>
                <a:cs typeface="Arial MT"/>
              </a:rPr>
              <a:t>authorised </a:t>
            </a:r>
            <a:r>
              <a:rPr sz="2800" dirty="0">
                <a:highlight>
                  <a:srgbClr val="FFFF00"/>
                </a:highlight>
                <a:latin typeface="Arial MT"/>
                <a:cs typeface="Arial MT"/>
              </a:rPr>
              <a:t>users access </a:t>
            </a:r>
            <a:r>
              <a:rPr sz="2800" spc="-5" dirty="0">
                <a:highlight>
                  <a:srgbClr val="FFFF00"/>
                </a:highlight>
                <a:latin typeface="Arial MT"/>
                <a:cs typeface="Arial MT"/>
              </a:rPr>
              <a:t>designated </a:t>
            </a:r>
            <a:r>
              <a:rPr sz="2800" dirty="0">
                <a:highlight>
                  <a:srgbClr val="FFFF00"/>
                </a:highlight>
                <a:latin typeface="Arial MT"/>
                <a:cs typeface="Arial MT"/>
              </a:rPr>
              <a:t> </a:t>
            </a:r>
            <a:r>
              <a:rPr sz="2800" spc="-5" dirty="0">
                <a:highlight>
                  <a:srgbClr val="FFFF00"/>
                </a:highlight>
                <a:latin typeface="Arial MT"/>
                <a:cs typeface="Arial MT"/>
              </a:rPr>
              <a:t>information </a:t>
            </a:r>
            <a:r>
              <a:rPr sz="2800" dirty="0">
                <a:highlight>
                  <a:srgbClr val="FFFF00"/>
                </a:highlight>
                <a:latin typeface="Arial MT"/>
                <a:cs typeface="Arial MT"/>
              </a:rPr>
              <a:t>or</a:t>
            </a:r>
            <a:r>
              <a:rPr sz="2800" spc="-5" dirty="0">
                <a:highlight>
                  <a:srgbClr val="FFFF00"/>
                </a:highlight>
                <a:latin typeface="Arial MT"/>
                <a:cs typeface="Arial MT"/>
              </a:rPr>
              <a:t> </a:t>
            </a:r>
            <a:r>
              <a:rPr sz="2800" dirty="0">
                <a:highlight>
                  <a:srgbClr val="FFFF00"/>
                </a:highlight>
                <a:latin typeface="Arial MT"/>
                <a:cs typeface="Arial MT"/>
              </a:rPr>
              <a:t>resources</a:t>
            </a:r>
          </a:p>
          <a:p>
            <a:pPr marL="355600" marR="5080" indent="-342900">
              <a:lnSpc>
                <a:spcPts val="3700"/>
              </a:lnSpc>
              <a:spcBef>
                <a:spcPts val="700"/>
              </a:spcBef>
              <a:buChar char="•"/>
              <a:tabLst>
                <a:tab pos="354965" algn="l"/>
                <a:tab pos="355600" algn="l"/>
              </a:tabLst>
            </a:pPr>
            <a:r>
              <a:rPr sz="3200" spc="-5" dirty="0">
                <a:latin typeface="Arial MT"/>
                <a:cs typeface="Arial MT"/>
              </a:rPr>
              <a:t>trusted computer systems </a:t>
            </a:r>
            <a:r>
              <a:rPr sz="3200" dirty="0">
                <a:latin typeface="Arial MT"/>
                <a:cs typeface="Arial MT"/>
              </a:rPr>
              <a:t>can be used </a:t>
            </a:r>
            <a:r>
              <a:rPr sz="3200" spc="-5" dirty="0">
                <a:latin typeface="Arial MT"/>
                <a:cs typeface="Arial MT"/>
              </a:rPr>
              <a:t>to </a:t>
            </a:r>
            <a:r>
              <a:rPr sz="3200" spc="-875" dirty="0">
                <a:latin typeface="Arial MT"/>
                <a:cs typeface="Arial MT"/>
              </a:rPr>
              <a:t> </a:t>
            </a:r>
            <a:r>
              <a:rPr sz="3200" dirty="0">
                <a:latin typeface="Arial MT"/>
                <a:cs typeface="Arial MT"/>
              </a:rPr>
              <a:t>implement</a:t>
            </a:r>
            <a:r>
              <a:rPr sz="3200" spc="-10" dirty="0">
                <a:latin typeface="Arial MT"/>
                <a:cs typeface="Arial MT"/>
              </a:rPr>
              <a:t> </a:t>
            </a:r>
            <a:r>
              <a:rPr sz="3200" spc="-5" dirty="0">
                <a:latin typeface="Arial MT"/>
                <a:cs typeface="Arial MT"/>
              </a:rPr>
              <a:t>this </a:t>
            </a:r>
            <a:r>
              <a:rPr sz="3200" dirty="0">
                <a:latin typeface="Arial MT"/>
                <a:cs typeface="Arial MT"/>
              </a:rPr>
              <a:t>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500" y="457200"/>
            <a:ext cx="2416810" cy="695960"/>
          </a:xfrm>
          <a:prstGeom prst="rect">
            <a:avLst/>
          </a:prstGeom>
        </p:spPr>
        <p:txBody>
          <a:bodyPr vert="horz" wrap="square" lIns="0" tIns="12700" rIns="0" bIns="0" rtlCol="0">
            <a:spAutoFit/>
          </a:bodyPr>
          <a:lstStyle/>
          <a:p>
            <a:pPr marL="12700">
              <a:lnSpc>
                <a:spcPct val="100000"/>
              </a:lnSpc>
              <a:spcBef>
                <a:spcPts val="100"/>
              </a:spcBef>
            </a:pPr>
            <a:r>
              <a:rPr sz="4400" dirty="0"/>
              <a:t>Summary</a:t>
            </a:r>
            <a:endParaRPr sz="4400"/>
          </a:p>
        </p:txBody>
      </p:sp>
      <p:sp>
        <p:nvSpPr>
          <p:cNvPr id="3" name="object 3"/>
          <p:cNvSpPr txBox="1"/>
          <p:nvPr/>
        </p:nvSpPr>
        <p:spPr>
          <a:xfrm>
            <a:off x="495300" y="1600200"/>
            <a:ext cx="7225665" cy="2141220"/>
          </a:xfrm>
          <a:prstGeom prst="rect">
            <a:avLst/>
          </a:prstGeom>
        </p:spPr>
        <p:txBody>
          <a:bodyPr vert="horz" wrap="square" lIns="0" tIns="12700" rIns="0" bIns="0" rtlCol="0">
            <a:spAutoFit/>
          </a:bodyPr>
          <a:lstStyle/>
          <a:p>
            <a:pPr marL="355600" indent="-342900">
              <a:lnSpc>
                <a:spcPts val="3770"/>
              </a:lnSpc>
              <a:spcBef>
                <a:spcPts val="100"/>
              </a:spcBef>
              <a:buChar char="•"/>
              <a:tabLst>
                <a:tab pos="354965" algn="l"/>
                <a:tab pos="355600" algn="l"/>
              </a:tabLst>
            </a:pPr>
            <a:r>
              <a:rPr sz="3200" dirty="0">
                <a:latin typeface="Arial MT"/>
                <a:cs typeface="Arial MT"/>
              </a:rPr>
              <a:t>have</a:t>
            </a:r>
            <a:r>
              <a:rPr sz="3200" spc="-50" dirty="0">
                <a:latin typeface="Arial MT"/>
                <a:cs typeface="Arial MT"/>
              </a:rPr>
              <a:t> </a:t>
            </a:r>
            <a:r>
              <a:rPr sz="3200" dirty="0">
                <a:latin typeface="Arial MT"/>
                <a:cs typeface="Arial MT"/>
              </a:rPr>
              <a:t>considered:</a:t>
            </a:r>
            <a:endParaRPr sz="3200">
              <a:latin typeface="Arial MT"/>
              <a:cs typeface="Arial MT"/>
            </a:endParaRPr>
          </a:p>
          <a:p>
            <a:pPr marL="749300" lvl="1" indent="-279400">
              <a:lnSpc>
                <a:spcPts val="3210"/>
              </a:lnSpc>
              <a:buChar char="–"/>
              <a:tabLst>
                <a:tab pos="749300" algn="l"/>
              </a:tabLst>
            </a:pPr>
            <a:r>
              <a:rPr sz="2800" spc="-20" dirty="0">
                <a:latin typeface="Arial MT"/>
                <a:cs typeface="Arial MT"/>
              </a:rPr>
              <a:t>computer,</a:t>
            </a:r>
            <a:r>
              <a:rPr sz="2800" spc="5" dirty="0">
                <a:latin typeface="Arial MT"/>
                <a:cs typeface="Arial MT"/>
              </a:rPr>
              <a:t> </a:t>
            </a:r>
            <a:r>
              <a:rPr sz="2800" spc="-5" dirty="0">
                <a:latin typeface="Arial MT"/>
                <a:cs typeface="Arial MT"/>
              </a:rPr>
              <a:t>network,</a:t>
            </a:r>
            <a:r>
              <a:rPr sz="2800" spc="5" dirty="0">
                <a:latin typeface="Arial MT"/>
                <a:cs typeface="Arial MT"/>
              </a:rPr>
              <a:t> </a:t>
            </a:r>
            <a:r>
              <a:rPr sz="2800" spc="-5" dirty="0">
                <a:latin typeface="Arial MT"/>
                <a:cs typeface="Arial MT"/>
              </a:rPr>
              <a:t>internet</a:t>
            </a:r>
            <a:r>
              <a:rPr sz="2800" spc="5" dirty="0">
                <a:latin typeface="Arial MT"/>
                <a:cs typeface="Arial MT"/>
              </a:rPr>
              <a:t> </a:t>
            </a:r>
            <a:r>
              <a:rPr sz="2800" spc="-5" dirty="0">
                <a:latin typeface="Arial MT"/>
                <a:cs typeface="Arial MT"/>
              </a:rPr>
              <a:t>security</a:t>
            </a:r>
            <a:r>
              <a:rPr sz="2800" spc="5" dirty="0">
                <a:latin typeface="Arial MT"/>
                <a:cs typeface="Arial MT"/>
              </a:rPr>
              <a:t> </a:t>
            </a:r>
            <a:r>
              <a:rPr sz="2800" spc="-5" dirty="0">
                <a:latin typeface="Arial MT"/>
                <a:cs typeface="Arial MT"/>
              </a:rPr>
              <a:t>def’s</a:t>
            </a:r>
            <a:endParaRPr sz="2800">
              <a:latin typeface="Arial MT"/>
              <a:cs typeface="Arial MT"/>
            </a:endParaRPr>
          </a:p>
          <a:p>
            <a:pPr marL="749300" lvl="1" indent="-279400">
              <a:lnSpc>
                <a:spcPts val="3200"/>
              </a:lnSpc>
              <a:buChar char="–"/>
              <a:tabLst>
                <a:tab pos="749300" algn="l"/>
              </a:tabLst>
            </a:pPr>
            <a:r>
              <a:rPr sz="2800" spc="-5" dirty="0">
                <a:latin typeface="Arial MT"/>
                <a:cs typeface="Arial MT"/>
              </a:rPr>
              <a:t>security</a:t>
            </a:r>
            <a:r>
              <a:rPr sz="2800" spc="-15" dirty="0">
                <a:latin typeface="Arial MT"/>
                <a:cs typeface="Arial MT"/>
              </a:rPr>
              <a:t> </a:t>
            </a:r>
            <a:r>
              <a:rPr sz="2800" dirty="0">
                <a:latin typeface="Arial MT"/>
                <a:cs typeface="Arial MT"/>
              </a:rPr>
              <a:t>services,</a:t>
            </a:r>
            <a:r>
              <a:rPr sz="2800" spc="-15" dirty="0">
                <a:latin typeface="Arial MT"/>
                <a:cs typeface="Arial MT"/>
              </a:rPr>
              <a:t> </a:t>
            </a:r>
            <a:r>
              <a:rPr sz="2800" dirty="0">
                <a:latin typeface="Arial MT"/>
                <a:cs typeface="Arial MT"/>
              </a:rPr>
              <a:t>mechanisms,</a:t>
            </a:r>
            <a:r>
              <a:rPr sz="2800" spc="-15" dirty="0">
                <a:latin typeface="Arial MT"/>
                <a:cs typeface="Arial MT"/>
              </a:rPr>
              <a:t> </a:t>
            </a:r>
            <a:r>
              <a:rPr sz="2800" spc="-5" dirty="0">
                <a:latin typeface="Arial MT"/>
                <a:cs typeface="Arial MT"/>
              </a:rPr>
              <a:t>attacks</a:t>
            </a:r>
            <a:endParaRPr sz="2800">
              <a:latin typeface="Arial MT"/>
              <a:cs typeface="Arial MT"/>
            </a:endParaRPr>
          </a:p>
          <a:p>
            <a:pPr marL="749300" lvl="1" indent="-279400">
              <a:lnSpc>
                <a:spcPts val="3200"/>
              </a:lnSpc>
              <a:buChar char="–"/>
              <a:tabLst>
                <a:tab pos="749300" algn="l"/>
              </a:tabLst>
            </a:pPr>
            <a:r>
              <a:rPr sz="2800" spc="-5" dirty="0">
                <a:latin typeface="Arial MT"/>
                <a:cs typeface="Arial MT"/>
              </a:rPr>
              <a:t>X.800</a:t>
            </a:r>
            <a:r>
              <a:rPr sz="2800" spc="-25" dirty="0">
                <a:latin typeface="Arial MT"/>
                <a:cs typeface="Arial MT"/>
              </a:rPr>
              <a:t> </a:t>
            </a:r>
            <a:r>
              <a:rPr sz="2800" spc="-5" dirty="0">
                <a:latin typeface="Arial MT"/>
                <a:cs typeface="Arial MT"/>
              </a:rPr>
              <a:t>standard</a:t>
            </a:r>
            <a:endParaRPr sz="2800">
              <a:latin typeface="Arial MT"/>
              <a:cs typeface="Arial MT"/>
            </a:endParaRPr>
          </a:p>
          <a:p>
            <a:pPr marL="749300" lvl="1" indent="-279400">
              <a:lnSpc>
                <a:spcPts val="3279"/>
              </a:lnSpc>
              <a:buChar char="–"/>
              <a:tabLst>
                <a:tab pos="749300" algn="l"/>
              </a:tabLst>
            </a:pPr>
            <a:r>
              <a:rPr sz="2800" dirty="0">
                <a:latin typeface="Arial MT"/>
                <a:cs typeface="Arial MT"/>
              </a:rPr>
              <a:t>models</a:t>
            </a:r>
            <a:r>
              <a:rPr sz="2800" spc="-10" dirty="0">
                <a:latin typeface="Arial MT"/>
                <a:cs typeface="Arial MT"/>
              </a:rPr>
              <a:t> </a:t>
            </a:r>
            <a:r>
              <a:rPr sz="2800" spc="-5" dirty="0">
                <a:latin typeface="Arial MT"/>
                <a:cs typeface="Arial MT"/>
              </a:rPr>
              <a:t>for</a:t>
            </a:r>
            <a:r>
              <a:rPr sz="2800" spc="-10" dirty="0">
                <a:latin typeface="Arial MT"/>
                <a:cs typeface="Arial MT"/>
              </a:rPr>
              <a:t> </a:t>
            </a:r>
            <a:r>
              <a:rPr sz="2800" spc="-5" dirty="0">
                <a:latin typeface="Arial MT"/>
                <a:cs typeface="Arial MT"/>
              </a:rPr>
              <a:t>network</a:t>
            </a:r>
            <a:r>
              <a:rPr sz="2800" spc="-10" dirty="0">
                <a:latin typeface="Arial MT"/>
                <a:cs typeface="Arial MT"/>
              </a:rPr>
              <a:t> </a:t>
            </a:r>
            <a:r>
              <a:rPr sz="2800" dirty="0">
                <a:latin typeface="Arial MT"/>
                <a:cs typeface="Arial MT"/>
              </a:rPr>
              <a:t>(access)</a:t>
            </a:r>
            <a:r>
              <a:rPr sz="2800" spc="-10" dirty="0">
                <a:latin typeface="Arial MT"/>
                <a:cs typeface="Arial MT"/>
              </a:rPr>
              <a:t> </a:t>
            </a:r>
            <a:r>
              <a:rPr sz="2800" spc="-5" dirty="0">
                <a:latin typeface="Arial MT"/>
                <a:cs typeface="Arial MT"/>
              </a:rPr>
              <a:t>security</a:t>
            </a:r>
            <a:endParaRPr sz="28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F5B1C4F5-F3BB-C401-D67B-294FD45ECA43}"/>
              </a:ext>
            </a:extLst>
          </p:cNvPr>
          <p:cNvSpPr txBox="1">
            <a:spLocks noChangeArrowheads="1"/>
          </p:cNvSpPr>
          <p:nvPr/>
        </p:nvSpPr>
        <p:spPr bwMode="auto">
          <a:xfrm>
            <a:off x="228600" y="228600"/>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400" b="1" dirty="0">
                <a:solidFill>
                  <a:srgbClr val="D9D9FF"/>
                </a:solidFill>
                <a:effectLst>
                  <a:outerShdw blurRad="38100" dist="38100" dir="2700000" algn="tl">
                    <a:srgbClr val="000000"/>
                  </a:outerShdw>
                </a:effectLst>
              </a:rPr>
              <a:t>Levels of Impact</a:t>
            </a:r>
          </a:p>
        </p:txBody>
      </p:sp>
      <p:sp>
        <p:nvSpPr>
          <p:cNvPr id="11266" name="Text Box 2">
            <a:extLst>
              <a:ext uri="{FF2B5EF4-FFF2-40B4-BE49-F238E27FC236}">
                <a16:creationId xmlns:a16="http://schemas.microsoft.com/office/drawing/2014/main" id="{4E5DA6AD-3386-2BCC-2055-A4E85411815E}"/>
              </a:ext>
            </a:extLst>
          </p:cNvPr>
          <p:cNvSpPr txBox="1">
            <a:spLocks noChangeArrowheads="1"/>
          </p:cNvSpPr>
          <p:nvPr/>
        </p:nvSpPr>
        <p:spPr bwMode="auto">
          <a:xfrm>
            <a:off x="457200" y="1676400"/>
            <a:ext cx="8229600" cy="445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FFFFFF"/>
                </a:solidFill>
                <a:latin typeface="Arial" charset="0"/>
                <a:ea typeface="ＭＳ Ｐゴシック" pitchFamily="32" charset="-128"/>
              </a:defRPr>
            </a:lvl9pPr>
          </a:lstStyle>
          <a:p>
            <a:pPr>
              <a:spcBef>
                <a:spcPts val="800"/>
              </a:spcBef>
              <a:buClr>
                <a:srgbClr val="5FAFFF"/>
              </a:buClr>
              <a:buSzPct val="80000"/>
              <a:buFont typeface="Wingdings" charset="2"/>
              <a:buChar char=""/>
              <a:defRPr/>
            </a:pPr>
            <a:r>
              <a:rPr lang="en-US" altLang="en-US" sz="3200" b="1" dirty="0">
                <a:solidFill>
                  <a:schemeClr val="tx1">
                    <a:lumMod val="50000"/>
                    <a:lumOff val="50000"/>
                  </a:schemeClr>
                </a:solidFill>
                <a:effectLst>
                  <a:outerShdw blurRad="38100" dist="38100" dir="2700000" algn="tl">
                    <a:srgbClr val="000000"/>
                  </a:outerShdw>
                </a:effectLst>
              </a:rPr>
              <a:t>can define 3 levels of impact from a security breach</a:t>
            </a:r>
          </a:p>
          <a:p>
            <a:pPr lvl="1">
              <a:spcBef>
                <a:spcPts val="700"/>
              </a:spcBef>
              <a:buClr>
                <a:srgbClr val="D9D9FF"/>
              </a:buClr>
              <a:buSzPct val="50000"/>
              <a:buFont typeface="Wingdings" charset="2"/>
              <a:buChar char=""/>
              <a:defRPr/>
            </a:pPr>
            <a:r>
              <a:rPr lang="en-US" altLang="en-US" sz="2800" b="1" dirty="0">
                <a:solidFill>
                  <a:schemeClr val="tx1">
                    <a:lumMod val="50000"/>
                    <a:lumOff val="50000"/>
                  </a:schemeClr>
                </a:solidFill>
                <a:effectLst>
                  <a:outerShdw blurRad="38100" dist="38100" dir="2700000" algn="tl">
                    <a:srgbClr val="000000"/>
                  </a:outerShdw>
                </a:effectLst>
              </a:rPr>
              <a:t>Low</a:t>
            </a:r>
          </a:p>
          <a:p>
            <a:pPr lvl="1">
              <a:spcBef>
                <a:spcPts val="700"/>
              </a:spcBef>
              <a:buClr>
                <a:srgbClr val="D9D9FF"/>
              </a:buClr>
              <a:buSzPct val="50000"/>
              <a:buFont typeface="Wingdings" charset="2"/>
              <a:buChar char=""/>
              <a:defRPr/>
            </a:pPr>
            <a:r>
              <a:rPr lang="en-US" altLang="en-US" sz="2800" b="1" dirty="0">
                <a:solidFill>
                  <a:schemeClr val="tx1">
                    <a:lumMod val="50000"/>
                    <a:lumOff val="50000"/>
                  </a:schemeClr>
                </a:solidFill>
                <a:effectLst>
                  <a:outerShdw blurRad="38100" dist="38100" dir="2700000" algn="tl">
                    <a:srgbClr val="000000"/>
                  </a:outerShdw>
                </a:effectLst>
              </a:rPr>
              <a:t>Moderate</a:t>
            </a:r>
          </a:p>
          <a:p>
            <a:pPr lvl="1">
              <a:spcBef>
                <a:spcPts val="700"/>
              </a:spcBef>
              <a:buClr>
                <a:srgbClr val="D9D9FF"/>
              </a:buClr>
              <a:buSzPct val="50000"/>
              <a:buFont typeface="Wingdings" charset="2"/>
              <a:buChar char=""/>
              <a:defRPr/>
            </a:pPr>
            <a:r>
              <a:rPr lang="en-US" altLang="en-US" sz="2800" b="1" dirty="0">
                <a:solidFill>
                  <a:schemeClr val="tx1">
                    <a:lumMod val="50000"/>
                    <a:lumOff val="50000"/>
                  </a:schemeClr>
                </a:solidFill>
                <a:effectLst>
                  <a:outerShdw blurRad="38100" dist="38100" dir="2700000" algn="tl">
                    <a:srgbClr val="000000"/>
                  </a:outerShdw>
                </a:effectLst>
              </a:rPr>
              <a:t>High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88DD177A-77E1-584E-05A5-CC8CAB819169}"/>
              </a:ext>
            </a:extLst>
          </p:cNvPr>
          <p:cNvSpPr txBox="1">
            <a:spLocks noChangeArrowheads="1"/>
          </p:cNvSpPr>
          <p:nvPr/>
        </p:nvSpPr>
        <p:spPr bwMode="auto">
          <a:xfrm>
            <a:off x="457200" y="277813"/>
            <a:ext cx="8229600" cy="155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r>
              <a:rPr lang="en-US" altLang="en-US" sz="4000" b="1" dirty="0">
                <a:solidFill>
                  <a:srgbClr val="D9D9FF"/>
                </a:solidFill>
                <a:effectLst>
                  <a:outerShdw blurRad="38100" dist="38100" dir="2700000" algn="tl">
                    <a:srgbClr val="000000"/>
                  </a:outerShdw>
                </a:effectLst>
              </a:rPr>
              <a:t>Key Security Concepts – Security Goals</a:t>
            </a:r>
          </a:p>
        </p:txBody>
      </p:sp>
      <p:pic>
        <p:nvPicPr>
          <p:cNvPr id="9219" name="Picture 2">
            <a:extLst>
              <a:ext uri="{FF2B5EF4-FFF2-40B4-BE49-F238E27FC236}">
                <a16:creationId xmlns:a16="http://schemas.microsoft.com/office/drawing/2014/main" id="{DCBD6676-5AD4-0A79-27B7-43CBA5114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31" t="10738" r="4631" b="21477"/>
          <a:stretch>
            <a:fillRect/>
          </a:stretch>
        </p:blipFill>
        <p:spPr bwMode="auto">
          <a:xfrm>
            <a:off x="1676401" y="1616809"/>
            <a:ext cx="5029200" cy="4426603"/>
          </a:xfrm>
          <a:prstGeom prst="rect">
            <a:avLst/>
          </a:prstGeom>
          <a:noFill/>
          <a:ln>
            <a:noFill/>
          </a:ln>
          <a:effectLst/>
          <a:extLst>
            <a:ext uri="{909E8E84-426E-40DD-AFC4-6F175D3DCCD1}">
              <a14:hiddenFill xmlns:a14="http://schemas.microsoft.com/office/drawing/2010/main">
                <a:blipFill dpi="0" rotWithShape="0">
                  <a:blip/>
                  <a:srcRect l="4631" t="10738" r="4631" b="21477"/>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extBox 2">
            <a:extLst>
              <a:ext uri="{FF2B5EF4-FFF2-40B4-BE49-F238E27FC236}">
                <a16:creationId xmlns:a16="http://schemas.microsoft.com/office/drawing/2014/main" id="{2EB1EA93-F976-5330-099B-833D04958010}"/>
              </a:ext>
            </a:extLst>
          </p:cNvPr>
          <p:cNvSpPr txBox="1"/>
          <p:nvPr/>
        </p:nvSpPr>
        <p:spPr>
          <a:xfrm>
            <a:off x="342900" y="5791200"/>
            <a:ext cx="8458200" cy="968476"/>
          </a:xfrm>
          <a:prstGeom prst="rect">
            <a:avLst/>
          </a:prstGeom>
          <a:noFill/>
        </p:spPr>
        <p:txBody>
          <a:bodyPr wrap="square">
            <a:spAutoFit/>
          </a:bodyPr>
          <a:lstStyle/>
          <a:p>
            <a:r>
              <a:rPr lang="en-US" sz="2800" b="1" i="0" u="none" strike="noStrike" baseline="0" dirty="0">
                <a:solidFill>
                  <a:srgbClr val="6FAC46"/>
                </a:solidFill>
                <a:latin typeface="Bradley Hand ITC" panose="03070402050302030203" pitchFamily="66" charset="0"/>
              </a:rPr>
              <a:t>These three concepts form what is often referred to as the CIA triad.</a:t>
            </a:r>
            <a:endParaRPr lang="en-IN" sz="2800" b="1" dirty="0"/>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F5B1C4F5-F3BB-C401-D67B-294FD45ECA43}"/>
              </a:ext>
            </a:extLst>
          </p:cNvPr>
          <p:cNvSpPr txBox="1">
            <a:spLocks noChangeArrowheads="1"/>
          </p:cNvSpPr>
          <p:nvPr/>
        </p:nvSpPr>
        <p:spPr bwMode="auto">
          <a:xfrm>
            <a:off x="228600" y="228600"/>
            <a:ext cx="8229600"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5pPr>
            <a:lvl6pPr marL="25146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6pPr>
            <a:lvl7pPr marL="29718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7pPr>
            <a:lvl8pPr marL="34290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8pPr>
            <a:lvl9pPr marL="3886200" indent="-228600"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Arial" charset="0"/>
                <a:ea typeface="ＭＳ Ｐゴシック" pitchFamily="32" charset="-128"/>
              </a:defRPr>
            </a:lvl9pPr>
          </a:lstStyle>
          <a:p>
            <a:pPr algn="ctr">
              <a:buClrTx/>
              <a:buFontTx/>
              <a:buNone/>
              <a:defRPr/>
            </a:pPr>
            <a:endParaRPr lang="en-US" altLang="en-US" sz="4400" b="1" dirty="0">
              <a:solidFill>
                <a:srgbClr val="D9D9FF"/>
              </a:solidFill>
              <a:effectLst>
                <a:outerShdw blurRad="38100" dist="38100" dir="2700000" algn="tl">
                  <a:srgbClr val="000000"/>
                </a:outerShdw>
              </a:effectLst>
            </a:endParaRPr>
          </a:p>
        </p:txBody>
      </p:sp>
      <p:pic>
        <p:nvPicPr>
          <p:cNvPr id="3" name="Picture 2">
            <a:extLst>
              <a:ext uri="{FF2B5EF4-FFF2-40B4-BE49-F238E27FC236}">
                <a16:creationId xmlns:a16="http://schemas.microsoft.com/office/drawing/2014/main" id="{4D109498-C6C1-1D72-B6F1-DE9BB8881566}"/>
              </a:ext>
            </a:extLst>
          </p:cNvPr>
          <p:cNvPicPr>
            <a:picLocks noChangeAspect="1"/>
          </p:cNvPicPr>
          <p:nvPr/>
        </p:nvPicPr>
        <p:blipFill>
          <a:blip r:embed="rId3"/>
          <a:stretch>
            <a:fillRect/>
          </a:stretch>
        </p:blipFill>
        <p:spPr>
          <a:xfrm>
            <a:off x="220061" y="1342467"/>
            <a:ext cx="8852679" cy="4677333"/>
          </a:xfrm>
          <a:prstGeom prst="rect">
            <a:avLst/>
          </a:prstGeom>
        </p:spPr>
      </p:pic>
    </p:spTree>
    <p:extLst>
      <p:ext uri="{BB962C8B-B14F-4D97-AF65-F5344CB8AC3E}">
        <p14:creationId xmlns:p14="http://schemas.microsoft.com/office/powerpoint/2010/main" val="5004195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47483" y="2830283"/>
            <a:ext cx="7479665" cy="761365"/>
          </a:xfrm>
          <a:custGeom>
            <a:avLst/>
            <a:gdLst/>
            <a:ahLst/>
            <a:cxnLst/>
            <a:rect l="l" t="t" r="r" b="b"/>
            <a:pathLst>
              <a:path w="7479665" h="761364">
                <a:moveTo>
                  <a:pt x="7479335" y="202844"/>
                </a:moveTo>
                <a:lnTo>
                  <a:pt x="7476464" y="156565"/>
                </a:lnTo>
                <a:lnTo>
                  <a:pt x="7467854" y="111721"/>
                </a:lnTo>
                <a:lnTo>
                  <a:pt x="7453516" y="69723"/>
                </a:lnTo>
                <a:lnTo>
                  <a:pt x="7433437" y="32016"/>
                </a:lnTo>
                <a:lnTo>
                  <a:pt x="7407618" y="0"/>
                </a:lnTo>
                <a:lnTo>
                  <a:pt x="1749018" y="0"/>
                </a:lnTo>
                <a:lnTo>
                  <a:pt x="1723199" y="32016"/>
                </a:lnTo>
                <a:lnTo>
                  <a:pt x="1703120" y="69723"/>
                </a:lnTo>
                <a:lnTo>
                  <a:pt x="1688782" y="111721"/>
                </a:lnTo>
                <a:lnTo>
                  <a:pt x="1680171" y="156565"/>
                </a:lnTo>
                <a:lnTo>
                  <a:pt x="1677301" y="202844"/>
                </a:lnTo>
                <a:lnTo>
                  <a:pt x="1680171" y="249110"/>
                </a:lnTo>
                <a:lnTo>
                  <a:pt x="1688782" y="293954"/>
                </a:lnTo>
                <a:lnTo>
                  <a:pt x="1703120" y="335953"/>
                </a:lnTo>
                <a:lnTo>
                  <a:pt x="1713572" y="355600"/>
                </a:lnTo>
                <a:lnTo>
                  <a:pt x="71704" y="355600"/>
                </a:lnTo>
                <a:lnTo>
                  <a:pt x="45897" y="387604"/>
                </a:lnTo>
                <a:lnTo>
                  <a:pt x="25806" y="425323"/>
                </a:lnTo>
                <a:lnTo>
                  <a:pt x="11468" y="467321"/>
                </a:lnTo>
                <a:lnTo>
                  <a:pt x="2857" y="512165"/>
                </a:lnTo>
                <a:lnTo>
                  <a:pt x="0" y="558444"/>
                </a:lnTo>
                <a:lnTo>
                  <a:pt x="2857" y="604710"/>
                </a:lnTo>
                <a:lnTo>
                  <a:pt x="11468" y="649554"/>
                </a:lnTo>
                <a:lnTo>
                  <a:pt x="25806" y="691553"/>
                </a:lnTo>
                <a:lnTo>
                  <a:pt x="45897" y="729272"/>
                </a:lnTo>
                <a:lnTo>
                  <a:pt x="71704" y="761276"/>
                </a:lnTo>
                <a:lnTo>
                  <a:pt x="6069000" y="761276"/>
                </a:lnTo>
                <a:lnTo>
                  <a:pt x="6094819" y="729272"/>
                </a:lnTo>
                <a:lnTo>
                  <a:pt x="6114897" y="691553"/>
                </a:lnTo>
                <a:lnTo>
                  <a:pt x="6129236" y="649554"/>
                </a:lnTo>
                <a:lnTo>
                  <a:pt x="6137846" y="604710"/>
                </a:lnTo>
                <a:lnTo>
                  <a:pt x="6140716" y="558444"/>
                </a:lnTo>
                <a:lnTo>
                  <a:pt x="6137846" y="512165"/>
                </a:lnTo>
                <a:lnTo>
                  <a:pt x="6129236" y="467321"/>
                </a:lnTo>
                <a:lnTo>
                  <a:pt x="6114897" y="425323"/>
                </a:lnTo>
                <a:lnTo>
                  <a:pt x="6104445" y="405688"/>
                </a:lnTo>
                <a:lnTo>
                  <a:pt x="7407618" y="405688"/>
                </a:lnTo>
                <a:lnTo>
                  <a:pt x="7433437" y="373672"/>
                </a:lnTo>
                <a:lnTo>
                  <a:pt x="7453516" y="335953"/>
                </a:lnTo>
                <a:lnTo>
                  <a:pt x="7467854" y="293954"/>
                </a:lnTo>
                <a:lnTo>
                  <a:pt x="7476464" y="249110"/>
                </a:lnTo>
                <a:lnTo>
                  <a:pt x="7479335" y="202844"/>
                </a:lnTo>
                <a:close/>
              </a:path>
            </a:pathLst>
          </a:custGeom>
          <a:solidFill>
            <a:srgbClr val="FFFF00"/>
          </a:solidFill>
        </p:spPr>
        <p:txBody>
          <a:bodyPr wrap="square" lIns="0" tIns="0" rIns="0" bIns="0" rtlCol="0"/>
          <a:lstStyle/>
          <a:p>
            <a:endParaRPr/>
          </a:p>
        </p:txBody>
      </p:sp>
      <p:sp>
        <p:nvSpPr>
          <p:cNvPr id="3" name="object 3"/>
          <p:cNvSpPr txBox="1">
            <a:spLocks noGrp="1"/>
          </p:cNvSpPr>
          <p:nvPr>
            <p:ph type="title"/>
          </p:nvPr>
        </p:nvSpPr>
        <p:spPr>
          <a:xfrm>
            <a:off x="3251200" y="457200"/>
            <a:ext cx="2634615" cy="695960"/>
          </a:xfrm>
          <a:prstGeom prst="rect">
            <a:avLst/>
          </a:prstGeom>
        </p:spPr>
        <p:txBody>
          <a:bodyPr vert="horz" wrap="square" lIns="0" tIns="12700" rIns="0" bIns="0" rtlCol="0">
            <a:spAutoFit/>
          </a:bodyPr>
          <a:lstStyle/>
          <a:p>
            <a:pPr marL="12700">
              <a:lnSpc>
                <a:spcPct val="100000"/>
              </a:lnSpc>
              <a:spcBef>
                <a:spcPts val="100"/>
              </a:spcBef>
            </a:pPr>
            <a:r>
              <a:rPr sz="4400" dirty="0"/>
              <a:t>Definitions</a:t>
            </a:r>
            <a:endParaRPr sz="4400"/>
          </a:p>
        </p:txBody>
      </p:sp>
      <p:sp>
        <p:nvSpPr>
          <p:cNvPr id="4" name="object 4"/>
          <p:cNvSpPr txBox="1"/>
          <p:nvPr/>
        </p:nvSpPr>
        <p:spPr>
          <a:xfrm>
            <a:off x="495300" y="1559560"/>
            <a:ext cx="8072755" cy="4742324"/>
          </a:xfrm>
          <a:prstGeom prst="rect">
            <a:avLst/>
          </a:prstGeom>
        </p:spPr>
        <p:txBody>
          <a:bodyPr vert="horz" wrap="square" lIns="0" tIns="66040" rIns="0" bIns="0" rtlCol="0">
            <a:spAutoFit/>
          </a:bodyPr>
          <a:lstStyle/>
          <a:p>
            <a:pPr marL="12700">
              <a:spcBef>
                <a:spcPts val="520"/>
              </a:spcBef>
            </a:pPr>
            <a:r>
              <a:rPr sz="2400" dirty="0">
                <a:latin typeface="Arial MT"/>
                <a:cs typeface="Arial MT"/>
              </a:rPr>
              <a:t>»</a:t>
            </a:r>
            <a:r>
              <a:rPr sz="2400" spc="-30" dirty="0">
                <a:latin typeface="Arial MT"/>
                <a:cs typeface="Arial MT"/>
              </a:rPr>
              <a:t> </a:t>
            </a:r>
            <a:r>
              <a:rPr sz="2400" spc="-5" dirty="0">
                <a:latin typeface="Arial MT"/>
                <a:cs typeface="Arial MT"/>
              </a:rPr>
              <a:t>Cryptography</a:t>
            </a:r>
            <a:r>
              <a:rPr lang="en-US" sz="2400" spc="-5" dirty="0">
                <a:latin typeface="Arial MT"/>
                <a:cs typeface="Arial MT"/>
              </a:rPr>
              <a:t> (</a:t>
            </a:r>
            <a:r>
              <a:rPr lang="en-US" sz="2400" b="0" i="0" u="none" strike="noStrike" baseline="0" dirty="0">
                <a:solidFill>
                  <a:srgbClr val="6F2F9F"/>
                </a:solidFill>
                <a:latin typeface="Bradley Hand ITC" panose="03070402050302030203" pitchFamily="66" charset="0"/>
              </a:rPr>
              <a:t>Apply mathematical principles for security)</a:t>
            </a:r>
          </a:p>
          <a:p>
            <a:pPr marL="723900" marR="840740" indent="-254000">
              <a:lnSpc>
                <a:spcPts val="2800"/>
              </a:lnSpc>
              <a:spcBef>
                <a:spcPts val="580"/>
              </a:spcBef>
            </a:pPr>
            <a:r>
              <a:rPr sz="2400" dirty="0">
                <a:latin typeface="Arial MT"/>
                <a:cs typeface="Arial MT"/>
              </a:rPr>
              <a:t>»</a:t>
            </a:r>
            <a:r>
              <a:rPr sz="2400" spc="-15" dirty="0">
                <a:latin typeface="Arial MT"/>
                <a:cs typeface="Arial MT"/>
              </a:rPr>
              <a:t> Cryptography, </a:t>
            </a:r>
            <a:r>
              <a:rPr sz="2400" dirty="0">
                <a:latin typeface="Arial MT"/>
                <a:cs typeface="Arial MT"/>
              </a:rPr>
              <a:t>a</a:t>
            </a:r>
            <a:r>
              <a:rPr sz="2400" spc="-5" dirty="0">
                <a:latin typeface="Arial MT"/>
                <a:cs typeface="Arial MT"/>
              </a:rPr>
              <a:t> </a:t>
            </a:r>
            <a:r>
              <a:rPr sz="2400" dirty="0">
                <a:latin typeface="Arial MT"/>
                <a:cs typeface="Arial MT"/>
              </a:rPr>
              <a:t>word</a:t>
            </a:r>
            <a:r>
              <a:rPr sz="2400" spc="-10" dirty="0">
                <a:latin typeface="Arial MT"/>
                <a:cs typeface="Arial MT"/>
              </a:rPr>
              <a:t> </a:t>
            </a:r>
            <a:r>
              <a:rPr sz="2400" spc="-5" dirty="0">
                <a:latin typeface="Arial MT"/>
                <a:cs typeface="Arial MT"/>
              </a:rPr>
              <a:t>with Greek</a:t>
            </a:r>
            <a:r>
              <a:rPr sz="2400" spc="-15" dirty="0">
                <a:latin typeface="Arial MT"/>
                <a:cs typeface="Arial MT"/>
              </a:rPr>
              <a:t> </a:t>
            </a:r>
            <a:r>
              <a:rPr sz="2400" dirty="0">
                <a:latin typeface="Arial MT"/>
                <a:cs typeface="Arial MT"/>
              </a:rPr>
              <a:t>origins,</a:t>
            </a:r>
            <a:r>
              <a:rPr sz="2400" spc="-10" dirty="0">
                <a:latin typeface="Arial MT"/>
                <a:cs typeface="Arial MT"/>
              </a:rPr>
              <a:t> </a:t>
            </a:r>
            <a:r>
              <a:rPr sz="2400" dirty="0">
                <a:latin typeface="Arial MT"/>
                <a:cs typeface="Arial MT"/>
              </a:rPr>
              <a:t>means </a:t>
            </a:r>
            <a:r>
              <a:rPr sz="2400" spc="-655" dirty="0">
                <a:latin typeface="Arial MT"/>
                <a:cs typeface="Arial MT"/>
              </a:rPr>
              <a:t> </a:t>
            </a:r>
            <a:r>
              <a:rPr sz="2400" dirty="0">
                <a:latin typeface="Arial MT"/>
                <a:cs typeface="Arial MT"/>
              </a:rPr>
              <a:t>“secret</a:t>
            </a:r>
            <a:r>
              <a:rPr sz="2400" spc="-10" dirty="0">
                <a:latin typeface="Arial MT"/>
                <a:cs typeface="Arial MT"/>
              </a:rPr>
              <a:t> </a:t>
            </a:r>
            <a:r>
              <a:rPr sz="2400" spc="-5" dirty="0">
                <a:latin typeface="Arial MT"/>
                <a:cs typeface="Arial MT"/>
              </a:rPr>
              <a:t>writing.”</a:t>
            </a:r>
            <a:endParaRPr sz="2400" dirty="0">
              <a:latin typeface="Arial MT"/>
              <a:cs typeface="Arial MT"/>
            </a:endParaRPr>
          </a:p>
          <a:p>
            <a:pPr marL="723900" marR="5080" indent="-254000">
              <a:lnSpc>
                <a:spcPts val="2800"/>
              </a:lnSpc>
              <a:spcBef>
                <a:spcPts val="600"/>
              </a:spcBef>
            </a:pPr>
            <a:r>
              <a:rPr sz="2400" dirty="0">
                <a:latin typeface="Arial MT"/>
                <a:cs typeface="Arial MT"/>
              </a:rPr>
              <a:t>» </a:t>
            </a:r>
            <a:r>
              <a:rPr sz="2400" spc="-5" dirty="0">
                <a:latin typeface="Arial MT"/>
                <a:cs typeface="Arial MT"/>
              </a:rPr>
              <a:t>Refer to the </a:t>
            </a:r>
            <a:r>
              <a:rPr sz="2400" dirty="0">
                <a:latin typeface="Arial MT"/>
                <a:cs typeface="Arial MT"/>
              </a:rPr>
              <a:t>science and art of </a:t>
            </a:r>
            <a:r>
              <a:rPr sz="2400" spc="-5" dirty="0">
                <a:latin typeface="Arial MT"/>
                <a:cs typeface="Arial MT"/>
              </a:rPr>
              <a:t>transforming </a:t>
            </a:r>
            <a:r>
              <a:rPr sz="2400" dirty="0">
                <a:latin typeface="Arial MT"/>
                <a:cs typeface="Arial MT"/>
              </a:rPr>
              <a:t>messages </a:t>
            </a:r>
            <a:r>
              <a:rPr sz="2400" spc="-655" dirty="0">
                <a:latin typeface="Arial MT"/>
                <a:cs typeface="Arial MT"/>
              </a:rPr>
              <a:t> </a:t>
            </a:r>
            <a:r>
              <a:rPr sz="2400" spc="-5" dirty="0">
                <a:latin typeface="Arial MT"/>
                <a:cs typeface="Arial MT"/>
              </a:rPr>
              <a:t>to </a:t>
            </a:r>
            <a:r>
              <a:rPr sz="2400" dirty="0">
                <a:latin typeface="Arial MT"/>
                <a:cs typeface="Arial MT"/>
              </a:rPr>
              <a:t>make </a:t>
            </a:r>
            <a:r>
              <a:rPr sz="2400" spc="-5" dirty="0">
                <a:latin typeface="Arial MT"/>
                <a:cs typeface="Arial MT"/>
              </a:rPr>
              <a:t>them</a:t>
            </a:r>
            <a:r>
              <a:rPr sz="2400" spc="-10" dirty="0">
                <a:latin typeface="Arial MT"/>
                <a:cs typeface="Arial MT"/>
              </a:rPr>
              <a:t> </a:t>
            </a:r>
            <a:r>
              <a:rPr sz="2400" dirty="0">
                <a:latin typeface="Arial MT"/>
                <a:cs typeface="Arial MT"/>
              </a:rPr>
              <a:t>secure and</a:t>
            </a:r>
            <a:r>
              <a:rPr sz="2400" spc="-5" dirty="0">
                <a:latin typeface="Arial MT"/>
                <a:cs typeface="Arial MT"/>
              </a:rPr>
              <a:t> </a:t>
            </a:r>
            <a:r>
              <a:rPr sz="2400" dirty="0">
                <a:latin typeface="Arial MT"/>
                <a:cs typeface="Arial MT"/>
              </a:rPr>
              <a:t>immune </a:t>
            </a:r>
            <a:r>
              <a:rPr sz="2400" spc="-5" dirty="0">
                <a:latin typeface="Arial MT"/>
                <a:cs typeface="Arial MT"/>
              </a:rPr>
              <a:t>to</a:t>
            </a:r>
            <a:r>
              <a:rPr sz="2400" dirty="0">
                <a:latin typeface="Arial MT"/>
                <a:cs typeface="Arial MT"/>
              </a:rPr>
              <a:t> </a:t>
            </a:r>
            <a:r>
              <a:rPr sz="2400" spc="-5" dirty="0">
                <a:latin typeface="Arial MT"/>
                <a:cs typeface="Arial MT"/>
              </a:rPr>
              <a:t>attacks.</a:t>
            </a:r>
            <a:endParaRPr sz="2400" dirty="0">
              <a:latin typeface="Arial MT"/>
              <a:cs typeface="Arial MT"/>
            </a:endParaRPr>
          </a:p>
          <a:p>
            <a:pPr marL="723900" marR="783590" indent="-254000">
              <a:lnSpc>
                <a:spcPts val="2800"/>
              </a:lnSpc>
              <a:spcBef>
                <a:spcPts val="600"/>
              </a:spcBef>
            </a:pPr>
            <a:r>
              <a:rPr sz="2400" dirty="0">
                <a:latin typeface="Arial MT"/>
                <a:cs typeface="Arial MT"/>
              </a:rPr>
              <a:t>» </a:t>
            </a:r>
            <a:r>
              <a:rPr sz="2400" spc="-5" dirty="0">
                <a:latin typeface="Arial MT"/>
                <a:cs typeface="Arial MT"/>
              </a:rPr>
              <a:t>Cryptography</a:t>
            </a:r>
            <a:r>
              <a:rPr sz="2400" dirty="0">
                <a:latin typeface="Arial MT"/>
                <a:cs typeface="Arial MT"/>
              </a:rPr>
              <a:t> </a:t>
            </a:r>
            <a:r>
              <a:rPr sz="2400" spc="-5" dirty="0">
                <a:latin typeface="Arial MT"/>
                <a:cs typeface="Arial MT"/>
              </a:rPr>
              <a:t>referred</a:t>
            </a:r>
            <a:r>
              <a:rPr sz="2400" spc="10" dirty="0">
                <a:latin typeface="Arial MT"/>
                <a:cs typeface="Arial MT"/>
              </a:rPr>
              <a:t> </a:t>
            </a:r>
            <a:r>
              <a:rPr sz="2400" dirty="0">
                <a:latin typeface="Arial MT"/>
                <a:cs typeface="Arial MT"/>
              </a:rPr>
              <a:t>only </a:t>
            </a:r>
            <a:r>
              <a:rPr sz="2400" spc="-5" dirty="0">
                <a:latin typeface="Arial MT"/>
                <a:cs typeface="Arial MT"/>
              </a:rPr>
              <a:t>to</a:t>
            </a:r>
            <a:r>
              <a:rPr sz="2400" spc="10" dirty="0">
                <a:latin typeface="Arial MT"/>
                <a:cs typeface="Arial MT"/>
              </a:rPr>
              <a:t> </a:t>
            </a:r>
            <a:r>
              <a:rPr sz="2400" spc="-5" dirty="0">
                <a:latin typeface="Arial MT"/>
                <a:cs typeface="Arial MT"/>
              </a:rPr>
              <a:t>the</a:t>
            </a:r>
            <a:r>
              <a:rPr sz="2400" spc="5" dirty="0">
                <a:latin typeface="Arial MT"/>
                <a:cs typeface="Arial MT"/>
              </a:rPr>
              <a:t> </a:t>
            </a:r>
            <a:r>
              <a:rPr sz="2400" spc="-5" dirty="0">
                <a:latin typeface="Arial MT"/>
                <a:cs typeface="Arial MT"/>
              </a:rPr>
              <a:t>encryption</a:t>
            </a:r>
            <a:r>
              <a:rPr sz="2400" spc="5" dirty="0">
                <a:latin typeface="Arial MT"/>
                <a:cs typeface="Arial MT"/>
              </a:rPr>
              <a:t> </a:t>
            </a:r>
            <a:r>
              <a:rPr sz="2400" dirty="0">
                <a:latin typeface="Arial MT"/>
                <a:cs typeface="Arial MT"/>
              </a:rPr>
              <a:t>and </a:t>
            </a:r>
            <a:r>
              <a:rPr sz="2400" spc="-650" dirty="0">
                <a:latin typeface="Arial MT"/>
                <a:cs typeface="Arial MT"/>
              </a:rPr>
              <a:t> </a:t>
            </a:r>
            <a:r>
              <a:rPr sz="2400" spc="-5" dirty="0">
                <a:latin typeface="Arial MT"/>
                <a:cs typeface="Arial MT"/>
              </a:rPr>
              <a:t>decryption </a:t>
            </a:r>
            <a:r>
              <a:rPr sz="2400" dirty="0">
                <a:latin typeface="Arial MT"/>
                <a:cs typeface="Arial MT"/>
              </a:rPr>
              <a:t>of</a:t>
            </a:r>
            <a:r>
              <a:rPr sz="2400" spc="-10" dirty="0">
                <a:latin typeface="Arial MT"/>
                <a:cs typeface="Arial MT"/>
              </a:rPr>
              <a:t> </a:t>
            </a:r>
            <a:r>
              <a:rPr sz="2400" dirty="0">
                <a:latin typeface="Arial MT"/>
                <a:cs typeface="Arial MT"/>
              </a:rPr>
              <a:t>messages</a:t>
            </a:r>
            <a:r>
              <a:rPr sz="2400" spc="-10" dirty="0">
                <a:latin typeface="Arial MT"/>
                <a:cs typeface="Arial MT"/>
              </a:rPr>
              <a:t> </a:t>
            </a:r>
            <a:r>
              <a:rPr sz="2400" dirty="0">
                <a:latin typeface="Arial MT"/>
                <a:cs typeface="Arial MT"/>
              </a:rPr>
              <a:t>using secret</a:t>
            </a:r>
            <a:r>
              <a:rPr sz="2400" spc="-10" dirty="0">
                <a:latin typeface="Arial MT"/>
                <a:cs typeface="Arial MT"/>
              </a:rPr>
              <a:t> </a:t>
            </a:r>
            <a:r>
              <a:rPr sz="2400" dirty="0">
                <a:latin typeface="Arial MT"/>
                <a:cs typeface="Arial MT"/>
              </a:rPr>
              <a:t>keys,</a:t>
            </a:r>
          </a:p>
          <a:p>
            <a:pPr marL="469900">
              <a:lnSpc>
                <a:spcPct val="100000"/>
              </a:lnSpc>
              <a:spcBef>
                <a:spcPts val="439"/>
              </a:spcBef>
            </a:pPr>
            <a:r>
              <a:rPr sz="2400" dirty="0">
                <a:latin typeface="Arial MT"/>
                <a:cs typeface="Arial MT"/>
              </a:rPr>
              <a:t>»</a:t>
            </a:r>
            <a:r>
              <a:rPr sz="2400" spc="-25" dirty="0">
                <a:latin typeface="Arial MT"/>
                <a:cs typeface="Arial MT"/>
              </a:rPr>
              <a:t> </a:t>
            </a:r>
            <a:r>
              <a:rPr sz="2400" spc="-5" dirty="0">
                <a:latin typeface="Arial MT"/>
                <a:cs typeface="Arial MT"/>
              </a:rPr>
              <a:t>Categories</a:t>
            </a:r>
            <a:r>
              <a:rPr sz="2400" spc="-20" dirty="0">
                <a:latin typeface="Arial MT"/>
                <a:cs typeface="Arial MT"/>
              </a:rPr>
              <a:t> </a:t>
            </a:r>
            <a:r>
              <a:rPr sz="2400" dirty="0">
                <a:latin typeface="Arial MT"/>
                <a:cs typeface="Arial MT"/>
              </a:rPr>
              <a:t>:</a:t>
            </a:r>
          </a:p>
          <a:p>
            <a:pPr marL="927100">
              <a:lnSpc>
                <a:spcPct val="100000"/>
              </a:lnSpc>
              <a:spcBef>
                <a:spcPts val="520"/>
              </a:spcBef>
            </a:pPr>
            <a:r>
              <a:rPr sz="2400" dirty="0">
                <a:latin typeface="Arial MT"/>
                <a:cs typeface="Arial MT"/>
              </a:rPr>
              <a:t>» </a:t>
            </a:r>
            <a:r>
              <a:rPr sz="2400" spc="-5" dirty="0">
                <a:latin typeface="Arial MT"/>
                <a:cs typeface="Arial MT"/>
              </a:rPr>
              <a:t>symmetric-key</a:t>
            </a:r>
            <a:r>
              <a:rPr sz="2400" dirty="0">
                <a:latin typeface="Arial MT"/>
                <a:cs typeface="Arial MT"/>
              </a:rPr>
              <a:t> </a:t>
            </a:r>
            <a:r>
              <a:rPr sz="2400" spc="-5" dirty="0">
                <a:latin typeface="Arial MT"/>
                <a:cs typeface="Arial MT"/>
              </a:rPr>
              <a:t>encipherment,</a:t>
            </a:r>
            <a:endParaRPr sz="2400" dirty="0">
              <a:latin typeface="Arial MT"/>
              <a:cs typeface="Arial MT"/>
            </a:endParaRPr>
          </a:p>
          <a:p>
            <a:pPr marL="927100">
              <a:lnSpc>
                <a:spcPct val="100000"/>
              </a:lnSpc>
              <a:spcBef>
                <a:spcPts val="420"/>
              </a:spcBef>
            </a:pPr>
            <a:r>
              <a:rPr sz="2400" dirty="0">
                <a:latin typeface="Arial MT"/>
                <a:cs typeface="Arial MT"/>
              </a:rPr>
              <a:t>»</a:t>
            </a:r>
            <a:r>
              <a:rPr sz="2400" spc="-15" dirty="0">
                <a:latin typeface="Arial MT"/>
                <a:cs typeface="Arial MT"/>
              </a:rPr>
              <a:t> </a:t>
            </a:r>
            <a:r>
              <a:rPr sz="2400" spc="-5" dirty="0">
                <a:latin typeface="Arial MT"/>
                <a:cs typeface="Arial MT"/>
              </a:rPr>
              <a:t>asymmetric-key</a:t>
            </a:r>
            <a:r>
              <a:rPr sz="2400" spc="-15" dirty="0">
                <a:latin typeface="Arial MT"/>
                <a:cs typeface="Arial MT"/>
              </a:rPr>
              <a:t> </a:t>
            </a:r>
            <a:r>
              <a:rPr sz="2400" dirty="0">
                <a:latin typeface="Arial MT"/>
                <a:cs typeface="Arial MT"/>
              </a:rPr>
              <a:t>encipherment</a:t>
            </a:r>
            <a:r>
              <a:rPr sz="2400" spc="-10" dirty="0">
                <a:latin typeface="Arial MT"/>
                <a:cs typeface="Arial MT"/>
              </a:rPr>
              <a:t> </a:t>
            </a:r>
            <a:r>
              <a:rPr sz="2400" dirty="0">
                <a:latin typeface="Arial MT"/>
                <a:cs typeface="Arial MT"/>
              </a:rPr>
              <a:t>and</a:t>
            </a:r>
          </a:p>
          <a:p>
            <a:pPr algn="l"/>
            <a:r>
              <a:rPr sz="2400" dirty="0">
                <a:latin typeface="Arial MT"/>
                <a:cs typeface="Arial MT"/>
              </a:rPr>
              <a:t>»</a:t>
            </a:r>
            <a:r>
              <a:rPr sz="2400" spc="-55" dirty="0">
                <a:latin typeface="Arial MT"/>
                <a:cs typeface="Arial MT"/>
              </a:rPr>
              <a:t> </a:t>
            </a:r>
            <a:r>
              <a:rPr sz="2400" dirty="0">
                <a:latin typeface="Arial MT"/>
                <a:cs typeface="Arial MT"/>
              </a:rPr>
              <a:t>hashing.</a:t>
            </a:r>
            <a:endParaRPr lang="en-IN" sz="1800" b="0" i="0" u="none" strike="noStrike" baseline="0" dirty="0">
              <a:solidFill>
                <a:srgbClr val="000000"/>
              </a:solidFill>
              <a:latin typeface="Bradley Hand ITC" panose="03070402050302030203" pitchFamily="66" charset="0"/>
            </a:endParaRPr>
          </a:p>
          <a:p>
            <a:endParaRPr lang="en-IN" sz="1800" b="0" i="0" u="none" strike="noStrike" baseline="0" dirty="0">
              <a:latin typeface="Bradley Hand ITC" panose="03070402050302030203"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01686" y="5098453"/>
            <a:ext cx="6009640" cy="987425"/>
          </a:xfrm>
          <a:custGeom>
            <a:avLst/>
            <a:gdLst/>
            <a:ahLst/>
            <a:cxnLst/>
            <a:rect l="l" t="t" r="r" b="b"/>
            <a:pathLst>
              <a:path w="6009640" h="987425">
                <a:moveTo>
                  <a:pt x="6009119" y="265049"/>
                </a:moveTo>
                <a:lnTo>
                  <a:pt x="6006516" y="214579"/>
                </a:lnTo>
                <a:lnTo>
                  <a:pt x="5998705" y="165201"/>
                </a:lnTo>
                <a:lnTo>
                  <a:pt x="5985688" y="117970"/>
                </a:lnTo>
                <a:lnTo>
                  <a:pt x="5967476" y="73977"/>
                </a:lnTo>
                <a:lnTo>
                  <a:pt x="5944044" y="34290"/>
                </a:lnTo>
                <a:lnTo>
                  <a:pt x="5915406" y="0"/>
                </a:lnTo>
                <a:lnTo>
                  <a:pt x="1820456" y="0"/>
                </a:lnTo>
                <a:lnTo>
                  <a:pt x="1791817" y="34290"/>
                </a:lnTo>
                <a:lnTo>
                  <a:pt x="1768398" y="73977"/>
                </a:lnTo>
                <a:lnTo>
                  <a:pt x="1750174" y="117970"/>
                </a:lnTo>
                <a:lnTo>
                  <a:pt x="1737156" y="165201"/>
                </a:lnTo>
                <a:lnTo>
                  <a:pt x="1729346" y="214579"/>
                </a:lnTo>
                <a:lnTo>
                  <a:pt x="1726742" y="265049"/>
                </a:lnTo>
                <a:lnTo>
                  <a:pt x="1729346" y="315506"/>
                </a:lnTo>
                <a:lnTo>
                  <a:pt x="1737156" y="364896"/>
                </a:lnTo>
                <a:lnTo>
                  <a:pt x="1750174" y="412127"/>
                </a:lnTo>
                <a:lnTo>
                  <a:pt x="1768398" y="456120"/>
                </a:lnTo>
                <a:lnTo>
                  <a:pt x="1769033" y="457200"/>
                </a:lnTo>
                <a:lnTo>
                  <a:pt x="93713" y="457200"/>
                </a:lnTo>
                <a:lnTo>
                  <a:pt x="65074" y="491490"/>
                </a:lnTo>
                <a:lnTo>
                  <a:pt x="41643" y="531164"/>
                </a:lnTo>
                <a:lnTo>
                  <a:pt x="23431" y="575157"/>
                </a:lnTo>
                <a:lnTo>
                  <a:pt x="10414" y="622388"/>
                </a:lnTo>
                <a:lnTo>
                  <a:pt x="2603" y="671779"/>
                </a:lnTo>
                <a:lnTo>
                  <a:pt x="0" y="722249"/>
                </a:lnTo>
                <a:lnTo>
                  <a:pt x="2603" y="772706"/>
                </a:lnTo>
                <a:lnTo>
                  <a:pt x="10414" y="822096"/>
                </a:lnTo>
                <a:lnTo>
                  <a:pt x="23431" y="869327"/>
                </a:lnTo>
                <a:lnTo>
                  <a:pt x="41643" y="913320"/>
                </a:lnTo>
                <a:lnTo>
                  <a:pt x="65074" y="952995"/>
                </a:lnTo>
                <a:lnTo>
                  <a:pt x="93713" y="987285"/>
                </a:lnTo>
                <a:lnTo>
                  <a:pt x="2772562" y="987285"/>
                </a:lnTo>
                <a:lnTo>
                  <a:pt x="2801201" y="952995"/>
                </a:lnTo>
                <a:lnTo>
                  <a:pt x="2824619" y="913320"/>
                </a:lnTo>
                <a:lnTo>
                  <a:pt x="2842844" y="869327"/>
                </a:lnTo>
                <a:lnTo>
                  <a:pt x="2855861" y="822096"/>
                </a:lnTo>
                <a:lnTo>
                  <a:pt x="2863672" y="772706"/>
                </a:lnTo>
                <a:lnTo>
                  <a:pt x="2866275" y="722249"/>
                </a:lnTo>
                <a:lnTo>
                  <a:pt x="2863672" y="671779"/>
                </a:lnTo>
                <a:lnTo>
                  <a:pt x="2855861" y="622388"/>
                </a:lnTo>
                <a:lnTo>
                  <a:pt x="2842844" y="575157"/>
                </a:lnTo>
                <a:lnTo>
                  <a:pt x="2824619" y="531164"/>
                </a:lnTo>
                <a:lnTo>
                  <a:pt x="2823984" y="530098"/>
                </a:lnTo>
                <a:lnTo>
                  <a:pt x="5915406" y="530098"/>
                </a:lnTo>
                <a:lnTo>
                  <a:pt x="5944044" y="495808"/>
                </a:lnTo>
                <a:lnTo>
                  <a:pt x="5967476" y="456120"/>
                </a:lnTo>
                <a:lnTo>
                  <a:pt x="5985688" y="412127"/>
                </a:lnTo>
                <a:lnTo>
                  <a:pt x="5998705" y="364896"/>
                </a:lnTo>
                <a:lnTo>
                  <a:pt x="6006516" y="315506"/>
                </a:lnTo>
                <a:lnTo>
                  <a:pt x="6009119" y="265049"/>
                </a:lnTo>
                <a:close/>
              </a:path>
            </a:pathLst>
          </a:custGeom>
          <a:solidFill>
            <a:srgbClr val="FFFF00"/>
          </a:solidFill>
        </p:spPr>
        <p:txBody>
          <a:bodyPr wrap="square" lIns="0" tIns="0" rIns="0" bIns="0" rtlCol="0"/>
          <a:lstStyle/>
          <a:p>
            <a:endParaRPr/>
          </a:p>
        </p:txBody>
      </p:sp>
      <p:sp>
        <p:nvSpPr>
          <p:cNvPr id="3" name="object 3"/>
          <p:cNvSpPr txBox="1">
            <a:spLocks noGrp="1"/>
          </p:cNvSpPr>
          <p:nvPr>
            <p:ph type="title"/>
          </p:nvPr>
        </p:nvSpPr>
        <p:spPr>
          <a:xfrm>
            <a:off x="3251200" y="457200"/>
            <a:ext cx="2634615" cy="695960"/>
          </a:xfrm>
          <a:prstGeom prst="rect">
            <a:avLst/>
          </a:prstGeom>
        </p:spPr>
        <p:txBody>
          <a:bodyPr vert="horz" wrap="square" lIns="0" tIns="12700" rIns="0" bIns="0" rtlCol="0">
            <a:spAutoFit/>
          </a:bodyPr>
          <a:lstStyle/>
          <a:p>
            <a:pPr marL="12700">
              <a:lnSpc>
                <a:spcPct val="100000"/>
              </a:lnSpc>
              <a:spcBef>
                <a:spcPts val="100"/>
              </a:spcBef>
            </a:pPr>
            <a:r>
              <a:rPr sz="4400" dirty="0"/>
              <a:t>Definitions</a:t>
            </a:r>
            <a:endParaRPr sz="4400"/>
          </a:p>
        </p:txBody>
      </p:sp>
      <p:sp>
        <p:nvSpPr>
          <p:cNvPr id="4" name="object 4"/>
          <p:cNvSpPr txBox="1">
            <a:spLocks noGrp="1"/>
          </p:cNvSpPr>
          <p:nvPr>
            <p:ph type="body" idx="1"/>
          </p:nvPr>
        </p:nvSpPr>
        <p:spPr>
          <a:prstGeom prst="rect">
            <a:avLst/>
          </a:prstGeom>
        </p:spPr>
        <p:txBody>
          <a:bodyPr vert="horz" wrap="square" lIns="0" tIns="85090" rIns="0" bIns="0" rtlCol="0">
            <a:spAutoFit/>
          </a:bodyPr>
          <a:lstStyle/>
          <a:p>
            <a:pPr marL="12700">
              <a:lnSpc>
                <a:spcPct val="100000"/>
              </a:lnSpc>
              <a:spcBef>
                <a:spcPts val="670"/>
              </a:spcBef>
            </a:pPr>
            <a:r>
              <a:rPr spc="20" dirty="0"/>
              <a:t>»</a:t>
            </a:r>
            <a:r>
              <a:rPr spc="-40" dirty="0"/>
              <a:t> </a:t>
            </a:r>
            <a:r>
              <a:rPr spc="15" dirty="0"/>
              <a:t>Steganography</a:t>
            </a:r>
          </a:p>
          <a:p>
            <a:pPr marL="800100" marR="5080" indent="-330200">
              <a:lnSpc>
                <a:spcPts val="3600"/>
              </a:lnSpc>
              <a:spcBef>
                <a:spcPts val="800"/>
              </a:spcBef>
            </a:pPr>
            <a:r>
              <a:rPr spc="20" dirty="0"/>
              <a:t>»</a:t>
            </a:r>
            <a:r>
              <a:rPr spc="-15" dirty="0"/>
              <a:t> </a:t>
            </a:r>
            <a:r>
              <a:rPr spc="15" dirty="0"/>
              <a:t>Origin</a:t>
            </a:r>
            <a:r>
              <a:rPr spc="5" dirty="0"/>
              <a:t> </a:t>
            </a:r>
            <a:r>
              <a:rPr spc="10" dirty="0"/>
              <a:t>in</a:t>
            </a:r>
            <a:r>
              <a:rPr spc="5" dirty="0"/>
              <a:t> </a:t>
            </a:r>
            <a:r>
              <a:rPr spc="15" dirty="0"/>
              <a:t>Greek,</a:t>
            </a:r>
            <a:r>
              <a:rPr dirty="0"/>
              <a:t> </a:t>
            </a:r>
            <a:r>
              <a:rPr spc="20" dirty="0"/>
              <a:t>means</a:t>
            </a:r>
            <a:r>
              <a:rPr spc="5" dirty="0"/>
              <a:t> </a:t>
            </a:r>
            <a:r>
              <a:rPr spc="15" dirty="0"/>
              <a:t>“covered</a:t>
            </a:r>
            <a:r>
              <a:rPr spc="5" dirty="0"/>
              <a:t> </a:t>
            </a:r>
            <a:r>
              <a:rPr spc="10" dirty="0"/>
              <a:t>writing,” </a:t>
            </a:r>
            <a:r>
              <a:rPr spc="-844" dirty="0"/>
              <a:t> </a:t>
            </a:r>
            <a:r>
              <a:rPr spc="10" dirty="0"/>
              <a:t>in </a:t>
            </a:r>
            <a:r>
              <a:rPr spc="15" dirty="0"/>
              <a:t>contrast </a:t>
            </a:r>
            <a:r>
              <a:rPr spc="10" dirty="0"/>
              <a:t>with </a:t>
            </a:r>
            <a:r>
              <a:rPr spc="-5" dirty="0"/>
              <a:t>cryptography, </a:t>
            </a:r>
            <a:r>
              <a:rPr spc="15" dirty="0"/>
              <a:t>which </a:t>
            </a:r>
            <a:r>
              <a:rPr spc="20" dirty="0"/>
              <a:t> means</a:t>
            </a:r>
            <a:r>
              <a:rPr dirty="0"/>
              <a:t> </a:t>
            </a:r>
            <a:r>
              <a:rPr spc="15" dirty="0"/>
              <a:t>“secret</a:t>
            </a:r>
            <a:r>
              <a:rPr spc="5" dirty="0"/>
              <a:t> </a:t>
            </a:r>
            <a:r>
              <a:rPr spc="10" dirty="0"/>
              <a:t>writing.”</a:t>
            </a:r>
          </a:p>
          <a:p>
            <a:pPr marL="800100" marR="445770" indent="-330200">
              <a:lnSpc>
                <a:spcPts val="3600"/>
              </a:lnSpc>
              <a:spcBef>
                <a:spcPts val="800"/>
              </a:spcBef>
            </a:pPr>
            <a:r>
              <a:rPr spc="20" dirty="0"/>
              <a:t>» </a:t>
            </a:r>
            <a:r>
              <a:rPr spc="15" dirty="0"/>
              <a:t>Cryptography </a:t>
            </a:r>
            <a:r>
              <a:rPr spc="20" dirty="0"/>
              <a:t>means </a:t>
            </a:r>
            <a:r>
              <a:rPr spc="15" dirty="0"/>
              <a:t>concealing the </a:t>
            </a:r>
            <a:r>
              <a:rPr spc="20" dirty="0"/>
              <a:t> </a:t>
            </a:r>
            <a:r>
              <a:rPr spc="15" dirty="0"/>
              <a:t>contents</a:t>
            </a:r>
            <a:r>
              <a:rPr spc="-10" dirty="0"/>
              <a:t> </a:t>
            </a:r>
            <a:r>
              <a:rPr spc="15" dirty="0"/>
              <a:t>of</a:t>
            </a:r>
            <a:r>
              <a:rPr spc="-10" dirty="0"/>
              <a:t> </a:t>
            </a:r>
            <a:r>
              <a:rPr spc="20" dirty="0"/>
              <a:t>a</a:t>
            </a:r>
            <a:r>
              <a:rPr dirty="0"/>
              <a:t> </a:t>
            </a:r>
            <a:r>
              <a:rPr spc="20" dirty="0"/>
              <a:t>message</a:t>
            </a:r>
            <a:r>
              <a:rPr spc="-5" dirty="0"/>
              <a:t> </a:t>
            </a:r>
            <a:r>
              <a:rPr spc="15" dirty="0"/>
              <a:t>by</a:t>
            </a:r>
            <a:r>
              <a:rPr spc="-5" dirty="0"/>
              <a:t> </a:t>
            </a:r>
            <a:r>
              <a:rPr spc="15" dirty="0"/>
              <a:t>enciphering;</a:t>
            </a:r>
          </a:p>
          <a:p>
            <a:pPr marL="800100" marR="577850" indent="-330200">
              <a:lnSpc>
                <a:spcPts val="3600"/>
              </a:lnSpc>
              <a:spcBef>
                <a:spcPts val="800"/>
              </a:spcBef>
            </a:pPr>
            <a:r>
              <a:rPr spc="20" dirty="0"/>
              <a:t>»</a:t>
            </a:r>
            <a:r>
              <a:rPr spc="-20" dirty="0"/>
              <a:t> </a:t>
            </a:r>
            <a:r>
              <a:rPr spc="15" dirty="0"/>
              <a:t>Steganography</a:t>
            </a:r>
            <a:r>
              <a:rPr dirty="0"/>
              <a:t> </a:t>
            </a:r>
            <a:r>
              <a:rPr spc="20" dirty="0"/>
              <a:t>means</a:t>
            </a:r>
            <a:r>
              <a:rPr dirty="0"/>
              <a:t> </a:t>
            </a:r>
            <a:r>
              <a:rPr spc="15" dirty="0"/>
              <a:t>concealing</a:t>
            </a:r>
            <a:r>
              <a:rPr dirty="0"/>
              <a:t> </a:t>
            </a:r>
            <a:r>
              <a:rPr spc="15" dirty="0"/>
              <a:t>the </a:t>
            </a:r>
            <a:r>
              <a:rPr spc="-844" dirty="0"/>
              <a:t> </a:t>
            </a:r>
            <a:r>
              <a:rPr spc="20" dirty="0"/>
              <a:t>message </a:t>
            </a:r>
            <a:r>
              <a:rPr spc="10" dirty="0"/>
              <a:t>itself </a:t>
            </a:r>
            <a:r>
              <a:rPr spc="15" dirty="0"/>
              <a:t>by covering </a:t>
            </a:r>
            <a:r>
              <a:rPr spc="5" dirty="0"/>
              <a:t>it </a:t>
            </a:r>
            <a:r>
              <a:rPr spc="10" dirty="0"/>
              <a:t>with </a:t>
            </a:r>
            <a:r>
              <a:rPr spc="15" dirty="0"/>
              <a:t> something</a:t>
            </a:r>
            <a:r>
              <a:rPr spc="5" dirty="0"/>
              <a:t> </a:t>
            </a:r>
            <a:r>
              <a:rPr spc="15" dirty="0"/>
              <a:t>else</a:t>
            </a:r>
          </a:p>
        </p:txBody>
      </p:sp>
      <p:sp>
        <p:nvSpPr>
          <p:cNvPr id="5" name="object 5"/>
          <p:cNvSpPr txBox="1"/>
          <p:nvPr/>
        </p:nvSpPr>
        <p:spPr>
          <a:xfrm>
            <a:off x="1201686" y="6258800"/>
            <a:ext cx="7620000" cy="328295"/>
          </a:xfrm>
          <a:prstGeom prst="rect">
            <a:avLst/>
          </a:prstGeom>
          <a:ln w="12700">
            <a:solidFill>
              <a:srgbClr val="000000"/>
            </a:solidFill>
          </a:ln>
        </p:spPr>
        <p:txBody>
          <a:bodyPr vert="horz" wrap="square" lIns="0" tIns="50800" rIns="0" bIns="0" rtlCol="0">
            <a:spAutoFit/>
          </a:bodyPr>
          <a:lstStyle/>
          <a:p>
            <a:pPr marL="25400" marR="17780">
              <a:lnSpc>
                <a:spcPct val="100000"/>
              </a:lnSpc>
            </a:pPr>
            <a:r>
              <a:rPr lang="en-US" dirty="0">
                <a:latin typeface="Arial MT"/>
                <a:cs typeface="Arial MT"/>
              </a:rPr>
              <a:t>H</a:t>
            </a:r>
            <a:r>
              <a:rPr dirty="0">
                <a:latin typeface="Arial MT"/>
                <a:cs typeface="Arial MT"/>
              </a:rPr>
              <a:t>iding</a:t>
            </a:r>
            <a:r>
              <a:rPr spc="-15" dirty="0">
                <a:latin typeface="Arial MT"/>
                <a:cs typeface="Arial MT"/>
              </a:rPr>
              <a:t> </a:t>
            </a:r>
            <a:r>
              <a:rPr dirty="0">
                <a:latin typeface="Arial MT"/>
                <a:cs typeface="Arial MT"/>
              </a:rPr>
              <a:t>a</a:t>
            </a:r>
            <a:r>
              <a:rPr spc="-10" dirty="0">
                <a:latin typeface="Arial MT"/>
                <a:cs typeface="Arial MT"/>
              </a:rPr>
              <a:t> </a:t>
            </a:r>
            <a:r>
              <a:rPr dirty="0">
                <a:latin typeface="Arial MT"/>
                <a:cs typeface="Arial MT"/>
              </a:rPr>
              <a:t>secret</a:t>
            </a:r>
            <a:r>
              <a:rPr spc="-15" dirty="0">
                <a:latin typeface="Arial MT"/>
                <a:cs typeface="Arial MT"/>
              </a:rPr>
              <a:t> </a:t>
            </a:r>
            <a:r>
              <a:rPr dirty="0">
                <a:latin typeface="Arial MT"/>
                <a:cs typeface="Arial MT"/>
              </a:rPr>
              <a:t>message</a:t>
            </a:r>
            <a:r>
              <a:rPr spc="-10" dirty="0">
                <a:latin typeface="Arial MT"/>
                <a:cs typeface="Arial MT"/>
              </a:rPr>
              <a:t> </a:t>
            </a:r>
            <a:r>
              <a:rPr dirty="0">
                <a:latin typeface="Arial MT"/>
                <a:cs typeface="Arial MT"/>
              </a:rPr>
              <a:t>inside</a:t>
            </a:r>
            <a:r>
              <a:rPr spc="-15" dirty="0">
                <a:latin typeface="Arial MT"/>
                <a:cs typeface="Arial MT"/>
              </a:rPr>
              <a:t> </a:t>
            </a:r>
            <a:r>
              <a:rPr dirty="0">
                <a:latin typeface="Arial MT"/>
                <a:cs typeface="Arial MT"/>
              </a:rPr>
              <a:t>of</a:t>
            </a:r>
            <a:r>
              <a:rPr spc="-10" dirty="0">
                <a:latin typeface="Arial MT"/>
                <a:cs typeface="Arial MT"/>
              </a:rPr>
              <a:t> </a:t>
            </a:r>
            <a:r>
              <a:rPr dirty="0">
                <a:latin typeface="Arial MT"/>
                <a:cs typeface="Arial MT"/>
              </a:rPr>
              <a:t>(or</a:t>
            </a:r>
            <a:r>
              <a:rPr spc="-15" dirty="0">
                <a:latin typeface="Arial MT"/>
                <a:cs typeface="Arial MT"/>
              </a:rPr>
              <a:t> </a:t>
            </a:r>
            <a:r>
              <a:rPr dirty="0">
                <a:latin typeface="Arial MT"/>
                <a:cs typeface="Arial MT"/>
              </a:rPr>
              <a:t>top</a:t>
            </a:r>
            <a:r>
              <a:rPr spc="-10" dirty="0">
                <a:latin typeface="Arial MT"/>
                <a:cs typeface="Arial MT"/>
              </a:rPr>
              <a:t> </a:t>
            </a:r>
            <a:r>
              <a:rPr dirty="0">
                <a:latin typeface="Arial MT"/>
                <a:cs typeface="Arial MT"/>
              </a:rPr>
              <a:t>of)</a:t>
            </a:r>
            <a:r>
              <a:rPr spc="-10" dirty="0">
                <a:latin typeface="Arial MT"/>
                <a:cs typeface="Arial MT"/>
              </a:rPr>
              <a:t> </a:t>
            </a:r>
            <a:r>
              <a:rPr dirty="0">
                <a:latin typeface="Arial MT"/>
                <a:cs typeface="Arial MT"/>
              </a:rPr>
              <a:t>something</a:t>
            </a:r>
            <a:r>
              <a:rPr spc="-10" dirty="0">
                <a:latin typeface="Arial MT"/>
                <a:cs typeface="Arial MT"/>
              </a:rPr>
              <a:t> </a:t>
            </a:r>
            <a:r>
              <a:rPr dirty="0">
                <a:latin typeface="Arial MT"/>
                <a:cs typeface="Arial MT"/>
              </a:rPr>
              <a:t>that</a:t>
            </a:r>
            <a:r>
              <a:rPr spc="-10" dirty="0">
                <a:latin typeface="Arial MT"/>
                <a:cs typeface="Arial MT"/>
              </a:rPr>
              <a:t> </a:t>
            </a:r>
            <a:r>
              <a:rPr dirty="0">
                <a:latin typeface="Arial MT"/>
                <a:cs typeface="Arial MT"/>
              </a:rPr>
              <a:t>is</a:t>
            </a:r>
            <a:r>
              <a:rPr spc="-10" dirty="0">
                <a:latin typeface="Arial MT"/>
                <a:cs typeface="Arial MT"/>
              </a:rPr>
              <a:t> </a:t>
            </a:r>
            <a:r>
              <a:rPr dirty="0">
                <a:latin typeface="Arial MT"/>
                <a:cs typeface="Arial MT"/>
              </a:rPr>
              <a:t>not</a:t>
            </a:r>
            <a:r>
              <a:rPr spc="-10" dirty="0">
                <a:latin typeface="Arial MT"/>
                <a:cs typeface="Arial MT"/>
              </a:rPr>
              <a:t> </a:t>
            </a:r>
            <a:r>
              <a:rPr dirty="0">
                <a:latin typeface="Arial MT"/>
                <a:cs typeface="Arial MT"/>
              </a:rPr>
              <a:t>secret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1200" y="457200"/>
            <a:ext cx="2634615" cy="695960"/>
          </a:xfrm>
          <a:prstGeom prst="rect">
            <a:avLst/>
          </a:prstGeom>
        </p:spPr>
        <p:txBody>
          <a:bodyPr vert="horz" wrap="square" lIns="0" tIns="12700" rIns="0" bIns="0" rtlCol="0">
            <a:spAutoFit/>
          </a:bodyPr>
          <a:lstStyle/>
          <a:p>
            <a:pPr marL="12700">
              <a:lnSpc>
                <a:spcPct val="100000"/>
              </a:lnSpc>
              <a:spcBef>
                <a:spcPts val="100"/>
              </a:spcBef>
            </a:pPr>
            <a:r>
              <a:rPr sz="4400" dirty="0"/>
              <a:t>Definitions</a:t>
            </a:r>
            <a:endParaRPr sz="4400"/>
          </a:p>
        </p:txBody>
      </p:sp>
      <p:sp>
        <p:nvSpPr>
          <p:cNvPr id="3" name="object 3"/>
          <p:cNvSpPr txBox="1"/>
          <p:nvPr/>
        </p:nvSpPr>
        <p:spPr>
          <a:xfrm>
            <a:off x="495300" y="1524203"/>
            <a:ext cx="8123555" cy="4844275"/>
          </a:xfrm>
          <a:prstGeom prst="rect">
            <a:avLst/>
          </a:prstGeom>
        </p:spPr>
        <p:txBody>
          <a:bodyPr vert="horz" wrap="square" lIns="0" tIns="75565" rIns="0" bIns="0" rtlCol="0">
            <a:spAutoFit/>
          </a:bodyPr>
          <a:lstStyle/>
          <a:p>
            <a:pPr marL="12700">
              <a:lnSpc>
                <a:spcPct val="100000"/>
              </a:lnSpc>
              <a:spcBef>
                <a:spcPts val="595"/>
              </a:spcBef>
            </a:pPr>
            <a:r>
              <a:rPr sz="3000" dirty="0">
                <a:latin typeface="Arial MT"/>
                <a:cs typeface="Arial MT"/>
              </a:rPr>
              <a:t>»</a:t>
            </a:r>
            <a:r>
              <a:rPr sz="3000" spc="-35" dirty="0">
                <a:latin typeface="Arial MT"/>
                <a:cs typeface="Arial MT"/>
              </a:rPr>
              <a:t> </a:t>
            </a:r>
            <a:r>
              <a:rPr sz="3000" dirty="0">
                <a:latin typeface="Arial MT"/>
                <a:cs typeface="Arial MT"/>
              </a:rPr>
              <a:t>Cryptanalysis</a:t>
            </a:r>
            <a:r>
              <a:rPr lang="en-US" sz="3000" dirty="0">
                <a:latin typeface="Arial MT"/>
                <a:cs typeface="Arial MT"/>
              </a:rPr>
              <a:t> (</a:t>
            </a:r>
            <a:r>
              <a:rPr lang="en-US" sz="3200" b="0" i="0" u="none" strike="noStrike" baseline="0" dirty="0">
                <a:solidFill>
                  <a:srgbClr val="6F2F9F"/>
                </a:solidFill>
                <a:latin typeface="Bradley Hand ITC" panose="03070402050302030203" pitchFamily="66" charset="0"/>
              </a:rPr>
              <a:t>The process of finding weakness in cryptographic schemes)</a:t>
            </a:r>
            <a:endParaRPr sz="3000" dirty="0">
              <a:latin typeface="Arial MT"/>
              <a:cs typeface="Arial MT"/>
            </a:endParaRPr>
          </a:p>
          <a:p>
            <a:pPr marL="787400" marR="5080" indent="-317500">
              <a:lnSpc>
                <a:spcPts val="3400"/>
              </a:lnSpc>
              <a:spcBef>
                <a:spcPts val="780"/>
              </a:spcBef>
            </a:pPr>
            <a:r>
              <a:rPr sz="3000" dirty="0">
                <a:latin typeface="Arial MT"/>
                <a:cs typeface="Arial MT"/>
              </a:rPr>
              <a:t>» </a:t>
            </a:r>
            <a:r>
              <a:rPr sz="3000" b="1" dirty="0">
                <a:latin typeface="Arial"/>
                <a:cs typeface="Arial"/>
              </a:rPr>
              <a:t>Study of methods for obtaining the </a:t>
            </a:r>
            <a:r>
              <a:rPr sz="3000" b="1" spc="5" dirty="0">
                <a:latin typeface="Arial"/>
                <a:cs typeface="Arial"/>
              </a:rPr>
              <a:t> </a:t>
            </a:r>
            <a:r>
              <a:rPr sz="3000" b="1" dirty="0">
                <a:latin typeface="Arial"/>
                <a:cs typeface="Arial"/>
              </a:rPr>
              <a:t>meaning of encrypted information, </a:t>
            </a:r>
            <a:r>
              <a:rPr sz="3000" b="1" spc="5" dirty="0">
                <a:latin typeface="Arial"/>
                <a:cs typeface="Arial"/>
              </a:rPr>
              <a:t> </a:t>
            </a:r>
            <a:r>
              <a:rPr sz="3000" b="1" dirty="0">
                <a:latin typeface="Arial"/>
                <a:cs typeface="Arial"/>
              </a:rPr>
              <a:t>without access to the secret information </a:t>
            </a:r>
            <a:r>
              <a:rPr sz="3000" b="1" spc="-819" dirty="0">
                <a:latin typeface="Arial"/>
                <a:cs typeface="Arial"/>
              </a:rPr>
              <a:t> </a:t>
            </a:r>
            <a:r>
              <a:rPr sz="3000" b="1" dirty="0">
                <a:latin typeface="Arial"/>
                <a:cs typeface="Arial"/>
              </a:rPr>
              <a:t>that</a:t>
            </a:r>
            <a:r>
              <a:rPr sz="3000" b="1" spc="-5" dirty="0">
                <a:latin typeface="Arial"/>
                <a:cs typeface="Arial"/>
              </a:rPr>
              <a:t> </a:t>
            </a:r>
            <a:r>
              <a:rPr sz="3000" b="1" dirty="0">
                <a:latin typeface="Arial"/>
                <a:cs typeface="Arial"/>
              </a:rPr>
              <a:t>is typically</a:t>
            </a:r>
            <a:r>
              <a:rPr sz="3000" b="1" spc="-5" dirty="0">
                <a:latin typeface="Arial"/>
                <a:cs typeface="Arial"/>
              </a:rPr>
              <a:t> </a:t>
            </a:r>
            <a:r>
              <a:rPr sz="3000" b="1" dirty="0">
                <a:latin typeface="Arial"/>
                <a:cs typeface="Arial"/>
              </a:rPr>
              <a:t>required to do</a:t>
            </a:r>
            <a:r>
              <a:rPr sz="3000" b="1" spc="-5" dirty="0">
                <a:latin typeface="Arial"/>
                <a:cs typeface="Arial"/>
              </a:rPr>
              <a:t> </a:t>
            </a:r>
            <a:r>
              <a:rPr sz="3000" b="1" dirty="0">
                <a:latin typeface="Arial"/>
                <a:cs typeface="Arial"/>
              </a:rPr>
              <a:t>so</a:t>
            </a:r>
            <a:r>
              <a:rPr sz="3000" dirty="0">
                <a:latin typeface="Arial MT"/>
                <a:cs typeface="Arial MT"/>
              </a:rPr>
              <a:t>.</a:t>
            </a:r>
          </a:p>
          <a:p>
            <a:pPr marL="787400" marR="554355" indent="-317500">
              <a:lnSpc>
                <a:spcPts val="3400"/>
              </a:lnSpc>
              <a:spcBef>
                <a:spcPts val="800"/>
              </a:spcBef>
            </a:pPr>
            <a:r>
              <a:rPr sz="3000" dirty="0">
                <a:latin typeface="Arial MT"/>
                <a:cs typeface="Arial MT"/>
              </a:rPr>
              <a:t>»</a:t>
            </a:r>
            <a:r>
              <a:rPr sz="3000" spc="-10" dirty="0">
                <a:latin typeface="Arial MT"/>
                <a:cs typeface="Arial MT"/>
              </a:rPr>
              <a:t> </a:t>
            </a:r>
            <a:r>
              <a:rPr sz="3000" dirty="0">
                <a:latin typeface="Arial MT"/>
                <a:cs typeface="Arial MT"/>
              </a:rPr>
              <a:t>Involves</a:t>
            </a:r>
            <a:r>
              <a:rPr sz="3000" spc="5" dirty="0">
                <a:latin typeface="Arial MT"/>
                <a:cs typeface="Arial MT"/>
              </a:rPr>
              <a:t> </a:t>
            </a:r>
            <a:r>
              <a:rPr sz="3000" dirty="0">
                <a:latin typeface="Arial MT"/>
                <a:cs typeface="Arial MT"/>
              </a:rPr>
              <a:t>knowing</a:t>
            </a:r>
            <a:r>
              <a:rPr sz="3000" spc="5" dirty="0">
                <a:latin typeface="Arial MT"/>
                <a:cs typeface="Arial MT"/>
              </a:rPr>
              <a:t> </a:t>
            </a:r>
            <a:r>
              <a:rPr sz="3000" dirty="0">
                <a:latin typeface="Arial MT"/>
                <a:cs typeface="Arial MT"/>
              </a:rPr>
              <a:t>how the</a:t>
            </a:r>
            <a:r>
              <a:rPr sz="3000" spc="5" dirty="0">
                <a:latin typeface="Arial MT"/>
                <a:cs typeface="Arial MT"/>
              </a:rPr>
              <a:t> </a:t>
            </a:r>
            <a:r>
              <a:rPr sz="3000" dirty="0">
                <a:latin typeface="Arial MT"/>
                <a:cs typeface="Arial MT"/>
              </a:rPr>
              <a:t>system</a:t>
            </a:r>
            <a:r>
              <a:rPr sz="3000" spc="5" dirty="0">
                <a:latin typeface="Arial MT"/>
                <a:cs typeface="Arial MT"/>
              </a:rPr>
              <a:t> </a:t>
            </a:r>
            <a:r>
              <a:rPr sz="3000" dirty="0">
                <a:latin typeface="Arial MT"/>
                <a:cs typeface="Arial MT"/>
              </a:rPr>
              <a:t>works </a:t>
            </a:r>
            <a:r>
              <a:rPr sz="3000" spc="-819" dirty="0">
                <a:latin typeface="Arial MT"/>
                <a:cs typeface="Arial MT"/>
              </a:rPr>
              <a:t> </a:t>
            </a:r>
            <a:r>
              <a:rPr sz="3000" dirty="0">
                <a:latin typeface="Arial MT"/>
                <a:cs typeface="Arial MT"/>
              </a:rPr>
              <a:t>and</a:t>
            </a:r>
            <a:r>
              <a:rPr sz="3000" spc="-5" dirty="0">
                <a:latin typeface="Arial MT"/>
                <a:cs typeface="Arial MT"/>
              </a:rPr>
              <a:t> </a:t>
            </a:r>
            <a:r>
              <a:rPr sz="3000" dirty="0">
                <a:latin typeface="Arial MT"/>
                <a:cs typeface="Arial MT"/>
              </a:rPr>
              <a:t>finding a secret </a:t>
            </a:r>
            <a:r>
              <a:rPr sz="3000" spc="-55" dirty="0">
                <a:latin typeface="Arial MT"/>
                <a:cs typeface="Arial MT"/>
              </a:rPr>
              <a:t>key.</a:t>
            </a:r>
            <a:endParaRPr sz="3000" dirty="0">
              <a:latin typeface="Arial MT"/>
              <a:cs typeface="Arial MT"/>
            </a:endParaRPr>
          </a:p>
          <a:p>
            <a:pPr marL="787400" marR="1467485" indent="-317500">
              <a:lnSpc>
                <a:spcPts val="3400"/>
              </a:lnSpc>
              <a:spcBef>
                <a:spcPts val="700"/>
              </a:spcBef>
            </a:pPr>
            <a:r>
              <a:rPr sz="3000" dirty="0">
                <a:latin typeface="Arial MT"/>
                <a:cs typeface="Arial MT"/>
              </a:rPr>
              <a:t>» Cryptanalysis is also referred to as </a:t>
            </a:r>
            <a:r>
              <a:rPr sz="3000" spc="-819" dirty="0">
                <a:latin typeface="Arial MT"/>
                <a:cs typeface="Arial MT"/>
              </a:rPr>
              <a:t> </a:t>
            </a:r>
            <a:r>
              <a:rPr sz="3000" dirty="0">
                <a:latin typeface="Arial MT"/>
                <a:cs typeface="Arial MT"/>
              </a:rPr>
              <a:t>codebreaking or cracking</a:t>
            </a:r>
            <a:r>
              <a:rPr sz="3000" spc="5" dirty="0">
                <a:latin typeface="Arial MT"/>
                <a:cs typeface="Arial MT"/>
              </a:rPr>
              <a:t> </a:t>
            </a:r>
            <a:r>
              <a:rPr sz="3000" dirty="0">
                <a:latin typeface="Arial MT"/>
                <a:cs typeface="Arial MT"/>
              </a:rPr>
              <a:t>the 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00" y="457200"/>
            <a:ext cx="7727315" cy="695960"/>
          </a:xfrm>
          <a:prstGeom prst="rect">
            <a:avLst/>
          </a:prstGeom>
        </p:spPr>
        <p:txBody>
          <a:bodyPr vert="horz" wrap="square" lIns="0" tIns="12700" rIns="0" bIns="0" rtlCol="0">
            <a:spAutoFit/>
          </a:bodyPr>
          <a:lstStyle/>
          <a:p>
            <a:pPr marL="12700">
              <a:lnSpc>
                <a:spcPct val="100000"/>
              </a:lnSpc>
              <a:spcBef>
                <a:spcPts val="100"/>
              </a:spcBef>
            </a:pPr>
            <a:r>
              <a:rPr sz="4400" dirty="0"/>
              <a:t>Services,</a:t>
            </a:r>
            <a:r>
              <a:rPr sz="4400" spc="-45" dirty="0"/>
              <a:t> </a:t>
            </a:r>
            <a:r>
              <a:rPr sz="4400" dirty="0"/>
              <a:t>Mechanisms,</a:t>
            </a:r>
            <a:r>
              <a:rPr sz="4400" spc="-280" dirty="0"/>
              <a:t> </a:t>
            </a:r>
            <a:r>
              <a:rPr sz="4400" spc="-5" dirty="0"/>
              <a:t>Attacks</a:t>
            </a:r>
            <a:endParaRPr sz="4400"/>
          </a:p>
        </p:txBody>
      </p:sp>
      <p:sp>
        <p:nvSpPr>
          <p:cNvPr id="3" name="object 3"/>
          <p:cNvSpPr txBox="1"/>
          <p:nvPr/>
        </p:nvSpPr>
        <p:spPr>
          <a:xfrm>
            <a:off x="495300" y="1600200"/>
            <a:ext cx="7033259" cy="3802379"/>
          </a:xfrm>
          <a:prstGeom prst="rect">
            <a:avLst/>
          </a:prstGeom>
        </p:spPr>
        <p:txBody>
          <a:bodyPr vert="horz" wrap="square" lIns="0" tIns="43180" rIns="0" bIns="0" rtlCol="0">
            <a:spAutoFit/>
          </a:bodyPr>
          <a:lstStyle/>
          <a:p>
            <a:pPr marL="355600" marR="1224915" indent="-342900">
              <a:lnSpc>
                <a:spcPts val="3700"/>
              </a:lnSpc>
              <a:spcBef>
                <a:spcPts val="340"/>
              </a:spcBef>
              <a:buChar char="•"/>
              <a:tabLst>
                <a:tab pos="354965" algn="l"/>
                <a:tab pos="355600" algn="l"/>
              </a:tabLst>
            </a:pPr>
            <a:r>
              <a:rPr sz="3200" dirty="0">
                <a:latin typeface="Arial MT"/>
                <a:cs typeface="Arial MT"/>
              </a:rPr>
              <a:t>need </a:t>
            </a:r>
            <a:r>
              <a:rPr sz="3200" spc="-5" dirty="0">
                <a:latin typeface="Arial MT"/>
                <a:cs typeface="Arial MT"/>
              </a:rPr>
              <a:t>systematic </a:t>
            </a:r>
            <a:r>
              <a:rPr sz="3200" dirty="0">
                <a:latin typeface="Arial MT"/>
                <a:cs typeface="Arial MT"/>
              </a:rPr>
              <a:t>way </a:t>
            </a:r>
            <a:r>
              <a:rPr sz="3200" spc="-5" dirty="0">
                <a:latin typeface="Arial MT"/>
                <a:cs typeface="Arial MT"/>
              </a:rPr>
              <a:t>to define </a:t>
            </a:r>
            <a:r>
              <a:rPr sz="3200" spc="-875" dirty="0">
                <a:latin typeface="Arial MT"/>
                <a:cs typeface="Arial MT"/>
              </a:rPr>
              <a:t> </a:t>
            </a:r>
            <a:r>
              <a:rPr sz="3200" spc="-5" dirty="0">
                <a:latin typeface="Arial MT"/>
                <a:cs typeface="Arial MT"/>
              </a:rPr>
              <a:t>requirements</a:t>
            </a:r>
            <a:endParaRPr sz="3200" dirty="0">
              <a:latin typeface="Arial MT"/>
              <a:cs typeface="Arial MT"/>
            </a:endParaRPr>
          </a:p>
          <a:p>
            <a:pPr marL="355600" marR="5080" indent="-342900">
              <a:lnSpc>
                <a:spcPts val="3700"/>
              </a:lnSpc>
              <a:spcBef>
                <a:spcPts val="700"/>
              </a:spcBef>
              <a:buChar char="•"/>
              <a:tabLst>
                <a:tab pos="354965" algn="l"/>
                <a:tab pos="355600" algn="l"/>
              </a:tabLst>
            </a:pPr>
            <a:r>
              <a:rPr sz="3200" dirty="0">
                <a:latin typeface="Arial MT"/>
                <a:cs typeface="Arial MT"/>
              </a:rPr>
              <a:t>consider </a:t>
            </a:r>
            <a:r>
              <a:rPr sz="3200" spc="-5" dirty="0">
                <a:latin typeface="Arial MT"/>
                <a:cs typeface="Arial MT"/>
              </a:rPr>
              <a:t>three aspects </a:t>
            </a:r>
            <a:r>
              <a:rPr sz="3200" dirty="0">
                <a:latin typeface="Arial MT"/>
                <a:cs typeface="Arial MT"/>
              </a:rPr>
              <a:t>of </a:t>
            </a:r>
            <a:r>
              <a:rPr sz="3200" spc="-5" dirty="0">
                <a:latin typeface="Arial MT"/>
                <a:cs typeface="Arial MT"/>
              </a:rPr>
              <a:t>information </a:t>
            </a:r>
            <a:r>
              <a:rPr sz="3200" spc="-875" dirty="0">
                <a:latin typeface="Arial MT"/>
                <a:cs typeface="Arial MT"/>
              </a:rPr>
              <a:t> </a:t>
            </a:r>
            <a:r>
              <a:rPr sz="3200" spc="-5" dirty="0">
                <a:latin typeface="Arial MT"/>
                <a:cs typeface="Arial MT"/>
              </a:rPr>
              <a:t>security:</a:t>
            </a:r>
            <a:endParaRPr sz="3200" dirty="0">
              <a:latin typeface="Arial MT"/>
              <a:cs typeface="Arial MT"/>
            </a:endParaRPr>
          </a:p>
          <a:p>
            <a:pPr marL="749300" lvl="1" indent="-279400">
              <a:lnSpc>
                <a:spcPts val="3040"/>
              </a:lnSpc>
              <a:buChar char="–"/>
              <a:tabLst>
                <a:tab pos="749300" algn="l"/>
              </a:tabLst>
            </a:pPr>
            <a:r>
              <a:rPr sz="2800" b="1" spc="-5" dirty="0">
                <a:latin typeface="Arial"/>
                <a:cs typeface="Arial"/>
              </a:rPr>
              <a:t>security</a:t>
            </a:r>
            <a:r>
              <a:rPr sz="2800" b="1" spc="-70" dirty="0">
                <a:latin typeface="Arial"/>
                <a:cs typeface="Arial"/>
              </a:rPr>
              <a:t> </a:t>
            </a:r>
            <a:r>
              <a:rPr sz="2800" b="1" dirty="0">
                <a:latin typeface="Arial"/>
                <a:cs typeface="Arial"/>
              </a:rPr>
              <a:t>attack</a:t>
            </a:r>
            <a:endParaRPr sz="2800" dirty="0">
              <a:latin typeface="Arial"/>
              <a:cs typeface="Arial"/>
            </a:endParaRPr>
          </a:p>
          <a:p>
            <a:pPr marL="749300" lvl="1" indent="-279400">
              <a:lnSpc>
                <a:spcPts val="3200"/>
              </a:lnSpc>
              <a:buChar char="–"/>
              <a:tabLst>
                <a:tab pos="749300" algn="l"/>
              </a:tabLst>
            </a:pPr>
            <a:r>
              <a:rPr sz="2800" b="1" spc="-5" dirty="0">
                <a:latin typeface="Arial"/>
                <a:cs typeface="Arial"/>
              </a:rPr>
              <a:t>security</a:t>
            </a:r>
            <a:r>
              <a:rPr sz="2800" b="1" spc="-20" dirty="0">
                <a:latin typeface="Arial"/>
                <a:cs typeface="Arial"/>
              </a:rPr>
              <a:t> </a:t>
            </a:r>
            <a:r>
              <a:rPr sz="2800" b="1" spc="-5" dirty="0">
                <a:latin typeface="Arial"/>
                <a:cs typeface="Arial"/>
              </a:rPr>
              <a:t>mechanism</a:t>
            </a:r>
            <a:endParaRPr sz="2800" dirty="0">
              <a:latin typeface="Arial"/>
              <a:cs typeface="Arial"/>
            </a:endParaRPr>
          </a:p>
          <a:p>
            <a:pPr marL="749300" lvl="1" indent="-279400">
              <a:lnSpc>
                <a:spcPts val="3279"/>
              </a:lnSpc>
              <a:buChar char="–"/>
              <a:tabLst>
                <a:tab pos="749300" algn="l"/>
              </a:tabLst>
            </a:pPr>
            <a:r>
              <a:rPr sz="2800" b="1" spc="-5" dirty="0">
                <a:latin typeface="Arial"/>
                <a:cs typeface="Arial"/>
              </a:rPr>
              <a:t>security</a:t>
            </a:r>
            <a:r>
              <a:rPr sz="2800" b="1" spc="-20" dirty="0">
                <a:latin typeface="Arial"/>
                <a:cs typeface="Arial"/>
              </a:rPr>
              <a:t> </a:t>
            </a:r>
            <a:r>
              <a:rPr sz="2800" b="1" spc="-5" dirty="0">
                <a:latin typeface="Arial"/>
                <a:cs typeface="Arial"/>
              </a:rPr>
              <a:t>service</a:t>
            </a:r>
            <a:endParaRPr sz="2800" dirty="0">
              <a:latin typeface="Arial"/>
              <a:cs typeface="Arial"/>
            </a:endParaRPr>
          </a:p>
          <a:p>
            <a:pPr marL="355600" indent="-342900">
              <a:lnSpc>
                <a:spcPct val="100000"/>
              </a:lnSpc>
              <a:spcBef>
                <a:spcPts val="640"/>
              </a:spcBef>
              <a:buChar char="•"/>
              <a:tabLst>
                <a:tab pos="354965" algn="l"/>
                <a:tab pos="355600" algn="l"/>
              </a:tabLst>
            </a:pPr>
            <a:r>
              <a:rPr sz="3200" dirty="0">
                <a:latin typeface="Arial MT"/>
                <a:cs typeface="Arial MT"/>
              </a:rPr>
              <a:t>consider</a:t>
            </a:r>
            <a:r>
              <a:rPr sz="3200" spc="-30" dirty="0">
                <a:latin typeface="Arial MT"/>
                <a:cs typeface="Arial MT"/>
              </a:rPr>
              <a:t> </a:t>
            </a:r>
            <a:r>
              <a:rPr sz="3200" dirty="0">
                <a:latin typeface="Arial MT"/>
                <a:cs typeface="Arial MT"/>
              </a:rPr>
              <a:t>in</a:t>
            </a:r>
            <a:r>
              <a:rPr sz="3200" spc="-25" dirty="0">
                <a:latin typeface="Arial MT"/>
                <a:cs typeface="Arial MT"/>
              </a:rPr>
              <a:t> </a:t>
            </a:r>
            <a:r>
              <a:rPr sz="3200" dirty="0">
                <a:latin typeface="Arial MT"/>
                <a:cs typeface="Arial MT"/>
              </a:rPr>
              <a:t>reverse</a:t>
            </a:r>
            <a:r>
              <a:rPr sz="3200" spc="-25" dirty="0">
                <a:latin typeface="Arial MT"/>
                <a:cs typeface="Arial MT"/>
              </a:rPr>
              <a:t> </a:t>
            </a:r>
            <a:r>
              <a:rPr sz="3200" dirty="0">
                <a:latin typeface="Arial MT"/>
                <a:cs typeface="Arial MT"/>
              </a:rPr>
              <a:t>order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TotalTime>
  <Words>2279</Words>
  <Application>Microsoft Office PowerPoint</Application>
  <PresentationFormat>On-screen Show (4:3)</PresentationFormat>
  <Paragraphs>133</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Bradley Hand ITC</vt:lpstr>
      <vt:lpstr>Calibri</vt:lpstr>
      <vt:lpstr>Times New Roman</vt:lpstr>
      <vt:lpstr>Wingdings</vt:lpstr>
      <vt:lpstr>Office Theme</vt:lpstr>
      <vt:lpstr>Introduction</vt:lpstr>
      <vt:lpstr>Definitions</vt:lpstr>
      <vt:lpstr>PowerPoint Presentation</vt:lpstr>
      <vt:lpstr>PowerPoint Presentation</vt:lpstr>
      <vt:lpstr>PowerPoint Presentation</vt:lpstr>
      <vt:lpstr>Definitions</vt:lpstr>
      <vt:lpstr>Definitions</vt:lpstr>
      <vt:lpstr>Definitions</vt:lpstr>
      <vt:lpstr>Services, Mechanisms, Attacks</vt:lpstr>
      <vt:lpstr>Security Service</vt:lpstr>
      <vt:lpstr>Security Mechanism</vt:lpstr>
      <vt:lpstr>Security Attack</vt:lpstr>
      <vt:lpstr>OSI Security Architecture</vt:lpstr>
      <vt:lpstr>Security Services</vt:lpstr>
      <vt:lpstr>Security Services (X.800)</vt:lpstr>
      <vt:lpstr>PowerPoint Presentation</vt:lpstr>
      <vt:lpstr>Security Mechanisms (X.800)</vt:lpstr>
      <vt:lpstr>PowerPoint Presentation</vt:lpstr>
      <vt:lpstr>Classify Security Attacks as</vt:lpstr>
      <vt:lpstr>Model for Network Security</vt:lpstr>
      <vt:lpstr>Model for Network Security</vt:lpstr>
      <vt:lpstr>Model for Network Access Security</vt:lpstr>
      <vt:lpstr>Model for Network Access Security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Lec1-Introduction</dc:title>
  <cp:lastModifiedBy>Dr. Senthilkumar M (CSE)</cp:lastModifiedBy>
  <cp:revision>10</cp:revision>
  <dcterms:created xsi:type="dcterms:W3CDTF">2023-02-17T03:43:13Z</dcterms:created>
  <dcterms:modified xsi:type="dcterms:W3CDTF">2023-02-17T04:08:17Z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2022-01-04T00:00:00Z</vt:filetime>
  </property>
  <property fmtid="{D5CDD505-2E9C-101B-9397-08002B2CF9AE}" pid="3" name="Creator">
    <vt:lpwstr>Keynote</vt:lpwstr>
  </property>
  <property fmtid="{D5CDD505-2E9C-101B-9397-08002B2CF9AE}" pid="4" name="LastSaved">
    <vt:filetime>2023-02-17T00:00:00Z</vt:filetime>
  </property>
</Properties>
</file>