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4890" y="457200"/>
            <a:ext cx="45542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94611"/>
            <a:ext cx="8153400" cy="420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901700"/>
            <a:ext cx="569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Number</a:t>
            </a:r>
            <a:r>
              <a:rPr spc="-120" dirty="0"/>
              <a:t> </a:t>
            </a:r>
            <a:r>
              <a:rPr spc="-5" dirty="0"/>
              <a:t>Theory</a:t>
            </a:r>
            <a:r>
              <a:rPr spc="-45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200" y="2113279"/>
            <a:ext cx="5440045" cy="1114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200"/>
              </a:lnSpc>
              <a:spcBef>
                <a:spcPts val="100"/>
              </a:spcBef>
            </a:pPr>
            <a:r>
              <a:rPr sz="3200" spc="-30" dirty="0">
                <a:latin typeface="Arial MT"/>
                <a:cs typeface="Arial MT"/>
              </a:rPr>
              <a:t>19CSE311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Computer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Security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Department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57200"/>
            <a:ext cx="4124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2530" algn="l"/>
              </a:tabLst>
            </a:pPr>
            <a:r>
              <a:rPr spc="-85" dirty="0"/>
              <a:t>Two	</a:t>
            </a:r>
            <a:r>
              <a:rPr spc="-5" dirty="0"/>
              <a:t>Restrictions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600200"/>
            <a:ext cx="7959725" cy="2011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1022350" indent="-342900">
              <a:lnSpc>
                <a:spcPts val="3700"/>
              </a:lnSpc>
              <a:spcBef>
                <a:spcPts val="340"/>
              </a:spcBef>
            </a:pPr>
            <a:r>
              <a:rPr sz="3200" dirty="0">
                <a:latin typeface="Arial MT"/>
                <a:cs typeface="Arial MT"/>
              </a:rPr>
              <a:t>» </a:t>
            </a:r>
            <a:r>
              <a:rPr sz="3200" spc="-5" dirty="0">
                <a:latin typeface="Arial MT"/>
                <a:cs typeface="Arial MT"/>
              </a:rPr>
              <a:t>First, </a:t>
            </a:r>
            <a:r>
              <a:rPr sz="3200" dirty="0">
                <a:latin typeface="Arial MT"/>
                <a:cs typeface="Arial MT"/>
              </a:rPr>
              <a:t>we require </a:t>
            </a:r>
            <a:r>
              <a:rPr sz="3200" spc="-5" dirty="0">
                <a:latin typeface="Arial MT"/>
                <a:cs typeface="Arial MT"/>
              </a:rPr>
              <a:t>that the </a:t>
            </a:r>
            <a:r>
              <a:rPr sz="3200" dirty="0">
                <a:latin typeface="Arial MT"/>
                <a:cs typeface="Arial MT"/>
              </a:rPr>
              <a:t>divisor be 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positive integer </a:t>
            </a:r>
            <a:r>
              <a:rPr sz="3200" dirty="0">
                <a:latin typeface="Arial MT"/>
                <a:cs typeface="Arial MT"/>
              </a:rPr>
              <a:t>(n &gt;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0).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ts val="3700"/>
              </a:lnSpc>
              <a:spcBef>
                <a:spcPts val="700"/>
              </a:spcBef>
              <a:tabLst>
                <a:tab pos="467995" algn="l"/>
              </a:tabLst>
            </a:pPr>
            <a:r>
              <a:rPr sz="3200" dirty="0">
                <a:latin typeface="Arial MT"/>
                <a:cs typeface="Arial MT"/>
              </a:rPr>
              <a:t>»		Second,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require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remainder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nonnegative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integer (r </a:t>
            </a:r>
            <a:r>
              <a:rPr sz="3200" dirty="0">
                <a:latin typeface="Arial MT"/>
                <a:cs typeface="Arial MT"/>
              </a:rPr>
              <a:t>≥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0)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348" y="4320750"/>
            <a:ext cx="3930773" cy="1957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700" y="457200"/>
            <a:ext cx="201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Divisors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600200"/>
            <a:ext cx="7677784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ts val="4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say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non-zero number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b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Arial"/>
                <a:cs typeface="Arial"/>
              </a:rPr>
              <a:t>divide</a:t>
            </a:r>
            <a:r>
              <a:rPr sz="3200" b="1" dirty="0">
                <a:latin typeface="Arial"/>
                <a:cs typeface="Arial"/>
              </a:rPr>
              <a:t>s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5" dirty="0">
                <a:latin typeface="Arial MT"/>
                <a:cs typeface="Arial MT"/>
              </a:rPr>
              <a:t> f</a:t>
            </a:r>
            <a:r>
              <a:rPr sz="3200" dirty="0">
                <a:latin typeface="Arial MT"/>
                <a:cs typeface="Arial MT"/>
              </a:rPr>
              <a:t>or  some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m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have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a=mb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(</a:t>
            </a:r>
            <a:r>
              <a:rPr sz="3200" dirty="0">
                <a:latin typeface="Courier New"/>
                <a:cs typeface="Courier New"/>
              </a:rPr>
              <a:t>a,b,m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all in</a:t>
            </a:r>
            <a:r>
              <a:rPr sz="3200" spc="-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ege</a:t>
            </a:r>
            <a:r>
              <a:rPr sz="3200" spc="-5" dirty="0">
                <a:latin typeface="Arial MT"/>
                <a:cs typeface="Arial MT"/>
              </a:rPr>
              <a:t>rs)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hat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b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divides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wi</a:t>
            </a:r>
            <a:r>
              <a:rPr sz="3200" spc="-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h no remainder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denote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b|a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and say</a:t>
            </a:r>
            <a:r>
              <a:rPr sz="3200" spc="-5" dirty="0">
                <a:latin typeface="Arial MT"/>
                <a:cs typeface="Arial MT"/>
              </a:rPr>
              <a:t> t</a:t>
            </a:r>
            <a:r>
              <a:rPr sz="3200" dirty="0">
                <a:latin typeface="Arial MT"/>
                <a:cs typeface="Arial MT"/>
              </a:rPr>
              <a:t>hat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Courier New"/>
                <a:cs typeface="Courier New"/>
              </a:rPr>
              <a:t>b</a:t>
            </a:r>
            <a:r>
              <a:rPr sz="3200" spc="-103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b="1" spc="-5" dirty="0">
                <a:latin typeface="Arial"/>
                <a:cs typeface="Arial"/>
              </a:rPr>
              <a:t>diviso</a:t>
            </a:r>
            <a:r>
              <a:rPr sz="3200" b="1" dirty="0">
                <a:latin typeface="Arial"/>
                <a:cs typeface="Arial"/>
              </a:rPr>
              <a:t>r 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 </a:t>
            </a:r>
            <a:r>
              <a:rPr sz="3200" dirty="0">
                <a:latin typeface="Courier New"/>
                <a:cs typeface="Courier New"/>
              </a:rPr>
              <a:t>a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eg.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1,2,3,4,6,8,12,24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divide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24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57200"/>
            <a:ext cx="5801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</a:t>
            </a:r>
            <a:r>
              <a:rPr dirty="0"/>
              <a:t>of</a:t>
            </a:r>
            <a:r>
              <a:rPr spc="-5" dirty="0"/>
              <a:t> Divisibility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3" y="1982129"/>
            <a:ext cx="7067744" cy="10701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5300"/>
            <a:ext cx="74777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3395" algn="l"/>
              </a:tabLst>
            </a:pPr>
            <a:r>
              <a:rPr sz="4000" spc="-5" dirty="0"/>
              <a:t>Greatest</a:t>
            </a:r>
            <a:r>
              <a:rPr sz="4000" spc="10" dirty="0"/>
              <a:t> </a:t>
            </a:r>
            <a:r>
              <a:rPr sz="4000" dirty="0"/>
              <a:t>Common	Divisor</a:t>
            </a:r>
            <a:r>
              <a:rPr sz="4000" spc="-80" dirty="0"/>
              <a:t> </a:t>
            </a:r>
            <a:r>
              <a:rPr sz="4000" spc="-5" dirty="0"/>
              <a:t>(GCD)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529080"/>
            <a:ext cx="8049259" cy="38760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number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theory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ts val="37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GCD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(a,b)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largest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number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divides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evenly</a:t>
            </a:r>
            <a:r>
              <a:rPr sz="3200" spc="-5" dirty="0">
                <a:latin typeface="Arial MT"/>
                <a:cs typeface="Arial MT"/>
              </a:rPr>
              <a:t> into both </a:t>
            </a:r>
            <a:r>
              <a:rPr sz="3200" dirty="0">
                <a:latin typeface="Arial MT"/>
                <a:cs typeface="Arial MT"/>
              </a:rPr>
              <a:t>a and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ts val="3120"/>
              </a:lnSpc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GCD(60,24)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12</a:t>
            </a:r>
            <a:endParaRPr sz="2800">
              <a:latin typeface="Arial MT"/>
              <a:cs typeface="Arial MT"/>
            </a:endParaRPr>
          </a:p>
          <a:p>
            <a:pPr marL="355600" marR="6350" indent="-342900">
              <a:lnSpc>
                <a:spcPts val="37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often want </a:t>
            </a:r>
            <a:r>
              <a:rPr sz="3200" b="1" spc="-5" dirty="0">
                <a:latin typeface="Arial"/>
                <a:cs typeface="Arial"/>
              </a:rPr>
              <a:t>no common factors </a:t>
            </a:r>
            <a:r>
              <a:rPr sz="3200" dirty="0">
                <a:latin typeface="Arial MT"/>
                <a:cs typeface="Arial MT"/>
              </a:rPr>
              <a:t>(except 1)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hence</a:t>
            </a:r>
            <a:r>
              <a:rPr sz="3200" spc="-5" dirty="0">
                <a:latin typeface="Arial MT"/>
                <a:cs typeface="Arial MT"/>
              </a:rPr>
              <a:t> numbers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relatively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prime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ts val="3040"/>
              </a:lnSpc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GCD(8,15)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ts val="3279"/>
              </a:lnSpc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hence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8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&amp;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15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relatively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prime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457200"/>
            <a:ext cx="5815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Euclid's</a:t>
            </a:r>
            <a:r>
              <a:rPr spc="-15" dirty="0"/>
              <a:t> </a:t>
            </a:r>
            <a:r>
              <a:rPr spc="-5" dirty="0"/>
              <a:t>GCD</a:t>
            </a:r>
            <a:r>
              <a:rPr spc="-2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567180"/>
            <a:ext cx="8015605" cy="36347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efficient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find the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GCD(a,b)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ts val="357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uses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theorem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that: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ts val="3090"/>
              </a:lnSpc>
            </a:pPr>
            <a:r>
              <a:rPr sz="4200" baseline="1984" dirty="0">
                <a:latin typeface="Courier New"/>
                <a:cs typeface="Courier New"/>
              </a:rPr>
              <a:t>–</a:t>
            </a:r>
            <a:r>
              <a:rPr sz="4200" spc="-1747" baseline="198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GCD(a,b</a:t>
            </a:r>
            <a:r>
              <a:rPr sz="2800" dirty="0">
                <a:latin typeface="Courier New"/>
                <a:cs typeface="Courier New"/>
              </a:rPr>
              <a:t>)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GCD(b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5" dirty="0">
                <a:latin typeface="Courier New"/>
                <a:cs typeface="Courier New"/>
              </a:rPr>
              <a:t> mo</a:t>
            </a:r>
            <a:r>
              <a:rPr sz="2800" dirty="0">
                <a:latin typeface="Courier New"/>
                <a:cs typeface="Courier New"/>
              </a:rPr>
              <a:t>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b)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ts val="347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Euclid's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Algorithm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compute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GCD(a,b):</a:t>
            </a:r>
            <a:endParaRPr sz="3200">
              <a:latin typeface="Arial MT"/>
              <a:cs typeface="Arial MT"/>
            </a:endParaRPr>
          </a:p>
          <a:p>
            <a:pPr marL="749300" lvl="1" indent="-279400">
              <a:lnSpc>
                <a:spcPts val="2710"/>
              </a:lnSpc>
              <a:buChar char="–"/>
              <a:tabLst>
                <a:tab pos="749300" algn="l"/>
              </a:tabLst>
            </a:pPr>
            <a:r>
              <a:rPr sz="2800" spc="-5" dirty="0">
                <a:latin typeface="Courier New"/>
                <a:cs typeface="Courier New"/>
              </a:rPr>
              <a:t>A=a,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B=b</a:t>
            </a:r>
            <a:endParaRPr sz="2800">
              <a:latin typeface="Courier New"/>
              <a:cs typeface="Courier New"/>
            </a:endParaRPr>
          </a:p>
          <a:p>
            <a:pPr marL="749300" lvl="1" indent="-279400">
              <a:lnSpc>
                <a:spcPts val="2850"/>
              </a:lnSpc>
              <a:buChar char="–"/>
              <a:tabLst>
                <a:tab pos="749300" algn="l"/>
              </a:tabLst>
            </a:pPr>
            <a:r>
              <a:rPr sz="2800" spc="-5" dirty="0">
                <a:latin typeface="Courier New"/>
                <a:cs typeface="Courier New"/>
              </a:rPr>
              <a:t>while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B&gt;0</a:t>
            </a:r>
            <a:endParaRPr sz="2800">
              <a:latin typeface="Courier New"/>
              <a:cs typeface="Courier New"/>
            </a:endParaRPr>
          </a:p>
          <a:p>
            <a:pPr marL="1155700" lvl="2" indent="-228600">
              <a:lnSpc>
                <a:spcPts val="2410"/>
              </a:lnSpc>
              <a:buChar char="•"/>
              <a:tabLst>
                <a:tab pos="1155700" algn="l"/>
              </a:tabLst>
            </a:pP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</a:t>
            </a:r>
            <a:endParaRPr sz="2400">
              <a:latin typeface="Courier New"/>
              <a:cs typeface="Courier New"/>
            </a:endParaRPr>
          </a:p>
          <a:p>
            <a:pPr marL="1155700" lvl="2" indent="-228600">
              <a:lnSpc>
                <a:spcPts val="2350"/>
              </a:lnSpc>
              <a:buChar char="•"/>
              <a:tabLst>
                <a:tab pos="1155700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  <a:p>
            <a:pPr marL="749300" lvl="1" indent="-279400">
              <a:lnSpc>
                <a:spcPts val="3070"/>
              </a:lnSpc>
              <a:buChar char="–"/>
              <a:tabLst>
                <a:tab pos="749300" algn="l"/>
              </a:tabLst>
            </a:pPr>
            <a:r>
              <a:rPr sz="2800" spc="-5" dirty="0">
                <a:latin typeface="Courier New"/>
                <a:cs typeface="Courier New"/>
              </a:rPr>
              <a:t>return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457200"/>
            <a:ext cx="5058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GCD(80808,</a:t>
            </a:r>
            <a:r>
              <a:rPr spc="-60" dirty="0"/>
              <a:t> </a:t>
            </a:r>
            <a:r>
              <a:rPr dirty="0"/>
              <a:t>31863)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83658"/>
              </p:ext>
            </p:extLst>
          </p:nvPr>
        </p:nvGraphicFramePr>
        <p:xfrm>
          <a:off x="1250950" y="1733550"/>
          <a:ext cx="6624319" cy="3997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Q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lang="en-US" sz="2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lang="en-US" sz="2400" baseline="-25000" dirty="0">
                          <a:latin typeface="Arial MT"/>
                          <a:cs typeface="Arial MT"/>
                        </a:rPr>
                        <a:t>n-1</a:t>
                      </a:r>
                      <a:endParaRPr sz="2400" baseline="-250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lang="en-US" sz="2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lang="en-US" sz="2400" baseline="-25000" dirty="0">
                          <a:latin typeface="Arial MT"/>
                          <a:cs typeface="Arial MT"/>
                        </a:rPr>
                        <a:t>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lang="en-US" sz="2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lang="en-US" sz="2400" baseline="-25000" dirty="0">
                          <a:latin typeface="Arial MT"/>
                          <a:cs typeface="Arial MT"/>
                        </a:rPr>
                        <a:t>n+1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80808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31863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17082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31863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17082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14781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17082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14781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2301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 algn="ctr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14781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2301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975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3810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2301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975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351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 algn="ctr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975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351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273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351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273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3810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273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72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57200"/>
            <a:ext cx="4747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GCD(42823,</a:t>
            </a:r>
            <a:r>
              <a:rPr spc="-60" dirty="0"/>
              <a:t> </a:t>
            </a:r>
            <a:r>
              <a:rPr dirty="0"/>
              <a:t>6409)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63992"/>
              </p:ext>
            </p:extLst>
          </p:nvPr>
        </p:nvGraphicFramePr>
        <p:xfrm>
          <a:off x="1250950" y="1631950"/>
          <a:ext cx="6624319" cy="3997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Q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lang="en-US" sz="2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lang="en-US" sz="2400" baseline="-25000" dirty="0">
                          <a:latin typeface="Arial MT"/>
                          <a:cs typeface="Arial MT"/>
                        </a:rPr>
                        <a:t>n-1</a:t>
                      </a:r>
                      <a:endParaRPr sz="2400" baseline="-250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lang="en-US" sz="2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lang="en-US" sz="2400" baseline="-25000" dirty="0">
                          <a:latin typeface="Arial MT"/>
                          <a:cs typeface="Arial MT"/>
                        </a:rPr>
                        <a:t>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760"/>
                        </a:lnSpc>
                      </a:pPr>
                      <a:r>
                        <a:rPr lang="en-US" sz="2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lang="en-US" sz="2400" baseline="-25000" dirty="0">
                          <a:latin typeface="Arial MT"/>
                          <a:cs typeface="Arial MT"/>
                        </a:rPr>
                        <a:t>n+1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42823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6409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4369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6409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4369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2040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4369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2040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289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 algn="ctr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2040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289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38100" algn="ctr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289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GCD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57200"/>
            <a:ext cx="7813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GCD(1160718174,</a:t>
            </a:r>
            <a:r>
              <a:rPr spc="-60" dirty="0"/>
              <a:t> </a:t>
            </a:r>
            <a:r>
              <a:rPr dirty="0"/>
              <a:t>316258250)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0950" y="1631950"/>
          <a:ext cx="7157720" cy="436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408">
                <a:tc>
                  <a:txBody>
                    <a:bodyPr/>
                    <a:lstStyle/>
                    <a:p>
                      <a:pPr marL="3810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Q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N1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N2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>
                        <a:lnSpc>
                          <a:spcPts val="272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600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1160718174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58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316258250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20"/>
                        </a:lnSpc>
                      </a:pPr>
                      <a:r>
                        <a:rPr sz="2400" spc="-20" dirty="0">
                          <a:latin typeface="Arial MT"/>
                          <a:cs typeface="Arial MT"/>
                        </a:rPr>
                        <a:t>211943424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51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316258250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55"/>
                        </a:lnSpc>
                      </a:pPr>
                      <a:r>
                        <a:rPr sz="2400" spc="-20" dirty="0">
                          <a:latin typeface="Arial MT"/>
                          <a:cs typeface="Arial MT"/>
                        </a:rPr>
                        <a:t>211943424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104314826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38100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695"/>
                        </a:lnSpc>
                      </a:pPr>
                      <a:r>
                        <a:rPr sz="2400" spc="-20" dirty="0">
                          <a:latin typeface="Arial MT"/>
                          <a:cs typeface="Arial MT"/>
                        </a:rPr>
                        <a:t>211943424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104314826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69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3313772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104314826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3313772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3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1587894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3810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3313772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1587894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137984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>
                        <a:lnSpc>
                          <a:spcPts val="2710"/>
                        </a:lnSpc>
                      </a:pPr>
                      <a:r>
                        <a:rPr sz="2400" spc="-180" dirty="0">
                          <a:latin typeface="Arial MT"/>
                          <a:cs typeface="Arial MT"/>
                        </a:rPr>
                        <a:t>11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1587894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137984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1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70070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137984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70070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5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67914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3810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70070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67914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2156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marL="38100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67914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2156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2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1078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3810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2156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1078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7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70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GCD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1078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AFDD-7231-8987-664B-3E96BA78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594611"/>
            <a:ext cx="8153400" cy="453970"/>
          </a:xfrm>
        </p:spPr>
        <p:txBody>
          <a:bodyPr/>
          <a:lstStyle/>
          <a:p>
            <a:pPr algn="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3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70" dirty="0"/>
              <a:t> </a:t>
            </a:r>
            <a:r>
              <a:rPr spc="-4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78000"/>
            <a:ext cx="8042275" cy="384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plaintext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original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</a:t>
            </a:r>
          </a:p>
          <a:p>
            <a:pPr marL="355600" indent="-342900">
              <a:lnSpc>
                <a:spcPts val="284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ciphertext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5" dirty="0">
                <a:latin typeface="Arial MT"/>
                <a:cs typeface="Arial MT"/>
              </a:rPr>
              <a:t> the </a:t>
            </a:r>
            <a:r>
              <a:rPr sz="2400" dirty="0">
                <a:latin typeface="Arial MT"/>
                <a:cs typeface="Arial MT"/>
              </a:rPr>
              <a:t>coded message 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encrypted</a:t>
            </a:r>
            <a:r>
              <a:rPr sz="2400" dirty="0">
                <a:latin typeface="Arial MT"/>
                <a:cs typeface="Arial MT"/>
              </a:rPr>
              <a:t> message</a:t>
            </a:r>
          </a:p>
          <a:p>
            <a:pPr marL="355600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cipher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transforming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plaintext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ciphertext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284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key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5" dirty="0">
                <a:latin typeface="Arial MT"/>
                <a:cs typeface="Arial MT"/>
              </a:rPr>
              <a:t> info</a:t>
            </a:r>
            <a:r>
              <a:rPr sz="2400" dirty="0">
                <a:latin typeface="Arial MT"/>
                <a:cs typeface="Arial MT"/>
              </a:rPr>
              <a:t> used in cipher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 only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sender/receiver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284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encipher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(encrypt)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converting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plaintext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ciphertext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decipher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(decrypt)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recovering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plaintext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284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cryptography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encryption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principles/methods</a:t>
            </a:r>
            <a:endParaRPr sz="2400" dirty="0">
              <a:latin typeface="Arial MT"/>
              <a:cs typeface="Arial MT"/>
            </a:endParaRPr>
          </a:p>
          <a:p>
            <a:pPr marL="355600" marR="156845" indent="-342900">
              <a:lnSpc>
                <a:spcPct val="764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cryptanalysis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(codebreaking)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study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principles/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deciphering </a:t>
            </a:r>
            <a:r>
              <a:rPr sz="2400" spc="-5" dirty="0">
                <a:latin typeface="Arial MT"/>
                <a:cs typeface="Arial MT"/>
              </a:rPr>
              <a:t>ciphertext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without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knowing key</a:t>
            </a:r>
          </a:p>
          <a:p>
            <a:pPr marL="355600" marR="1325245" indent="-342900">
              <a:lnSpc>
                <a:spcPct val="799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cryptology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dirty="0">
                <a:latin typeface="Arial MT"/>
                <a:cs typeface="Arial MT"/>
              </a:rPr>
              <a:t> of </a:t>
            </a:r>
            <a:r>
              <a:rPr sz="2400" spc="-5" dirty="0">
                <a:latin typeface="Arial MT"/>
                <a:cs typeface="Arial MT"/>
              </a:rPr>
              <a:t>both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cryptography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cryptanalysis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70" dirty="0"/>
              <a:t> </a:t>
            </a:r>
            <a:r>
              <a:rPr spc="-4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78000"/>
            <a:ext cx="7583805" cy="37693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207010" indent="-342900">
              <a:lnSpc>
                <a:spcPct val="781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algorithm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Series of</a:t>
            </a:r>
            <a:r>
              <a:rPr sz="2400" spc="-5" dirty="0">
                <a:latin typeface="Arial MT"/>
                <a:cs typeface="Arial MT"/>
              </a:rPr>
              <a:t> steps</a:t>
            </a:r>
            <a:r>
              <a:rPr sz="2400" dirty="0">
                <a:latin typeface="Arial MT"/>
                <a:cs typeface="Arial MT"/>
              </a:rPr>
              <a:t> /</a:t>
            </a:r>
            <a:r>
              <a:rPr sz="2400" spc="-5" dirty="0">
                <a:latin typeface="Arial MT"/>
                <a:cs typeface="Arial MT"/>
              </a:rPr>
              <a:t> mathematical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formula</a:t>
            </a:r>
            <a:r>
              <a:rPr sz="2400" dirty="0">
                <a:latin typeface="Arial MT"/>
                <a:cs typeface="Arial MT"/>
              </a:rPr>
              <a:t> /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 </a:t>
            </a:r>
            <a:r>
              <a:rPr sz="2400" dirty="0">
                <a:latin typeface="Arial MT"/>
                <a:cs typeface="Arial MT"/>
              </a:rPr>
              <a:t>which </a:t>
            </a:r>
            <a:r>
              <a:rPr sz="2400" spc="-5" dirty="0">
                <a:latin typeface="Arial MT"/>
                <a:cs typeface="Arial MT"/>
              </a:rPr>
              <a:t>takes </a:t>
            </a:r>
            <a:r>
              <a:rPr sz="2400" dirty="0">
                <a:latin typeface="Arial MT"/>
                <a:cs typeface="Arial MT"/>
              </a:rPr>
              <a:t>plain </a:t>
            </a:r>
            <a:r>
              <a:rPr sz="2400" spc="-5" dirty="0">
                <a:latin typeface="Arial MT"/>
                <a:cs typeface="Arial MT"/>
              </a:rPr>
              <a:t>text </a:t>
            </a:r>
            <a:r>
              <a:rPr sz="2400" dirty="0">
                <a:latin typeface="Arial MT"/>
                <a:cs typeface="Arial MT"/>
              </a:rPr>
              <a:t>as input and </a:t>
            </a:r>
            <a:r>
              <a:rPr sz="2400" spc="-5" dirty="0">
                <a:latin typeface="Arial MT"/>
                <a:cs typeface="Arial MT"/>
              </a:rPr>
              <a:t>returns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encrypted text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vice-versa.</a:t>
            </a:r>
            <a:endParaRPr sz="2400">
              <a:latin typeface="Arial MT"/>
              <a:cs typeface="Arial MT"/>
            </a:endParaRPr>
          </a:p>
          <a:p>
            <a:pPr marL="355600" marR="629285" indent="-342900">
              <a:lnSpc>
                <a:spcPct val="764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cryptosystem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Implementation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cryptographic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techniques </a:t>
            </a:r>
            <a:r>
              <a:rPr sz="2400" dirty="0">
                <a:latin typeface="Arial MT"/>
                <a:cs typeface="Arial MT"/>
              </a:rPr>
              <a:t>and accompanying </a:t>
            </a:r>
            <a:r>
              <a:rPr sz="2400" spc="-5" dirty="0">
                <a:latin typeface="Arial MT"/>
                <a:cs typeface="Arial MT"/>
              </a:rPr>
              <a:t>infrastructure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4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Components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crypto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ts val="28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Plaintext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ts val="284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Encryption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ts val="2840"/>
              </a:lnSpc>
              <a:spcBef>
                <a:spcPts val="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Decryption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ts val="28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Cipher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ts val="284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Keys - single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(symmetric)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(asymmetric)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70" dirty="0"/>
              <a:t> </a:t>
            </a:r>
            <a:r>
              <a:rPr spc="-4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78000"/>
            <a:ext cx="8111490" cy="341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Cryptography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ts val="2840"/>
              </a:lnSpc>
              <a:spcBef>
                <a:spcPts val="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b="1" spc="-5" dirty="0">
                <a:latin typeface="Arial"/>
                <a:cs typeface="Arial"/>
              </a:rPr>
              <a:t>Sender </a:t>
            </a:r>
            <a:r>
              <a:rPr sz="2400" spc="-5" dirty="0">
                <a:latin typeface="Arial MT"/>
                <a:cs typeface="Arial MT"/>
              </a:rPr>
              <a:t>selects 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algorithm, </a:t>
            </a:r>
            <a:r>
              <a:rPr sz="2400" dirty="0">
                <a:latin typeface="Arial MT"/>
                <a:cs typeface="Arial MT"/>
              </a:rPr>
              <a:t>message and key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ts val="28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b="1" dirty="0">
                <a:latin typeface="Arial"/>
                <a:cs typeface="Arial"/>
              </a:rPr>
              <a:t>Key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ts val="284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b="1" spc="-5" dirty="0">
                <a:latin typeface="Arial"/>
                <a:cs typeface="Arial"/>
              </a:rPr>
              <a:t>Key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encryption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12800" marR="751205" lvl="1" indent="-342900">
              <a:lnSpc>
                <a:spcPct val="76400"/>
              </a:lnSpc>
              <a:spcBef>
                <a:spcPts val="70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b="1" spc="-5" dirty="0">
                <a:latin typeface="Arial"/>
                <a:cs typeface="Arial"/>
              </a:rPr>
              <a:t>Ciphertext </a:t>
            </a:r>
            <a:r>
              <a:rPr sz="2400" dirty="0">
                <a:latin typeface="Arial MT"/>
                <a:cs typeface="Arial MT"/>
              </a:rPr>
              <a:t>is sent over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public </a:t>
            </a:r>
            <a:r>
              <a:rPr sz="2400" spc="-5" dirty="0">
                <a:latin typeface="Arial MT"/>
                <a:cs typeface="Arial MT"/>
              </a:rPr>
              <a:t>network to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receiver</a:t>
            </a:r>
            <a:endParaRPr sz="2400">
              <a:latin typeface="Arial MT"/>
              <a:cs typeface="Arial MT"/>
            </a:endParaRPr>
          </a:p>
          <a:p>
            <a:pPr marL="812800" marR="55244" lvl="1" indent="-342900">
              <a:lnSpc>
                <a:spcPct val="79900"/>
              </a:lnSpc>
              <a:spcBef>
                <a:spcPts val="495"/>
              </a:spcBef>
              <a:buChar char="•"/>
              <a:tabLst>
                <a:tab pos="812165" algn="l"/>
                <a:tab pos="812800" algn="l"/>
                <a:tab pos="6132830" algn="l"/>
              </a:tabLst>
            </a:pPr>
            <a:r>
              <a:rPr sz="2400" b="1" dirty="0">
                <a:latin typeface="Arial"/>
                <a:cs typeface="Arial"/>
              </a:rPr>
              <a:t>Receiver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uses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key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cipher</a:t>
            </a:r>
            <a:r>
              <a:rPr sz="2400" spc="-5" dirty="0">
                <a:latin typeface="Arial MT"/>
                <a:cs typeface="Arial MT"/>
              </a:rPr>
              <a:t> text	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decryption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 </a:t>
            </a:r>
            <a:r>
              <a:rPr sz="2400" dirty="0">
                <a:latin typeface="Arial MT"/>
                <a:cs typeface="Arial MT"/>
              </a:rPr>
              <a:t>and receives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dirty="0">
                <a:latin typeface="Arial MT"/>
                <a:cs typeface="Arial MT"/>
              </a:rPr>
              <a:t> plain </a:t>
            </a:r>
            <a:r>
              <a:rPr sz="2400" spc="-5" dirty="0">
                <a:latin typeface="Arial MT"/>
                <a:cs typeface="Arial MT"/>
              </a:rPr>
              <a:t>text</a:t>
            </a:r>
            <a:endParaRPr sz="2400">
              <a:latin typeface="Arial MT"/>
              <a:cs typeface="Arial MT"/>
            </a:endParaRPr>
          </a:p>
          <a:p>
            <a:pPr marL="812800" marR="22225" lvl="1" indent="-342900">
              <a:lnSpc>
                <a:spcPct val="79900"/>
              </a:lnSpc>
              <a:spcBef>
                <a:spcPts val="5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Attacker </a:t>
            </a:r>
            <a:r>
              <a:rPr sz="2400" dirty="0">
                <a:latin typeface="Arial MT"/>
                <a:cs typeface="Arial MT"/>
              </a:rPr>
              <a:t>- Since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cipher </a:t>
            </a:r>
            <a:r>
              <a:rPr sz="2400" spc="-5" dirty="0">
                <a:latin typeface="Arial MT"/>
                <a:cs typeface="Arial MT"/>
              </a:rPr>
              <a:t>text </a:t>
            </a:r>
            <a:r>
              <a:rPr sz="2400" dirty="0">
                <a:latin typeface="Arial MT"/>
                <a:cs typeface="Arial MT"/>
              </a:rPr>
              <a:t>is shared in public,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attackers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 </a:t>
            </a:r>
            <a:r>
              <a:rPr sz="2400" spc="-5" dirty="0">
                <a:latin typeface="Arial MT"/>
                <a:cs typeface="Arial MT"/>
              </a:rPr>
              <a:t>try to</a:t>
            </a:r>
            <a:r>
              <a:rPr sz="2400" dirty="0">
                <a:latin typeface="Arial MT"/>
                <a:cs typeface="Arial MT"/>
              </a:rPr>
              <a:t> get</a:t>
            </a:r>
            <a:r>
              <a:rPr sz="2400" spc="-5" dirty="0">
                <a:latin typeface="Arial MT"/>
                <a:cs typeface="Arial MT"/>
              </a:rPr>
              <a:t> the </a:t>
            </a:r>
            <a:r>
              <a:rPr sz="2400" dirty="0">
                <a:latin typeface="Arial MT"/>
                <a:cs typeface="Arial MT"/>
              </a:rPr>
              <a:t>key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57200"/>
            <a:ext cx="648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700" algn="l"/>
                <a:tab pos="3243580" algn="l"/>
              </a:tabLst>
            </a:pPr>
            <a:r>
              <a:rPr spc="-5" dirty="0"/>
              <a:t>Math	</a:t>
            </a:r>
            <a:r>
              <a:rPr dirty="0"/>
              <a:t>behind	</a:t>
            </a:r>
            <a:r>
              <a:rPr spc="-5" dirty="0"/>
              <a:t>cryptography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529080"/>
            <a:ext cx="3934460" cy="17145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29565" algn="l"/>
                <a:tab pos="330200" algn="l"/>
              </a:tabLst>
            </a:pP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  <a:p>
            <a:pPr marL="330200" indent="-317500">
              <a:lnSpc>
                <a:spcPct val="100000"/>
              </a:lnSpc>
              <a:spcBef>
                <a:spcPts val="560"/>
              </a:spcBef>
              <a:buChar char="•"/>
              <a:tabLst>
                <a:tab pos="329565" algn="l"/>
                <a:tab pos="330200" algn="l"/>
              </a:tabLst>
            </a:pPr>
            <a:r>
              <a:rPr sz="3200" dirty="0">
                <a:latin typeface="Arial MT"/>
                <a:cs typeface="Arial MT"/>
              </a:rPr>
              <a:t>Linear</a:t>
            </a:r>
            <a:r>
              <a:rPr sz="3200" spc="-2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Algebra</a:t>
            </a:r>
            <a:endParaRPr sz="32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29565" algn="l"/>
                <a:tab pos="330200" algn="l"/>
              </a:tabLst>
            </a:pPr>
            <a:r>
              <a:rPr sz="3200" dirty="0">
                <a:latin typeface="Arial MT"/>
                <a:cs typeface="Arial MT"/>
              </a:rPr>
              <a:t>Algebraic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structures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457200"/>
            <a:ext cx="4373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Integer</a:t>
            </a:r>
            <a:r>
              <a:rPr spc="-280" dirty="0"/>
              <a:t> </a:t>
            </a:r>
            <a:r>
              <a:rPr spc="-5" dirty="0"/>
              <a:t>Arithmetic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69595" indent="-342900">
              <a:lnSpc>
                <a:spcPts val="3700"/>
              </a:lnSpc>
              <a:spcBef>
                <a:spcPts val="340"/>
              </a:spcBef>
            </a:pPr>
            <a:r>
              <a:rPr sz="3200" dirty="0"/>
              <a:t>»</a:t>
            </a:r>
            <a:r>
              <a:rPr sz="3200" spc="25" dirty="0"/>
              <a:t> </a:t>
            </a:r>
            <a:r>
              <a:rPr sz="3200" spc="-5" dirty="0"/>
              <a:t>In</a:t>
            </a:r>
            <a:r>
              <a:rPr sz="3200" dirty="0"/>
              <a:t> </a:t>
            </a:r>
            <a:r>
              <a:rPr sz="3200" spc="-5" dirty="0"/>
              <a:t>integer</a:t>
            </a:r>
            <a:r>
              <a:rPr sz="3200" spc="-10" dirty="0"/>
              <a:t> </a:t>
            </a:r>
            <a:r>
              <a:rPr sz="3200" spc="-5" dirty="0"/>
              <a:t>arithmetic, </a:t>
            </a:r>
            <a:r>
              <a:rPr sz="3200" dirty="0"/>
              <a:t>we</a:t>
            </a:r>
            <a:r>
              <a:rPr sz="3200" spc="-5" dirty="0"/>
              <a:t> </a:t>
            </a:r>
            <a:r>
              <a:rPr sz="3200" dirty="0"/>
              <a:t>use a</a:t>
            </a:r>
            <a:r>
              <a:rPr sz="3200" spc="-5" dirty="0"/>
              <a:t> </a:t>
            </a:r>
            <a:r>
              <a:rPr sz="3200" dirty="0"/>
              <a:t>set</a:t>
            </a:r>
            <a:r>
              <a:rPr sz="3200" spc="-5" dirty="0"/>
              <a:t> </a:t>
            </a:r>
            <a:r>
              <a:rPr sz="3200" dirty="0"/>
              <a:t>and a </a:t>
            </a:r>
            <a:r>
              <a:rPr sz="3200" spc="-875" dirty="0"/>
              <a:t> </a:t>
            </a:r>
            <a:r>
              <a:rPr sz="3200" spc="-5" dirty="0"/>
              <a:t>few operations.</a:t>
            </a:r>
            <a:endParaRPr sz="3200"/>
          </a:p>
          <a:p>
            <a:pPr marL="355600" marR="5080" indent="-342900">
              <a:lnSpc>
                <a:spcPts val="3700"/>
              </a:lnSpc>
              <a:spcBef>
                <a:spcPts val="700"/>
              </a:spcBef>
            </a:pPr>
            <a:r>
              <a:rPr sz="3200" dirty="0"/>
              <a:t>» Set of </a:t>
            </a:r>
            <a:r>
              <a:rPr sz="3200" spc="-5" dirty="0"/>
              <a:t>Integers </a:t>
            </a:r>
            <a:r>
              <a:rPr sz="3200" dirty="0"/>
              <a:t>- </a:t>
            </a:r>
            <a:r>
              <a:rPr sz="3200" spc="-5" dirty="0"/>
              <a:t>The </a:t>
            </a:r>
            <a:r>
              <a:rPr sz="3200" dirty="0"/>
              <a:t>set of </a:t>
            </a:r>
            <a:r>
              <a:rPr sz="3200" spc="-5" dirty="0"/>
              <a:t>integers, </a:t>
            </a:r>
            <a:r>
              <a:rPr sz="3200" dirty="0"/>
              <a:t> </a:t>
            </a:r>
            <a:r>
              <a:rPr sz="3200" spc="-5" dirty="0"/>
              <a:t>denoted</a:t>
            </a:r>
            <a:r>
              <a:rPr sz="3200" spc="5" dirty="0"/>
              <a:t> </a:t>
            </a:r>
            <a:r>
              <a:rPr sz="3200" dirty="0"/>
              <a:t>by</a:t>
            </a:r>
            <a:r>
              <a:rPr sz="3200" spc="-5" dirty="0"/>
              <a:t> Z,</a:t>
            </a:r>
            <a:r>
              <a:rPr sz="3200" dirty="0"/>
              <a:t> </a:t>
            </a:r>
            <a:r>
              <a:rPr sz="3200" spc="-5" dirty="0"/>
              <a:t>contains</a:t>
            </a:r>
            <a:r>
              <a:rPr sz="3200" dirty="0"/>
              <a:t> all</a:t>
            </a:r>
            <a:r>
              <a:rPr sz="3200" spc="5" dirty="0"/>
              <a:t> </a:t>
            </a:r>
            <a:r>
              <a:rPr sz="3200" spc="-5" dirty="0"/>
              <a:t>integral</a:t>
            </a:r>
            <a:r>
              <a:rPr sz="3200" spc="5" dirty="0"/>
              <a:t> </a:t>
            </a:r>
            <a:r>
              <a:rPr sz="3200" spc="-5" dirty="0"/>
              <a:t>numbers </a:t>
            </a:r>
            <a:r>
              <a:rPr sz="3200" spc="-869" dirty="0"/>
              <a:t> </a:t>
            </a:r>
            <a:r>
              <a:rPr sz="3200" spc="-5" dirty="0"/>
              <a:t>(with</a:t>
            </a:r>
            <a:r>
              <a:rPr sz="3200" dirty="0"/>
              <a:t> no</a:t>
            </a:r>
            <a:r>
              <a:rPr sz="3200" spc="5" dirty="0"/>
              <a:t> </a:t>
            </a:r>
            <a:r>
              <a:rPr sz="3200" spc="-5" dirty="0"/>
              <a:t>fraction)</a:t>
            </a:r>
            <a:r>
              <a:rPr sz="3200" dirty="0"/>
              <a:t> </a:t>
            </a:r>
            <a:r>
              <a:rPr sz="3200" spc="-5" dirty="0"/>
              <a:t>from</a:t>
            </a:r>
            <a:r>
              <a:rPr sz="3200" dirty="0"/>
              <a:t> </a:t>
            </a:r>
            <a:r>
              <a:rPr sz="3200" spc="-5" dirty="0"/>
              <a:t>negative</a:t>
            </a:r>
            <a:r>
              <a:rPr sz="3200" dirty="0"/>
              <a:t> </a:t>
            </a:r>
            <a:r>
              <a:rPr sz="3200" spc="-5" dirty="0"/>
              <a:t>infinity</a:t>
            </a:r>
            <a:r>
              <a:rPr sz="3200" dirty="0"/>
              <a:t> </a:t>
            </a:r>
            <a:r>
              <a:rPr sz="3200" spc="-5" dirty="0"/>
              <a:t>to </a:t>
            </a:r>
            <a:r>
              <a:rPr sz="3200" dirty="0"/>
              <a:t> </a:t>
            </a:r>
            <a:r>
              <a:rPr sz="3200" spc="-5" dirty="0"/>
              <a:t>positive infinity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6" y="5077938"/>
            <a:ext cx="40894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457200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</a:t>
            </a:r>
            <a:r>
              <a:rPr spc="-4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17500" marR="5080" indent="-304800">
              <a:lnSpc>
                <a:spcPts val="3400"/>
              </a:lnSpc>
              <a:spcBef>
                <a:spcPts val="325"/>
              </a:spcBef>
            </a:pPr>
            <a:r>
              <a:rPr spc="-5" dirty="0"/>
              <a:t>» In </a:t>
            </a:r>
            <a:r>
              <a:rPr spc="-25" dirty="0"/>
              <a:t>cryptography, </a:t>
            </a:r>
            <a:r>
              <a:rPr spc="-5" dirty="0"/>
              <a:t>we are interested in three </a:t>
            </a:r>
            <a:r>
              <a:rPr dirty="0"/>
              <a:t> </a:t>
            </a:r>
            <a:r>
              <a:rPr spc="-5" dirty="0"/>
              <a:t>binary</a:t>
            </a:r>
            <a:r>
              <a:rPr spc="-10" dirty="0"/>
              <a:t> </a:t>
            </a:r>
            <a:r>
              <a:rPr spc="-5" dirty="0"/>
              <a:t>operations</a:t>
            </a:r>
            <a:r>
              <a:rPr spc="-10" dirty="0"/>
              <a:t> </a:t>
            </a:r>
            <a:r>
              <a:rPr spc="-5" dirty="0"/>
              <a:t>applied 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set of</a:t>
            </a:r>
            <a:r>
              <a:rPr spc="-10" dirty="0"/>
              <a:t> </a:t>
            </a:r>
            <a:r>
              <a:rPr spc="-5" dirty="0"/>
              <a:t>integers.</a:t>
            </a:r>
          </a:p>
          <a:p>
            <a:pPr marL="317500" marR="1252220" indent="-304800">
              <a:lnSpc>
                <a:spcPts val="3400"/>
              </a:lnSpc>
              <a:spcBef>
                <a:spcPts val="700"/>
              </a:spcBef>
            </a:pPr>
            <a:r>
              <a:rPr spc="-5" dirty="0"/>
              <a:t>»</a:t>
            </a:r>
            <a:r>
              <a:rPr spc="-70" dirty="0"/>
              <a:t> </a:t>
            </a:r>
            <a:r>
              <a:rPr spc="-5" dirty="0"/>
              <a:t>A</a:t>
            </a:r>
            <a:r>
              <a:rPr spc="-170" dirty="0"/>
              <a:t> </a:t>
            </a:r>
            <a:r>
              <a:rPr spc="-5" dirty="0"/>
              <a:t>binary</a:t>
            </a:r>
            <a:r>
              <a:rPr spc="-10" dirty="0"/>
              <a:t> </a:t>
            </a:r>
            <a:r>
              <a:rPr spc="-5" dirty="0"/>
              <a:t>operation</a:t>
            </a:r>
            <a:r>
              <a:rPr spc="-15" dirty="0"/>
              <a:t> </a:t>
            </a:r>
            <a:r>
              <a:rPr spc="-5" dirty="0"/>
              <a:t>takes</a:t>
            </a:r>
            <a:r>
              <a:rPr spc="-1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inputs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805" dirty="0"/>
              <a:t> </a:t>
            </a:r>
            <a:r>
              <a:rPr spc="-5" dirty="0"/>
              <a:t>creates</a:t>
            </a:r>
            <a:r>
              <a:rPr spc="-10" dirty="0"/>
              <a:t> </a:t>
            </a:r>
            <a:r>
              <a:rPr spc="-5" dirty="0"/>
              <a:t>one output.</a:t>
            </a:r>
          </a:p>
          <a:p>
            <a:pPr marL="317500" marR="421005" indent="-304800">
              <a:lnSpc>
                <a:spcPts val="3400"/>
              </a:lnSpc>
              <a:spcBef>
                <a:spcPts val="800"/>
              </a:spcBef>
            </a:pPr>
            <a:r>
              <a:rPr spc="-5" dirty="0"/>
              <a:t>»</a:t>
            </a:r>
            <a:r>
              <a:rPr spc="-70" dirty="0"/>
              <a:t> </a:t>
            </a:r>
            <a:r>
              <a:rPr spc="-5" dirty="0"/>
              <a:t>Three</a:t>
            </a:r>
            <a:r>
              <a:rPr spc="-10" dirty="0"/>
              <a:t> </a:t>
            </a:r>
            <a:r>
              <a:rPr spc="-5" dirty="0"/>
              <a:t>common</a:t>
            </a:r>
            <a:r>
              <a:rPr spc="-15" dirty="0"/>
              <a:t> </a:t>
            </a:r>
            <a:r>
              <a:rPr spc="-5" dirty="0"/>
              <a:t>binary</a:t>
            </a:r>
            <a:r>
              <a:rPr spc="-10" dirty="0"/>
              <a:t> </a:t>
            </a:r>
            <a:r>
              <a:rPr spc="-5" dirty="0"/>
              <a:t>operations</a:t>
            </a:r>
            <a:r>
              <a:rPr spc="-15" dirty="0"/>
              <a:t> </a:t>
            </a:r>
            <a:r>
              <a:rPr spc="-5" dirty="0"/>
              <a:t>defined</a:t>
            </a:r>
            <a:r>
              <a:rPr spc="-10" dirty="0"/>
              <a:t> </a:t>
            </a:r>
            <a:r>
              <a:rPr spc="-5" dirty="0"/>
              <a:t>for </a:t>
            </a:r>
            <a:r>
              <a:rPr spc="-805" dirty="0"/>
              <a:t> </a:t>
            </a:r>
            <a:r>
              <a:rPr spc="-5" dirty="0"/>
              <a:t>integers are </a:t>
            </a:r>
            <a:r>
              <a:rPr b="1" spc="-10" dirty="0">
                <a:latin typeface="Arial"/>
                <a:cs typeface="Arial"/>
              </a:rPr>
              <a:t>addition, </a:t>
            </a:r>
            <a:r>
              <a:rPr b="1" spc="-5" dirty="0">
                <a:latin typeface="Arial"/>
                <a:cs typeface="Arial"/>
              </a:rPr>
              <a:t>subtraction, </a:t>
            </a:r>
            <a:r>
              <a:rPr b="1" spc="-10" dirty="0">
                <a:latin typeface="Arial"/>
                <a:cs typeface="Arial"/>
              </a:rPr>
              <a:t>and 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multiplication</a:t>
            </a:r>
            <a:r>
              <a:rPr spc="-10" dirty="0"/>
              <a:t>.</a:t>
            </a:r>
          </a:p>
          <a:p>
            <a:pPr marL="317500" marR="421005" indent="-304800">
              <a:lnSpc>
                <a:spcPts val="3400"/>
              </a:lnSpc>
              <a:spcBef>
                <a:spcPts val="700"/>
              </a:spcBef>
            </a:pPr>
            <a:r>
              <a:rPr spc="-5" dirty="0"/>
              <a:t>»</a:t>
            </a:r>
            <a:r>
              <a:rPr spc="-70" dirty="0"/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these</a:t>
            </a:r>
            <a:r>
              <a:rPr spc="-10" dirty="0"/>
              <a:t> </a:t>
            </a:r>
            <a:r>
              <a:rPr spc="-5" dirty="0"/>
              <a:t>operations</a:t>
            </a:r>
            <a:r>
              <a:rPr spc="-10" dirty="0"/>
              <a:t> </a:t>
            </a:r>
            <a:r>
              <a:rPr spc="-5" dirty="0"/>
              <a:t>takes</a:t>
            </a:r>
            <a:r>
              <a:rPr spc="-10" dirty="0"/>
              <a:t> </a:t>
            </a:r>
            <a:r>
              <a:rPr spc="-5" dirty="0"/>
              <a:t>two</a:t>
            </a:r>
            <a:r>
              <a:rPr spc="-10" dirty="0"/>
              <a:t> </a:t>
            </a:r>
            <a:r>
              <a:rPr spc="-5" dirty="0"/>
              <a:t>inputs</a:t>
            </a:r>
            <a:r>
              <a:rPr spc="-10" dirty="0"/>
              <a:t> </a:t>
            </a:r>
            <a:r>
              <a:rPr spc="-5" dirty="0"/>
              <a:t>(a </a:t>
            </a:r>
            <a:r>
              <a:rPr spc="-80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b) and</a:t>
            </a:r>
            <a:r>
              <a:rPr spc="-10" dirty="0"/>
              <a:t> </a:t>
            </a:r>
            <a:r>
              <a:rPr spc="-5" dirty="0"/>
              <a:t>creates one</a:t>
            </a:r>
            <a:r>
              <a:rPr spc="-10" dirty="0"/>
              <a:t> </a:t>
            </a:r>
            <a:r>
              <a:rPr spc="-5" dirty="0"/>
              <a:t>output (c)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457200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</a:t>
            </a:r>
            <a:r>
              <a:rPr spc="-40" dirty="0"/>
              <a:t> </a:t>
            </a:r>
            <a:r>
              <a:rPr spc="-5" dirty="0"/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3" y="1467994"/>
            <a:ext cx="3189306" cy="26793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733" y="4907467"/>
            <a:ext cx="7711225" cy="1046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57200"/>
            <a:ext cx="3877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Integer</a:t>
            </a:r>
            <a:r>
              <a:rPr spc="-75" dirty="0"/>
              <a:t> </a:t>
            </a:r>
            <a:r>
              <a:rPr dirty="0"/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539544"/>
            <a:ext cx="7950200" cy="44069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 integer arithmetic,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if </a:t>
            </a:r>
            <a:r>
              <a:rPr sz="2100" spc="5" dirty="0">
                <a:latin typeface="Arial MT"/>
                <a:cs typeface="Arial MT"/>
              </a:rPr>
              <a:t>we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divide a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by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n, we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can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get q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and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60" dirty="0">
                <a:latin typeface="Arial MT"/>
                <a:cs typeface="Arial MT"/>
              </a:rPr>
              <a:t>r.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The </a:t>
            </a:r>
            <a:r>
              <a:rPr sz="2100" dirty="0">
                <a:latin typeface="Arial MT"/>
                <a:cs typeface="Arial MT"/>
              </a:rPr>
              <a:t>relationship</a:t>
            </a:r>
            <a:r>
              <a:rPr sz="2100" spc="5" dirty="0">
                <a:latin typeface="Arial MT"/>
                <a:cs typeface="Arial MT"/>
              </a:rPr>
              <a:t> between </a:t>
            </a:r>
            <a:r>
              <a:rPr sz="2100" dirty="0">
                <a:latin typeface="Arial MT"/>
                <a:cs typeface="Arial MT"/>
              </a:rPr>
              <a:t>these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four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integers</a:t>
            </a:r>
            <a:r>
              <a:rPr sz="2100" spc="5" dirty="0">
                <a:latin typeface="Arial MT"/>
                <a:cs typeface="Arial MT"/>
              </a:rPr>
              <a:t> can be shown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b="1" spc="5" dirty="0">
                <a:latin typeface="Arial"/>
                <a:cs typeface="Arial"/>
              </a:rPr>
              <a:t>a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=q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×n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+r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7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this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relation,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called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dividend;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q,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quotient;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7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n,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divisor;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and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85" dirty="0">
                <a:latin typeface="Arial MT"/>
                <a:cs typeface="Arial MT"/>
              </a:rPr>
              <a:t> </a:t>
            </a:r>
            <a:r>
              <a:rPr sz="2100" spc="-60" dirty="0">
                <a:latin typeface="Arial MT"/>
                <a:cs typeface="Arial MT"/>
              </a:rPr>
              <a:t>r,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9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remainder.</a:t>
            </a:r>
            <a:endParaRPr sz="2100">
              <a:latin typeface="Arial MT"/>
              <a:cs typeface="Arial MT"/>
            </a:endParaRPr>
          </a:p>
          <a:p>
            <a:pPr marL="228600" marR="5080" indent="-215900">
              <a:lnSpc>
                <a:spcPts val="2400"/>
              </a:lnSpc>
              <a:spcBef>
                <a:spcPts val="560"/>
              </a:spcBef>
            </a:pPr>
            <a:r>
              <a:rPr sz="2100" spc="5" dirty="0">
                <a:latin typeface="Arial MT"/>
                <a:cs typeface="Arial MT"/>
              </a:rPr>
              <a:t>» Note </a:t>
            </a:r>
            <a:r>
              <a:rPr sz="2100" dirty="0">
                <a:latin typeface="Arial MT"/>
                <a:cs typeface="Arial MT"/>
              </a:rPr>
              <a:t>that this is </a:t>
            </a:r>
            <a:r>
              <a:rPr sz="2100" spc="5" dirty="0">
                <a:latin typeface="Arial MT"/>
                <a:cs typeface="Arial MT"/>
              </a:rPr>
              <a:t>not an </a:t>
            </a:r>
            <a:r>
              <a:rPr sz="2100" dirty="0">
                <a:latin typeface="Arial MT"/>
                <a:cs typeface="Arial MT"/>
              </a:rPr>
              <a:t>operation, </a:t>
            </a:r>
            <a:r>
              <a:rPr sz="2100" spc="5" dirty="0">
                <a:latin typeface="Arial MT"/>
                <a:cs typeface="Arial MT"/>
              </a:rPr>
              <a:t>because </a:t>
            </a:r>
            <a:r>
              <a:rPr sz="2100" dirty="0">
                <a:latin typeface="Arial MT"/>
                <a:cs typeface="Arial MT"/>
              </a:rPr>
              <a:t>the result </a:t>
            </a:r>
            <a:r>
              <a:rPr sz="2100" spc="5" dirty="0">
                <a:latin typeface="Arial MT"/>
                <a:cs typeface="Arial MT"/>
              </a:rPr>
              <a:t>of dividing </a:t>
            </a:r>
            <a:r>
              <a:rPr sz="2100" b="1" spc="5" dirty="0">
                <a:latin typeface="Arial"/>
                <a:cs typeface="Arial"/>
              </a:rPr>
              <a:t>a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by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 is </a:t>
            </a:r>
            <a:r>
              <a:rPr sz="2100" b="1" spc="5" dirty="0">
                <a:latin typeface="Arial"/>
                <a:cs typeface="Arial"/>
              </a:rPr>
              <a:t>two</a:t>
            </a:r>
            <a:r>
              <a:rPr sz="2100" b="1" dirty="0">
                <a:latin typeface="Arial"/>
                <a:cs typeface="Arial"/>
              </a:rPr>
              <a:t> integers, </a:t>
            </a:r>
            <a:r>
              <a:rPr sz="2100" b="1" spc="5" dirty="0">
                <a:latin typeface="Arial"/>
                <a:cs typeface="Arial"/>
              </a:rPr>
              <a:t>q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and</a:t>
            </a:r>
            <a:r>
              <a:rPr sz="2100" b="1" dirty="0">
                <a:latin typeface="Arial"/>
                <a:cs typeface="Arial"/>
              </a:rPr>
              <a:t> r</a:t>
            </a:r>
            <a:r>
              <a:rPr sz="2100" dirty="0"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100" spc="5" dirty="0">
                <a:latin typeface="Arial MT"/>
                <a:cs typeface="Arial MT"/>
              </a:rPr>
              <a:t>»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We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call it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b="1" dirty="0">
                <a:latin typeface="Arial"/>
                <a:cs typeface="Arial"/>
              </a:rPr>
              <a:t>division relation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835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Courier New</vt:lpstr>
      <vt:lpstr>Times New Roman</vt:lpstr>
      <vt:lpstr>Office Theme</vt:lpstr>
      <vt:lpstr>Number Theory Basics</vt:lpstr>
      <vt:lpstr>Basic Terminology</vt:lpstr>
      <vt:lpstr>Basic Terminology</vt:lpstr>
      <vt:lpstr>Basic Terminology</vt:lpstr>
      <vt:lpstr>Math behind cryptography</vt:lpstr>
      <vt:lpstr>Integer Arithmetic</vt:lpstr>
      <vt:lpstr>Binary Operations</vt:lpstr>
      <vt:lpstr>Binary Operations</vt:lpstr>
      <vt:lpstr>Integer Division</vt:lpstr>
      <vt:lpstr>Two Restrictions</vt:lpstr>
      <vt:lpstr>Divisors</vt:lpstr>
      <vt:lpstr>Properties of Divisibility</vt:lpstr>
      <vt:lpstr>Greatest Common Divisor (GCD)</vt:lpstr>
      <vt:lpstr>Euclid's GCD Algorithm</vt:lpstr>
      <vt:lpstr>GCD(80808, 31863)</vt:lpstr>
      <vt:lpstr>GCD(42823, 6409)</vt:lpstr>
      <vt:lpstr>GCD(1160718174, 316258250)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Basics</dc:title>
  <cp:lastModifiedBy>Dr. Senthilkumar M (CSE)</cp:lastModifiedBy>
  <cp:revision>4</cp:revision>
  <dcterms:created xsi:type="dcterms:W3CDTF">2023-02-21T03:44:07Z</dcterms:created>
  <dcterms:modified xsi:type="dcterms:W3CDTF">2023-02-21T04:01:42Z</dcterms:modified>
</cp:coreProperties>
</file>