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7EED87-F0E0-491F-8E3F-EFC628958B9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407780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119974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1287945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4423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1184871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7EED87-F0E0-491F-8E3F-EFC628958B9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411466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7EED87-F0E0-491F-8E3F-EFC628958B9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1522812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EED87-F0E0-491F-8E3F-EFC628958B9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2605459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EED87-F0E0-491F-8E3F-EFC628958B9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378537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EED87-F0E0-491F-8E3F-EFC628958B9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36550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EED87-F0E0-491F-8E3F-EFC628958B9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71562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221161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EED87-F0E0-491F-8E3F-EFC628958B98}"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242566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7EED87-F0E0-491F-8E3F-EFC628958B9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419969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EED87-F0E0-491F-8E3F-EFC628958B98}"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197257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80984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EED87-F0E0-491F-8E3F-EFC628958B9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4F9DC-C706-4BA9-8965-67463E9FAFF6}" type="slidenum">
              <a:rPr lang="en-US" smtClean="0"/>
              <a:t>‹#›</a:t>
            </a:fld>
            <a:endParaRPr lang="en-US"/>
          </a:p>
        </p:txBody>
      </p:sp>
    </p:spTree>
    <p:extLst>
      <p:ext uri="{BB962C8B-B14F-4D97-AF65-F5344CB8AC3E}">
        <p14:creationId xmlns:p14="http://schemas.microsoft.com/office/powerpoint/2010/main" val="157819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7EED87-F0E0-491F-8E3F-EFC628958B98}" type="datetimeFigureOut">
              <a:rPr lang="en-US" smtClean="0"/>
              <a:t>10/31/2023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14F9DC-C706-4BA9-8965-67463E9FAFF6}" type="slidenum">
              <a:rPr lang="en-US" smtClean="0"/>
              <a:t>‹#›</a:t>
            </a:fld>
            <a:endParaRPr lang="en-US"/>
          </a:p>
        </p:txBody>
      </p:sp>
    </p:spTree>
    <p:extLst>
      <p:ext uri="{BB962C8B-B14F-4D97-AF65-F5344CB8AC3E}">
        <p14:creationId xmlns:p14="http://schemas.microsoft.com/office/powerpoint/2010/main" val="325939286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95BD10-898C-9176-FE5D-70A57251B1DD}"/>
              </a:ext>
            </a:extLst>
          </p:cNvPr>
          <p:cNvSpPr>
            <a:spLocks noGrp="1"/>
          </p:cNvSpPr>
          <p:nvPr>
            <p:ph type="title"/>
          </p:nvPr>
        </p:nvSpPr>
        <p:spPr>
          <a:xfrm>
            <a:off x="1892967" y="-929389"/>
            <a:ext cx="8646695" cy="2525578"/>
          </a:xfrm>
        </p:spPr>
        <p:txBody>
          <a:bodyPr>
            <a:normAutofit/>
          </a:bodyPr>
          <a:lstStyle/>
          <a:p>
            <a:pPr algn="ctr"/>
            <a:r>
              <a:rPr lang="en-US" sz="4400" b="1" dirty="0">
                <a:latin typeface="Times New Roman" panose="02020603050405020304" pitchFamily="18" charset="0"/>
                <a:cs typeface="Times New Roman" panose="02020603050405020304" pitchFamily="18" charset="0"/>
              </a:rPr>
              <a:t>SMART PUBLIC RESTROOM USING IOT(</a:t>
            </a:r>
            <a:r>
              <a:rPr lang="en-US" sz="2400" b="1" dirty="0">
                <a:latin typeface="Times New Roman" panose="02020603050405020304" pitchFamily="18" charset="0"/>
                <a:cs typeface="Times New Roman" panose="02020603050405020304" pitchFamily="18" charset="0"/>
              </a:rPr>
              <a:t>phase-</a:t>
            </a:r>
            <a:r>
              <a:rPr lang="en-US" sz="2400" b="1" dirty="0" err="1">
                <a:latin typeface="Times New Roman" panose="02020603050405020304" pitchFamily="18" charset="0"/>
                <a:cs typeface="Times New Roman" panose="02020603050405020304" pitchFamily="18" charset="0"/>
              </a:rPr>
              <a:t>iV</a:t>
            </a:r>
            <a:r>
              <a:rPr lang="en-US" sz="4400" b="1" dirty="0">
                <a:latin typeface="Times New Roman" panose="02020603050405020304" pitchFamily="18" charset="0"/>
                <a:cs typeface="Times New Roman" panose="02020603050405020304" pitchFamily="18" charset="0"/>
              </a:rPr>
              <a:t>)</a:t>
            </a:r>
          </a:p>
        </p:txBody>
      </p:sp>
      <p:sp>
        <p:nvSpPr>
          <p:cNvPr id="7" name="Text Placeholder 6">
            <a:extLst>
              <a:ext uri="{FF2B5EF4-FFF2-40B4-BE49-F238E27FC236}">
                <a16:creationId xmlns:a16="http://schemas.microsoft.com/office/drawing/2014/main" id="{4E3BCE4C-442C-3408-090D-A82DEC641C14}"/>
              </a:ext>
            </a:extLst>
          </p:cNvPr>
          <p:cNvSpPr>
            <a:spLocks noGrp="1"/>
          </p:cNvSpPr>
          <p:nvPr>
            <p:ph type="body" sz="half" idx="2"/>
          </p:nvPr>
        </p:nvSpPr>
        <p:spPr>
          <a:xfrm>
            <a:off x="1024467" y="1596190"/>
            <a:ext cx="10144654" cy="3665622"/>
          </a:xfrm>
        </p:spPr>
        <p:txBody>
          <a:bodyPr>
            <a:noAutofit/>
          </a:bodyPr>
          <a:lstStyle/>
          <a:p>
            <a:r>
              <a:rPr lang="en-US" sz="2800" dirty="0">
                <a:latin typeface="Times New Roman" panose="02020603050405020304" pitchFamily="18" charset="0"/>
                <a:cs typeface="Times New Roman" panose="02020603050405020304" pitchFamily="18" charset="0"/>
              </a:rPr>
              <a:t>NAME      : LOKESH D</a:t>
            </a:r>
          </a:p>
          <a:p>
            <a:r>
              <a:rPr lang="en-US" sz="2800" dirty="0">
                <a:latin typeface="Times New Roman" panose="02020603050405020304" pitchFamily="18" charset="0"/>
                <a:cs typeface="Times New Roman" panose="02020603050405020304" pitchFamily="18" charset="0"/>
              </a:rPr>
              <a:t>REG.NO   : 212921106044</a:t>
            </a:r>
          </a:p>
          <a:p>
            <a:r>
              <a:rPr lang="en-US" sz="2800" dirty="0">
                <a:latin typeface="Times New Roman" panose="02020603050405020304" pitchFamily="18" charset="0"/>
                <a:cs typeface="Times New Roman" panose="02020603050405020304" pitchFamily="18" charset="0"/>
              </a:rPr>
              <a:t>DEPT        : ECE</a:t>
            </a:r>
          </a:p>
          <a:p>
            <a:r>
              <a:rPr lang="en-US" sz="2800" dirty="0">
                <a:latin typeface="Times New Roman" panose="02020603050405020304" pitchFamily="18" charset="0"/>
                <a:cs typeface="Times New Roman" panose="02020603050405020304" pitchFamily="18" charset="0"/>
              </a:rPr>
              <a:t>YEAR       : III</a:t>
            </a:r>
          </a:p>
          <a:p>
            <a:r>
              <a:rPr lang="en-US" sz="2800" dirty="0">
                <a:latin typeface="Times New Roman" panose="02020603050405020304" pitchFamily="18" charset="0"/>
                <a:cs typeface="Times New Roman" panose="02020603050405020304" pitchFamily="18" charset="0"/>
              </a:rPr>
              <a:t>COLLEGE: ST.JOSEPH COLLEGE OF ENGINEERING-2129</a:t>
            </a:r>
          </a:p>
          <a:p>
            <a:r>
              <a:rPr lang="en-US" sz="2800" dirty="0">
                <a:latin typeface="Times New Roman" panose="02020603050405020304" pitchFamily="18" charset="0"/>
                <a:cs typeface="Times New Roman" panose="02020603050405020304" pitchFamily="18" charset="0"/>
              </a:rPr>
              <a:t>DOMAIN  : INTERNET OF THINGS</a:t>
            </a:r>
          </a:p>
        </p:txBody>
      </p:sp>
      <p:sp>
        <p:nvSpPr>
          <p:cNvPr id="8" name="TextBox 7">
            <a:extLst>
              <a:ext uri="{FF2B5EF4-FFF2-40B4-BE49-F238E27FC236}">
                <a16:creationId xmlns:a16="http://schemas.microsoft.com/office/drawing/2014/main" id="{DB55C649-5C54-10D0-7782-3D14E96ACFCD}"/>
              </a:ext>
            </a:extLst>
          </p:cNvPr>
          <p:cNvSpPr txBox="1"/>
          <p:nvPr/>
        </p:nvSpPr>
        <p:spPr>
          <a:xfrm>
            <a:off x="8364511" y="5456420"/>
            <a:ext cx="4152275" cy="1077218"/>
          </a:xfrm>
          <a:prstGeom prst="rect">
            <a:avLst/>
          </a:prstGeom>
          <a:noFill/>
        </p:spPr>
        <p:txBody>
          <a:bodyPr wrap="square" rtlCol="0">
            <a:spAutoFit/>
          </a:bodyPr>
          <a:lstStyle/>
          <a:p>
            <a:r>
              <a:rPr lang="en-US" sz="3200" b="1" dirty="0">
                <a:latin typeface="Forte" panose="03060902040502070203" pitchFamily="66" charset="0"/>
              </a:rPr>
              <a:t>SUBMITTED BY</a:t>
            </a:r>
          </a:p>
          <a:p>
            <a:pPr algn="ctr"/>
            <a:r>
              <a:rPr lang="en-US" sz="3200" b="1" dirty="0">
                <a:latin typeface="Forte" panose="03060902040502070203" pitchFamily="66" charset="0"/>
              </a:rPr>
              <a:t> </a:t>
            </a:r>
            <a:r>
              <a:rPr lang="en-US" sz="2800" b="1" i="1" u="sng" dirty="0">
                <a:latin typeface="Forte" panose="03060902040502070203" pitchFamily="66" charset="0"/>
              </a:rPr>
              <a:t>LOKESH.D</a:t>
            </a:r>
          </a:p>
        </p:txBody>
      </p:sp>
    </p:spTree>
    <p:extLst>
      <p:ext uri="{BB962C8B-B14F-4D97-AF65-F5344CB8AC3E}">
        <p14:creationId xmlns:p14="http://schemas.microsoft.com/office/powerpoint/2010/main" val="3700719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0B39-2970-E382-2E22-814B2A82F46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LCD</a:t>
            </a:r>
          </a:p>
        </p:txBody>
      </p:sp>
      <p:sp>
        <p:nvSpPr>
          <p:cNvPr id="3" name="Content Placeholder 2">
            <a:extLst>
              <a:ext uri="{FF2B5EF4-FFF2-40B4-BE49-F238E27FC236}">
                <a16:creationId xmlns:a16="http://schemas.microsoft.com/office/drawing/2014/main" id="{077CFAD9-81AD-2426-8CBA-D88D4E76824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LCD stands for Liquid Crystal Display. By using the LCD, all the outputs are displayed. LCD doesn’t know about the content (data or commands) supplied to its data bus. It is the user who has to specify whether the content at its data pins are data or commands. LCD Display For this, if a command is inputted then a certain arrangement of 0s and 1s has to be applied to the Control lines so as to specify it is a command on the other hand if a data is inputted at the data lines </a:t>
            </a:r>
            <a:r>
              <a:rPr lang="en-US" sz="2400" dirty="0" err="1">
                <a:latin typeface="Times New Roman" panose="02020603050405020304" pitchFamily="18" charset="0"/>
                <a:cs typeface="Times New Roman" panose="02020603050405020304" pitchFamily="18" charset="0"/>
              </a:rPr>
              <a:t>thenan</a:t>
            </a:r>
            <a:r>
              <a:rPr lang="en-US" sz="2400" dirty="0">
                <a:latin typeface="Times New Roman" panose="02020603050405020304" pitchFamily="18" charset="0"/>
                <a:cs typeface="Times New Roman" panose="02020603050405020304" pitchFamily="18" charset="0"/>
              </a:rPr>
              <a:t> another combination of 0s and 1s has to be applied to the control lines to require it is Data.</a:t>
            </a:r>
          </a:p>
        </p:txBody>
      </p:sp>
    </p:spTree>
    <p:extLst>
      <p:ext uri="{BB962C8B-B14F-4D97-AF65-F5344CB8AC3E}">
        <p14:creationId xmlns:p14="http://schemas.microsoft.com/office/powerpoint/2010/main" val="376897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017D-652B-4581-3D0F-F71B9127599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LCD</a:t>
            </a:r>
          </a:p>
        </p:txBody>
      </p:sp>
      <p:pic>
        <p:nvPicPr>
          <p:cNvPr id="5" name="Content Placeholder 4">
            <a:extLst>
              <a:ext uri="{FF2B5EF4-FFF2-40B4-BE49-F238E27FC236}">
                <a16:creationId xmlns:a16="http://schemas.microsoft.com/office/drawing/2014/main" id="{F214A50A-CF4A-C42D-8745-65DD68F3D00A}"/>
              </a:ext>
            </a:extLst>
          </p:cNvPr>
          <p:cNvPicPr>
            <a:picLocks noGrp="1" noChangeAspect="1"/>
          </p:cNvPicPr>
          <p:nvPr>
            <p:ph idx="1"/>
          </p:nvPr>
        </p:nvPicPr>
        <p:blipFill>
          <a:blip r:embed="rId2"/>
          <a:stretch>
            <a:fillRect/>
          </a:stretch>
        </p:blipFill>
        <p:spPr>
          <a:xfrm>
            <a:off x="2372013" y="2214476"/>
            <a:ext cx="7477840" cy="4033923"/>
          </a:xfrm>
        </p:spPr>
      </p:pic>
    </p:spTree>
    <p:extLst>
      <p:ext uri="{BB962C8B-B14F-4D97-AF65-F5344CB8AC3E}">
        <p14:creationId xmlns:p14="http://schemas.microsoft.com/office/powerpoint/2010/main" val="290838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37C88-D593-591F-0C0A-C929C78707A3}"/>
              </a:ext>
            </a:extLst>
          </p:cNvPr>
          <p:cNvSpPr>
            <a:spLocks noGrp="1"/>
          </p:cNvSpPr>
          <p:nvPr>
            <p:ph type="title"/>
          </p:nvPr>
        </p:nvSpPr>
        <p:spPr>
          <a:xfrm>
            <a:off x="917227" y="609600"/>
            <a:ext cx="5929773" cy="1155032"/>
          </a:xfrm>
        </p:spPr>
        <p:txBody>
          <a:bodyPr>
            <a:normAutofit/>
          </a:bodyPr>
          <a:lstStyle/>
          <a:p>
            <a:r>
              <a:rPr lang="en-US" sz="4400" dirty="0">
                <a:latin typeface="Times New Roman" panose="02020603050405020304" pitchFamily="18" charset="0"/>
                <a:cs typeface="Times New Roman" panose="02020603050405020304" pitchFamily="18" charset="0"/>
              </a:rPr>
              <a:t>BUZZER</a:t>
            </a:r>
          </a:p>
        </p:txBody>
      </p:sp>
      <p:sp>
        <p:nvSpPr>
          <p:cNvPr id="5" name="Picture Placeholder 4">
            <a:extLst>
              <a:ext uri="{FF2B5EF4-FFF2-40B4-BE49-F238E27FC236}">
                <a16:creationId xmlns:a16="http://schemas.microsoft.com/office/drawing/2014/main" id="{16643FEE-D84B-2B52-A962-60EDBFCC7D2E}"/>
              </a:ext>
            </a:extLst>
          </p:cNvPr>
          <p:cNvSpPr>
            <a:spLocks noGrp="1"/>
          </p:cNvSpPr>
          <p:nvPr>
            <p:ph type="pic" idx="1"/>
          </p:nvPr>
        </p:nvSpPr>
        <p:spPr/>
        <p:txBody>
          <a:bodyPr/>
          <a:lstStyle/>
          <a:p>
            <a:endParaRPr lang="en-US"/>
          </a:p>
        </p:txBody>
      </p:sp>
      <p:sp>
        <p:nvSpPr>
          <p:cNvPr id="6" name="Text Placeholder 5">
            <a:extLst>
              <a:ext uri="{FF2B5EF4-FFF2-40B4-BE49-F238E27FC236}">
                <a16:creationId xmlns:a16="http://schemas.microsoft.com/office/drawing/2014/main" id="{8035C1D4-36C5-A563-5229-2AACACBEC20F}"/>
              </a:ext>
            </a:extLst>
          </p:cNvPr>
          <p:cNvSpPr>
            <a:spLocks noGrp="1"/>
          </p:cNvSpPr>
          <p:nvPr>
            <p:ph type="body" sz="half" idx="2"/>
          </p:nvPr>
        </p:nvSpPr>
        <p:spPr>
          <a:xfrm>
            <a:off x="912050" y="3112167"/>
            <a:ext cx="5934950" cy="1315453"/>
          </a:xfrm>
        </p:spPr>
        <p:txBody>
          <a:bodyPr>
            <a:normAutofit/>
          </a:bodyPr>
          <a:lstStyle/>
          <a:p>
            <a:pPr algn="l"/>
            <a:r>
              <a:rPr lang="en-US" sz="2800" dirty="0">
                <a:latin typeface="Times New Roman" panose="02020603050405020304" pitchFamily="18" charset="0"/>
                <a:cs typeface="Times New Roman" panose="02020603050405020304" pitchFamily="18" charset="0"/>
              </a:rPr>
              <a:t>Buzzer is also called as Beeper. It is a sound signaling mechanical device. </a:t>
            </a:r>
          </a:p>
        </p:txBody>
      </p:sp>
      <p:pic>
        <p:nvPicPr>
          <p:cNvPr id="8" name="Picture 7">
            <a:extLst>
              <a:ext uri="{FF2B5EF4-FFF2-40B4-BE49-F238E27FC236}">
                <a16:creationId xmlns:a16="http://schemas.microsoft.com/office/drawing/2014/main" id="{F43F1B59-9635-C910-E5CF-917495F4A48C}"/>
              </a:ext>
            </a:extLst>
          </p:cNvPr>
          <p:cNvPicPr>
            <a:picLocks noChangeAspect="1"/>
          </p:cNvPicPr>
          <p:nvPr/>
        </p:nvPicPr>
        <p:blipFill>
          <a:blip r:embed="rId2"/>
          <a:stretch>
            <a:fillRect/>
          </a:stretch>
        </p:blipFill>
        <p:spPr>
          <a:xfrm>
            <a:off x="7424804" y="758881"/>
            <a:ext cx="3333790" cy="4883038"/>
          </a:xfrm>
          <a:prstGeom prst="rect">
            <a:avLst/>
          </a:prstGeom>
        </p:spPr>
      </p:pic>
    </p:spTree>
    <p:extLst>
      <p:ext uri="{BB962C8B-B14F-4D97-AF65-F5344CB8AC3E}">
        <p14:creationId xmlns:p14="http://schemas.microsoft.com/office/powerpoint/2010/main" val="314373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3401-8BBF-A0A6-6F00-C1951A9A89F2}"/>
              </a:ext>
            </a:extLst>
          </p:cNvPr>
          <p:cNvSpPr>
            <a:spLocks noGrp="1"/>
          </p:cNvSpPr>
          <p:nvPr>
            <p:ph type="title"/>
          </p:nvPr>
        </p:nvSpPr>
        <p:spPr>
          <a:xfrm>
            <a:off x="917227" y="240632"/>
            <a:ext cx="5929773" cy="826168"/>
          </a:xfrm>
        </p:spPr>
        <p:txBody>
          <a:bodyPr/>
          <a:lstStyle/>
          <a:p>
            <a:r>
              <a:rPr lang="en-US" dirty="0">
                <a:latin typeface="Times New Roman" panose="02020603050405020304" pitchFamily="18" charset="0"/>
                <a:cs typeface="Times New Roman" panose="02020603050405020304" pitchFamily="18" charset="0"/>
              </a:rPr>
              <a:t>INFRARED SENSOR</a:t>
            </a:r>
          </a:p>
        </p:txBody>
      </p:sp>
      <p:sp>
        <p:nvSpPr>
          <p:cNvPr id="3" name="Picture Placeholder 2">
            <a:extLst>
              <a:ext uri="{FF2B5EF4-FFF2-40B4-BE49-F238E27FC236}">
                <a16:creationId xmlns:a16="http://schemas.microsoft.com/office/drawing/2014/main" id="{F520077E-3680-4CE8-DA01-3A64F15452DB}"/>
              </a:ext>
            </a:extLst>
          </p:cNvPr>
          <p:cNvSpPr>
            <a:spLocks noGrp="1"/>
          </p:cNvSpPr>
          <p:nvPr>
            <p:ph type="pic" idx="1"/>
          </p:nvPr>
        </p:nvSpPr>
        <p:spPr>
          <a:xfrm>
            <a:off x="6847000" y="758881"/>
            <a:ext cx="5104368" cy="5850466"/>
          </a:xfrm>
        </p:spPr>
        <p:txBody>
          <a:bodyPr/>
          <a:lstStyle/>
          <a:p>
            <a:endParaRPr lang="en-US" dirty="0"/>
          </a:p>
        </p:txBody>
      </p:sp>
      <p:sp>
        <p:nvSpPr>
          <p:cNvPr id="4" name="Text Placeholder 3">
            <a:extLst>
              <a:ext uri="{FF2B5EF4-FFF2-40B4-BE49-F238E27FC236}">
                <a16:creationId xmlns:a16="http://schemas.microsoft.com/office/drawing/2014/main" id="{5B12E44C-3CBE-78B6-4493-8205E8837E6C}"/>
              </a:ext>
            </a:extLst>
          </p:cNvPr>
          <p:cNvSpPr>
            <a:spLocks noGrp="1"/>
          </p:cNvSpPr>
          <p:nvPr>
            <p:ph type="body" sz="half" idx="2"/>
          </p:nvPr>
        </p:nvSpPr>
        <p:spPr>
          <a:xfrm>
            <a:off x="465221" y="1640305"/>
            <a:ext cx="6176211" cy="3577389"/>
          </a:xfrm>
        </p:spPr>
        <p:txBody>
          <a:bodyPr>
            <a:normAutofit/>
          </a:bodyPr>
          <a:lstStyle/>
          <a:p>
            <a:pPr algn="l"/>
            <a:r>
              <a:rPr lang="en-US" sz="2400" dirty="0">
                <a:latin typeface="Times New Roman" panose="02020603050405020304" pitchFamily="18" charset="0"/>
                <a:cs typeface="Times New Roman" panose="02020603050405020304" pitchFamily="18" charset="0"/>
              </a:rPr>
              <a:t>The IR sensor is used to detect the dirt present in the toilet. Here we nourish the image models into the sensor. It can perceive the dirt by comparing the images we feed into it, after using the toilet. If it can detect the dirt, it raises the alarm, and the users may get embraced and they clean it. This system can create the responsiveness among the people. </a:t>
            </a:r>
          </a:p>
        </p:txBody>
      </p:sp>
      <p:pic>
        <p:nvPicPr>
          <p:cNvPr id="8" name="Picture 7">
            <a:extLst>
              <a:ext uri="{FF2B5EF4-FFF2-40B4-BE49-F238E27FC236}">
                <a16:creationId xmlns:a16="http://schemas.microsoft.com/office/drawing/2014/main" id="{928BF249-C0F9-EDFA-3DB2-B63A8357A173}"/>
              </a:ext>
            </a:extLst>
          </p:cNvPr>
          <p:cNvPicPr>
            <a:picLocks noChangeAspect="1"/>
          </p:cNvPicPr>
          <p:nvPr/>
        </p:nvPicPr>
        <p:blipFill>
          <a:blip r:embed="rId2"/>
          <a:stretch>
            <a:fillRect/>
          </a:stretch>
        </p:blipFill>
        <p:spPr>
          <a:xfrm>
            <a:off x="6847000" y="758882"/>
            <a:ext cx="5104368" cy="5850466"/>
          </a:xfrm>
          <a:prstGeom prst="rect">
            <a:avLst/>
          </a:prstGeom>
        </p:spPr>
      </p:pic>
    </p:spTree>
    <p:extLst>
      <p:ext uri="{BB962C8B-B14F-4D97-AF65-F5344CB8AC3E}">
        <p14:creationId xmlns:p14="http://schemas.microsoft.com/office/powerpoint/2010/main" val="286655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EB1B-C863-A37E-1B1E-C446A964B045}"/>
              </a:ext>
            </a:extLst>
          </p:cNvPr>
          <p:cNvSpPr>
            <a:spLocks noGrp="1"/>
          </p:cNvSpPr>
          <p:nvPr>
            <p:ph type="title"/>
          </p:nvPr>
        </p:nvSpPr>
        <p:spPr>
          <a:xfrm>
            <a:off x="917227" y="481264"/>
            <a:ext cx="5929773" cy="1010652"/>
          </a:xfrm>
        </p:spPr>
        <p:txBody>
          <a:bodyPr>
            <a:normAutofit/>
          </a:bodyPr>
          <a:lstStyle/>
          <a:p>
            <a:r>
              <a:rPr lang="en-US" sz="4000" dirty="0"/>
              <a:t>SMELL SENSOR</a:t>
            </a:r>
          </a:p>
        </p:txBody>
      </p:sp>
      <p:sp>
        <p:nvSpPr>
          <p:cNvPr id="3" name="Picture Placeholder 2">
            <a:extLst>
              <a:ext uri="{FF2B5EF4-FFF2-40B4-BE49-F238E27FC236}">
                <a16:creationId xmlns:a16="http://schemas.microsoft.com/office/drawing/2014/main" id="{6F8F6205-CC77-1544-3C5B-DC4B2124593D}"/>
              </a:ext>
            </a:extLst>
          </p:cNvPr>
          <p:cNvSpPr>
            <a:spLocks noGrp="1"/>
          </p:cNvSpPr>
          <p:nvPr>
            <p:ph type="pic" idx="1"/>
          </p:nvPr>
        </p:nvSpPr>
        <p:spPr>
          <a:xfrm>
            <a:off x="6975624" y="790964"/>
            <a:ext cx="4863449" cy="5240867"/>
          </a:xfrm>
        </p:spPr>
        <p:txBody>
          <a:bodyPr/>
          <a:lstStyle/>
          <a:p>
            <a:endParaRPr lang="en-US"/>
          </a:p>
        </p:txBody>
      </p:sp>
      <p:sp>
        <p:nvSpPr>
          <p:cNvPr id="4" name="Text Placeholder 3">
            <a:extLst>
              <a:ext uri="{FF2B5EF4-FFF2-40B4-BE49-F238E27FC236}">
                <a16:creationId xmlns:a16="http://schemas.microsoft.com/office/drawing/2014/main" id="{9EE8F6A3-6929-C1AB-EA02-4E16C6B42EB6}"/>
              </a:ext>
            </a:extLst>
          </p:cNvPr>
          <p:cNvSpPr>
            <a:spLocks noGrp="1"/>
          </p:cNvSpPr>
          <p:nvPr>
            <p:ph type="body" sz="half" idx="2"/>
          </p:nvPr>
        </p:nvSpPr>
        <p:spPr>
          <a:xfrm>
            <a:off x="913794" y="1812758"/>
            <a:ext cx="5934950" cy="3978442"/>
          </a:xfrm>
        </p:spPr>
        <p:txBody>
          <a:bodyPr>
            <a:normAutofit/>
          </a:bodyPr>
          <a:lstStyle/>
          <a:p>
            <a:pPr algn="l"/>
            <a:r>
              <a:rPr lang="en-US" sz="2000" dirty="0">
                <a:latin typeface="Times New Roman" panose="02020603050405020304" pitchFamily="18" charset="0"/>
                <a:cs typeface="Times New Roman" panose="02020603050405020304" pitchFamily="18" charset="0"/>
              </a:rPr>
              <a:t>The Smell Sensor is used to detect the unwanted smell and gases in the toilet. For this purpose, we are going to use the sensor called Figaro sensor. Smell Sensor It </a:t>
            </a:r>
            <a:r>
              <a:rPr lang="en-US" sz="2000" dirty="0" err="1">
                <a:latin typeface="Times New Roman" panose="02020603050405020304" pitchFamily="18" charset="0"/>
                <a:cs typeface="Times New Roman" panose="02020603050405020304" pitchFamily="18" charset="0"/>
              </a:rPr>
              <a:t>cansintellect</a:t>
            </a:r>
            <a:r>
              <a:rPr lang="en-US" sz="2000" dirty="0">
                <a:latin typeface="Times New Roman" panose="02020603050405020304" pitchFamily="18" charset="0"/>
                <a:cs typeface="Times New Roman" panose="02020603050405020304" pitchFamily="18" charset="0"/>
              </a:rPr>
              <a:t> the dry gases present in the toilets such as NH3, CO2, CH4, H2S, etc. By taking those gases leads to Nausea, Drowsiness, instant loss of awareness, etc. After sensing the unwanted gases, it can blink the red light. Then the sweeper can clean it by using particular Cleaning Agents.</a:t>
            </a:r>
          </a:p>
        </p:txBody>
      </p:sp>
      <p:pic>
        <p:nvPicPr>
          <p:cNvPr id="6" name="Picture 5">
            <a:extLst>
              <a:ext uri="{FF2B5EF4-FFF2-40B4-BE49-F238E27FC236}">
                <a16:creationId xmlns:a16="http://schemas.microsoft.com/office/drawing/2014/main" id="{8C378936-7977-22B3-5FF2-10F1FF0182D0}"/>
              </a:ext>
            </a:extLst>
          </p:cNvPr>
          <p:cNvPicPr>
            <a:picLocks noChangeAspect="1"/>
          </p:cNvPicPr>
          <p:nvPr/>
        </p:nvPicPr>
        <p:blipFill>
          <a:blip r:embed="rId2"/>
          <a:stretch>
            <a:fillRect/>
          </a:stretch>
        </p:blipFill>
        <p:spPr>
          <a:xfrm>
            <a:off x="6973880" y="790964"/>
            <a:ext cx="4865213" cy="5276072"/>
          </a:xfrm>
          <a:prstGeom prst="rect">
            <a:avLst/>
          </a:prstGeom>
        </p:spPr>
      </p:pic>
    </p:spTree>
    <p:extLst>
      <p:ext uri="{BB962C8B-B14F-4D97-AF65-F5344CB8AC3E}">
        <p14:creationId xmlns:p14="http://schemas.microsoft.com/office/powerpoint/2010/main" val="178170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B5BD-A55C-4FA6-B91E-64E104575A3C}"/>
              </a:ext>
            </a:extLst>
          </p:cNvPr>
          <p:cNvSpPr>
            <a:spLocks noGrp="1"/>
          </p:cNvSpPr>
          <p:nvPr>
            <p:ph type="title"/>
          </p:nvPr>
        </p:nvSpPr>
        <p:spPr/>
        <p:txBody>
          <a:bodyPr/>
          <a:lstStyle/>
          <a:p>
            <a:r>
              <a:rPr lang="en-US" dirty="0"/>
              <a:t>RFID READER</a:t>
            </a:r>
          </a:p>
        </p:txBody>
      </p:sp>
      <p:sp>
        <p:nvSpPr>
          <p:cNvPr id="4" name="Text Placeholder 3">
            <a:extLst>
              <a:ext uri="{FF2B5EF4-FFF2-40B4-BE49-F238E27FC236}">
                <a16:creationId xmlns:a16="http://schemas.microsoft.com/office/drawing/2014/main" id="{3B5695C3-4219-90F6-5B92-2BB19CCD2EE3}"/>
              </a:ext>
            </a:extLst>
          </p:cNvPr>
          <p:cNvSpPr>
            <a:spLocks noGrp="1"/>
          </p:cNvSpPr>
          <p:nvPr>
            <p:ph idx="1"/>
          </p:nvPr>
        </p:nvSpPr>
        <p:spPr/>
        <p:txBody>
          <a:bodyPr>
            <a:noAutofit/>
          </a:bodyPr>
          <a:lstStyle/>
          <a:p>
            <a:pPr marL="0" indent="0" algn="l">
              <a:buNone/>
            </a:pPr>
            <a:r>
              <a:rPr lang="en-US" sz="2400" dirty="0">
                <a:latin typeface="Times New Roman" panose="02020603050405020304" pitchFamily="18" charset="0"/>
                <a:cs typeface="Times New Roman" panose="02020603050405020304" pitchFamily="18" charset="0"/>
              </a:rPr>
              <a:t>The RFID stands for Radio Frequency Identification. It can be used for monitoring the Sweeper. The Organization wishes to provide the identity tag for the Sweeper. The Sweeper desires to show the tag before the cleaning process is going to start and after it is finished. Then the CR4 sensor can spot the presence of dirt. If it is present, it can blink the red light. If it is clean, it can blink the blue light. It assistances to understand the responsibilities of sweeper by his/her own. If Sweeper is not clean the toilets for period of time, his/her absence in cleaning the toilet also reported to the dependable organization. These all the details are stored in the database. </a:t>
            </a:r>
          </a:p>
        </p:txBody>
      </p:sp>
    </p:spTree>
    <p:extLst>
      <p:ext uri="{BB962C8B-B14F-4D97-AF65-F5344CB8AC3E}">
        <p14:creationId xmlns:p14="http://schemas.microsoft.com/office/powerpoint/2010/main" val="68995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BCFA-BEA8-C484-ADFF-197B146A76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RFID READER</a:t>
            </a:r>
          </a:p>
        </p:txBody>
      </p:sp>
      <p:pic>
        <p:nvPicPr>
          <p:cNvPr id="5" name="Content Placeholder 4">
            <a:extLst>
              <a:ext uri="{FF2B5EF4-FFF2-40B4-BE49-F238E27FC236}">
                <a16:creationId xmlns:a16="http://schemas.microsoft.com/office/drawing/2014/main" id="{042FD36B-15BF-AA64-C575-84D9ED7ED2D9}"/>
              </a:ext>
            </a:extLst>
          </p:cNvPr>
          <p:cNvPicPr>
            <a:picLocks noGrp="1" noChangeAspect="1"/>
          </p:cNvPicPr>
          <p:nvPr>
            <p:ph idx="1"/>
          </p:nvPr>
        </p:nvPicPr>
        <p:blipFill>
          <a:blip r:embed="rId2"/>
          <a:stretch>
            <a:fillRect/>
          </a:stretch>
        </p:blipFill>
        <p:spPr>
          <a:xfrm>
            <a:off x="1876926" y="2050188"/>
            <a:ext cx="8197516" cy="4061854"/>
          </a:xfrm>
        </p:spPr>
      </p:pic>
    </p:spTree>
    <p:extLst>
      <p:ext uri="{BB962C8B-B14F-4D97-AF65-F5344CB8AC3E}">
        <p14:creationId xmlns:p14="http://schemas.microsoft.com/office/powerpoint/2010/main" val="419461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A9982A-2E12-6C71-7CC6-88908AFE723F}"/>
              </a:ext>
            </a:extLst>
          </p:cNvPr>
          <p:cNvSpPr>
            <a:spLocks noGrp="1"/>
          </p:cNvSpPr>
          <p:nvPr>
            <p:ph type="title"/>
          </p:nvPr>
        </p:nvSpPr>
        <p:spPr>
          <a:xfrm>
            <a:off x="913795" y="609600"/>
            <a:ext cx="10353761" cy="5518484"/>
          </a:xfrm>
        </p:spPr>
        <p:txBody>
          <a:bodyPr>
            <a:normAutofit/>
          </a:bodyPr>
          <a:lstStyle/>
          <a:p>
            <a:r>
              <a:rPr lang="en-US" sz="4800" dirty="0">
                <a:latin typeface="Algerian" panose="04020705040A02060702" pitchFamily="82" charset="0"/>
              </a:rPr>
              <a:t>THANK YOU</a:t>
            </a:r>
          </a:p>
        </p:txBody>
      </p:sp>
    </p:spTree>
    <p:extLst>
      <p:ext uri="{BB962C8B-B14F-4D97-AF65-F5344CB8AC3E}">
        <p14:creationId xmlns:p14="http://schemas.microsoft.com/office/powerpoint/2010/main" val="156938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F5E95-B0A9-B72E-1127-1C90543FFD7E}"/>
              </a:ext>
            </a:extLst>
          </p:cNvPr>
          <p:cNvSpPr>
            <a:spLocks noGrp="1"/>
          </p:cNvSpPr>
          <p:nvPr>
            <p:ph type="title"/>
          </p:nvPr>
        </p:nvSpPr>
        <p:spPr>
          <a:xfrm>
            <a:off x="913795" y="192505"/>
            <a:ext cx="10353761" cy="1138990"/>
          </a:xfrm>
        </p:spPr>
        <p:txBody>
          <a:bodyPr/>
          <a:lstStyle/>
          <a:p>
            <a:r>
              <a:rPr lang="en-US" dirty="0">
                <a:effectLst/>
                <a:latin typeface="Times New Roman" panose="02020603050405020304" pitchFamily="18" charset="0"/>
                <a:cs typeface="Times New Roman" panose="02020603050405020304" pitchFamily="18" charset="0"/>
              </a:rPr>
              <a:t>WORKING PRINCIPLE</a:t>
            </a:r>
          </a:p>
        </p:txBody>
      </p:sp>
      <p:sp>
        <p:nvSpPr>
          <p:cNvPr id="5" name="Content Placeholder 4">
            <a:extLst>
              <a:ext uri="{FF2B5EF4-FFF2-40B4-BE49-F238E27FC236}">
                <a16:creationId xmlns:a16="http://schemas.microsoft.com/office/drawing/2014/main" id="{53B5C127-F63B-FE47-1CFB-59A443EF685D}"/>
              </a:ext>
            </a:extLst>
          </p:cNvPr>
          <p:cNvSpPr>
            <a:spLocks noGrp="1"/>
          </p:cNvSpPr>
          <p:nvPr>
            <p:ph idx="1"/>
          </p:nvPr>
        </p:nvSpPr>
        <p:spPr>
          <a:xfrm>
            <a:off x="913795" y="1331495"/>
            <a:ext cx="10353762" cy="4459705"/>
          </a:xfrm>
        </p:spPr>
        <p:txBody>
          <a:bodyPr>
            <a:noAutofit/>
          </a:bodyPr>
          <a:lstStyle/>
          <a:p>
            <a:r>
              <a:rPr lang="en-US" sz="240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 first phase, IR sensor is used to discover the dirt present in the toilet. </a:t>
            </a:r>
          </a:p>
          <a:p>
            <a:r>
              <a:rPr lang="en-US" sz="2400" dirty="0">
                <a:latin typeface="Times New Roman" panose="02020603050405020304" pitchFamily="18" charset="0"/>
                <a:cs typeface="Times New Roman" panose="02020603050405020304" pitchFamily="18" charset="0"/>
              </a:rPr>
              <a:t>Here the set of sample images are given as input.  </a:t>
            </a:r>
          </a:p>
          <a:p>
            <a:r>
              <a:rPr lang="en-US" sz="2400" dirty="0">
                <a:latin typeface="Times New Roman" panose="02020603050405020304" pitchFamily="18" charset="0"/>
                <a:cs typeface="Times New Roman" panose="02020603050405020304" pitchFamily="18" charset="0"/>
              </a:rPr>
              <a:t>After using the toilet, the sensor senses the basin of the toilet.</a:t>
            </a:r>
          </a:p>
          <a:p>
            <a:r>
              <a:rPr lang="en-US" sz="2400" dirty="0">
                <a:latin typeface="Times New Roman" panose="02020603050405020304" pitchFamily="18" charset="0"/>
                <a:cs typeface="Times New Roman" panose="02020603050405020304" pitchFamily="18" charset="0"/>
              </a:rPr>
              <a:t>Then it relates the sensed image with the input image. </a:t>
            </a:r>
          </a:p>
          <a:p>
            <a:r>
              <a:rPr lang="en-US" sz="2400" dirty="0">
                <a:latin typeface="Times New Roman" panose="02020603050405020304" pitchFamily="18" charset="0"/>
                <a:cs typeface="Times New Roman" panose="02020603050405020304" pitchFamily="18" charset="0"/>
              </a:rPr>
              <a:t>If the dirt present, it increases the alarm. </a:t>
            </a:r>
          </a:p>
          <a:p>
            <a:r>
              <a:rPr lang="en-US" sz="2400" dirty="0">
                <a:latin typeface="Times New Roman" panose="02020603050405020304" pitchFamily="18" charset="0"/>
                <a:cs typeface="Times New Roman" panose="02020603050405020304" pitchFamily="18" charset="0"/>
              </a:rPr>
              <a:t>Then the user wants to be clean the waste. </a:t>
            </a:r>
          </a:p>
          <a:p>
            <a:r>
              <a:rPr lang="en-US" sz="2400" dirty="0">
                <a:latin typeface="Times New Roman" panose="02020603050405020304" pitchFamily="18" charset="0"/>
                <a:cs typeface="Times New Roman" panose="02020603050405020304" pitchFamily="18" charset="0"/>
              </a:rPr>
              <a:t>Through this activity, people can get the awareness about the toilet management.  </a:t>
            </a:r>
          </a:p>
          <a:p>
            <a:r>
              <a:rPr lang="en-US" sz="2400" dirty="0">
                <a:latin typeface="Times New Roman" panose="02020603050405020304" pitchFamily="18" charset="0"/>
                <a:cs typeface="Times New Roman" panose="02020603050405020304" pitchFamily="18" charset="0"/>
              </a:rPr>
              <a:t>In the second phase, Figaro sensor is used to perceive the unwanted gases present in the toilet.</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2F54-98EF-F6F4-275C-9D33E53BBFCA}"/>
              </a:ext>
            </a:extLst>
          </p:cNvPr>
          <p:cNvSpPr>
            <a:spLocks noGrp="1"/>
          </p:cNvSpPr>
          <p:nvPr>
            <p:ph type="title"/>
          </p:nvPr>
        </p:nvSpPr>
        <p:spPr>
          <a:xfrm flipV="1">
            <a:off x="913795" y="-1860883"/>
            <a:ext cx="10353761" cy="1379620"/>
          </a:xfrm>
        </p:spPr>
        <p:txBody>
          <a:bodyPr/>
          <a:lstStyle/>
          <a:p>
            <a:endParaRPr lang="en-US" dirty="0"/>
          </a:p>
        </p:txBody>
      </p:sp>
      <p:sp>
        <p:nvSpPr>
          <p:cNvPr id="3" name="Content Placeholder 2">
            <a:extLst>
              <a:ext uri="{FF2B5EF4-FFF2-40B4-BE49-F238E27FC236}">
                <a16:creationId xmlns:a16="http://schemas.microsoft.com/office/drawing/2014/main" id="{5774AD9B-BD90-0BC8-A327-D5B37620D550}"/>
              </a:ext>
            </a:extLst>
          </p:cNvPr>
          <p:cNvSpPr>
            <a:spLocks noGrp="1"/>
          </p:cNvSpPr>
          <p:nvPr>
            <p:ph idx="1"/>
          </p:nvPr>
        </p:nvSpPr>
        <p:spPr>
          <a:xfrm>
            <a:off x="913795" y="1026694"/>
            <a:ext cx="10353762" cy="4668253"/>
          </a:xfrm>
        </p:spPr>
        <p:txBody>
          <a:bodyPr>
            <a:normAutofit lnSpcReduction="10000"/>
          </a:bodyPr>
          <a:lstStyle/>
          <a:p>
            <a:r>
              <a:rPr lang="en-US" sz="2800" dirty="0">
                <a:effectLst/>
                <a:latin typeface="Times New Roman" panose="02020603050405020304" pitchFamily="18" charset="0"/>
                <a:cs typeface="Times New Roman" panose="02020603050405020304" pitchFamily="18" charset="0"/>
              </a:rPr>
              <a:t>In the first phase, IR sensor is used to discover the dirt present in the toilet. </a:t>
            </a:r>
          </a:p>
          <a:p>
            <a:r>
              <a:rPr lang="en-US" sz="2800" dirty="0">
                <a:effectLst/>
                <a:latin typeface="Times New Roman" panose="02020603050405020304" pitchFamily="18" charset="0"/>
                <a:cs typeface="Times New Roman" panose="02020603050405020304" pitchFamily="18" charset="0"/>
              </a:rPr>
              <a:t>Here the set of sample images are given as input. </a:t>
            </a:r>
          </a:p>
          <a:p>
            <a:r>
              <a:rPr lang="en-US" sz="2800" dirty="0">
                <a:effectLst/>
                <a:latin typeface="Times New Roman" panose="02020603050405020304" pitchFamily="18" charset="0"/>
                <a:cs typeface="Times New Roman" panose="02020603050405020304" pitchFamily="18" charset="0"/>
              </a:rPr>
              <a:t>After using the toilet, the sensor senses the basin of the toilet. </a:t>
            </a:r>
          </a:p>
          <a:p>
            <a:r>
              <a:rPr lang="en-US" sz="2800" dirty="0">
                <a:effectLst/>
                <a:latin typeface="Times New Roman" panose="02020603050405020304" pitchFamily="18" charset="0"/>
                <a:cs typeface="Times New Roman" panose="02020603050405020304" pitchFamily="18" charset="0"/>
              </a:rPr>
              <a:t>Then it relates the sensed image with the input image.  </a:t>
            </a:r>
          </a:p>
          <a:p>
            <a:r>
              <a:rPr lang="en-US" sz="2800" dirty="0">
                <a:effectLst/>
                <a:latin typeface="Times New Roman" panose="02020603050405020304" pitchFamily="18" charset="0"/>
                <a:cs typeface="Times New Roman" panose="02020603050405020304" pitchFamily="18" charset="0"/>
              </a:rPr>
              <a:t>If the dirt present, it increases the alarm. </a:t>
            </a:r>
          </a:p>
          <a:p>
            <a:r>
              <a:rPr lang="en-US" sz="2800" dirty="0">
                <a:effectLst/>
                <a:latin typeface="Times New Roman" panose="02020603050405020304" pitchFamily="18" charset="0"/>
                <a:cs typeface="Times New Roman" panose="02020603050405020304" pitchFamily="18" charset="0"/>
              </a:rPr>
              <a:t>Then the user wants to be clean the waste. Through this activity, people can get the awareness about the toilet management.  </a:t>
            </a:r>
          </a:p>
        </p:txBody>
      </p:sp>
    </p:spTree>
    <p:extLst>
      <p:ext uri="{BB962C8B-B14F-4D97-AF65-F5344CB8AC3E}">
        <p14:creationId xmlns:p14="http://schemas.microsoft.com/office/powerpoint/2010/main" val="71807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256C-404B-E908-93EC-70FEEF14CF29}"/>
              </a:ext>
            </a:extLst>
          </p:cNvPr>
          <p:cNvSpPr>
            <a:spLocks noGrp="1"/>
          </p:cNvSpPr>
          <p:nvPr>
            <p:ph type="title"/>
          </p:nvPr>
        </p:nvSpPr>
        <p:spPr>
          <a:xfrm>
            <a:off x="384406" y="-1572127"/>
            <a:ext cx="10353761" cy="1326321"/>
          </a:xfrm>
        </p:spPr>
        <p:txBody>
          <a:bodyPr/>
          <a:lstStyle/>
          <a:p>
            <a:endParaRPr lang="en-US"/>
          </a:p>
        </p:txBody>
      </p:sp>
      <p:sp>
        <p:nvSpPr>
          <p:cNvPr id="3" name="Content Placeholder 2">
            <a:extLst>
              <a:ext uri="{FF2B5EF4-FFF2-40B4-BE49-F238E27FC236}">
                <a16:creationId xmlns:a16="http://schemas.microsoft.com/office/drawing/2014/main" id="{9F27912B-3D7F-090B-9D66-74B4F0D12814}"/>
              </a:ext>
            </a:extLst>
          </p:cNvPr>
          <p:cNvSpPr>
            <a:spLocks noGrp="1"/>
          </p:cNvSpPr>
          <p:nvPr>
            <p:ph idx="1"/>
          </p:nvPr>
        </p:nvSpPr>
        <p:spPr>
          <a:xfrm>
            <a:off x="919119" y="978568"/>
            <a:ext cx="10353762" cy="5346032"/>
          </a:xfrm>
        </p:spPr>
        <p:txBody>
          <a:bodyPr>
            <a:normAutofit/>
          </a:bodyPr>
          <a:lstStyle/>
          <a:p>
            <a:r>
              <a:rPr lang="en-US" sz="2400" dirty="0">
                <a:effectLst/>
                <a:latin typeface="Times New Roman" panose="02020603050405020304" pitchFamily="18" charset="0"/>
                <a:cs typeface="Times New Roman" panose="02020603050405020304" pitchFamily="18" charset="0"/>
              </a:rPr>
              <a:t>In the second phase, Figaro sensor is used to perceive the unwanted gases present in the toilet.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the final phase, the sonic sensor is used to detect the depth of the septic tank. </a:t>
            </a:r>
          </a:p>
          <a:p>
            <a:r>
              <a:rPr lang="en-US" sz="2400" dirty="0">
                <a:latin typeface="Times New Roman" panose="02020603050405020304" pitchFamily="18" charset="0"/>
                <a:cs typeface="Times New Roman" panose="02020603050405020304" pitchFamily="18" charset="0"/>
              </a:rPr>
              <a:t>Here, the range of septic tank is fixed prior manner. </a:t>
            </a:r>
            <a:endParaRPr lang="en-US" sz="240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sewage reached with the range, then it directs message to an organization. </a:t>
            </a:r>
          </a:p>
          <a:p>
            <a:r>
              <a:rPr lang="en-US" sz="2400" dirty="0">
                <a:latin typeface="Times New Roman" panose="02020603050405020304" pitchFamily="18" charset="0"/>
                <a:cs typeface="Times New Roman" panose="02020603050405020304" pitchFamily="18" charset="0"/>
              </a:rPr>
              <a:t>All the message transfer can be done by the GSM (Global System for Communication).</a:t>
            </a:r>
          </a:p>
        </p:txBody>
      </p:sp>
    </p:spTree>
    <p:extLst>
      <p:ext uri="{BB962C8B-B14F-4D97-AF65-F5344CB8AC3E}">
        <p14:creationId xmlns:p14="http://schemas.microsoft.com/office/powerpoint/2010/main" val="159494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FB6A-C1DB-77F7-0632-870D874F9911}"/>
              </a:ext>
            </a:extLst>
          </p:cNvPr>
          <p:cNvSpPr>
            <a:spLocks noGrp="1"/>
          </p:cNvSpPr>
          <p:nvPr>
            <p:ph type="title"/>
          </p:nvPr>
        </p:nvSpPr>
        <p:spPr>
          <a:xfrm>
            <a:off x="-256673" y="288758"/>
            <a:ext cx="12448674" cy="1187117"/>
          </a:xfrm>
        </p:spPr>
        <p:txBody>
          <a:bodyPr/>
          <a:lstStyle/>
          <a:p>
            <a:r>
              <a:rPr lang="en-US" dirty="0"/>
              <a:t>ARCHITECTURE OF THE PROPOSED SYSTEM</a:t>
            </a:r>
          </a:p>
        </p:txBody>
      </p:sp>
      <p:sp>
        <p:nvSpPr>
          <p:cNvPr id="3" name="Content Placeholder 2">
            <a:extLst>
              <a:ext uri="{FF2B5EF4-FFF2-40B4-BE49-F238E27FC236}">
                <a16:creationId xmlns:a16="http://schemas.microsoft.com/office/drawing/2014/main" id="{BAB9366E-6411-8C00-7A37-7647DAC8833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232612-F54B-B4FE-F24A-DF3799340726}"/>
              </a:ext>
            </a:extLst>
          </p:cNvPr>
          <p:cNvPicPr>
            <a:picLocks noChangeAspect="1"/>
          </p:cNvPicPr>
          <p:nvPr/>
        </p:nvPicPr>
        <p:blipFill>
          <a:blip r:embed="rId2"/>
          <a:stretch>
            <a:fillRect/>
          </a:stretch>
        </p:blipFill>
        <p:spPr>
          <a:xfrm>
            <a:off x="913795" y="1796717"/>
            <a:ext cx="10364410" cy="4940968"/>
          </a:xfrm>
          <a:prstGeom prst="rect">
            <a:avLst/>
          </a:prstGeom>
        </p:spPr>
      </p:pic>
    </p:spTree>
    <p:extLst>
      <p:ext uri="{BB962C8B-B14F-4D97-AF65-F5344CB8AC3E}">
        <p14:creationId xmlns:p14="http://schemas.microsoft.com/office/powerpoint/2010/main" val="187730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0F0F-415A-800D-F4D1-B4EDD161965B}"/>
              </a:ext>
            </a:extLst>
          </p:cNvPr>
          <p:cNvSpPr>
            <a:spLocks noGrp="1"/>
          </p:cNvSpPr>
          <p:nvPr>
            <p:ph type="title"/>
          </p:nvPr>
        </p:nvSpPr>
        <p:spPr>
          <a:xfrm>
            <a:off x="913795" y="144379"/>
            <a:ext cx="10353761" cy="1155032"/>
          </a:xfrm>
        </p:spPr>
        <p:txBody>
          <a:bodyPr/>
          <a:lstStyle/>
          <a:p>
            <a:r>
              <a:rPr lang="en-US"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F4B1D54C-FD22-A3A4-F8E3-9F73CC727CD7}"/>
              </a:ext>
            </a:extLst>
          </p:cNvPr>
          <p:cNvSpPr>
            <a:spLocks noGrp="1"/>
          </p:cNvSpPr>
          <p:nvPr>
            <p:ph idx="1"/>
          </p:nvPr>
        </p:nvSpPr>
        <p:spPr>
          <a:xfrm>
            <a:off x="913795" y="1299411"/>
            <a:ext cx="10353762" cy="5021177"/>
          </a:xfrm>
        </p:spPr>
        <p:txBody>
          <a:bodyPr>
            <a:normAutofit/>
          </a:bodyPr>
          <a:lstStyle/>
          <a:p>
            <a:r>
              <a:rPr lang="en-US" sz="2400" dirty="0">
                <a:latin typeface="Times New Roman" panose="02020603050405020304" pitchFamily="18" charset="0"/>
                <a:cs typeface="Times New Roman" panose="02020603050405020304" pitchFamily="18" charset="0"/>
              </a:rPr>
              <a:t>Microcontroller </a:t>
            </a:r>
          </a:p>
          <a:p>
            <a:r>
              <a:rPr lang="en-US" sz="2400" dirty="0">
                <a:latin typeface="Times New Roman" panose="02020603050405020304" pitchFamily="18" charset="0"/>
                <a:cs typeface="Times New Roman" panose="02020603050405020304" pitchFamily="18" charset="0"/>
              </a:rPr>
              <a:t>Power supply </a:t>
            </a:r>
          </a:p>
          <a:p>
            <a:r>
              <a:rPr lang="en-US" sz="2400" dirty="0">
                <a:latin typeface="Times New Roman" panose="02020603050405020304" pitchFamily="18" charset="0"/>
                <a:cs typeface="Times New Roman" panose="02020603050405020304" pitchFamily="18" charset="0"/>
              </a:rPr>
              <a:t>LCD display </a:t>
            </a:r>
          </a:p>
          <a:p>
            <a:r>
              <a:rPr lang="en-US" sz="2400" dirty="0">
                <a:latin typeface="Times New Roman" panose="02020603050405020304" pitchFamily="18" charset="0"/>
                <a:cs typeface="Times New Roman" panose="02020603050405020304" pitchFamily="18" charset="0"/>
              </a:rPr>
              <a:t>Buzzer </a:t>
            </a:r>
          </a:p>
          <a:p>
            <a:r>
              <a:rPr lang="en-US" sz="2400" dirty="0">
                <a:latin typeface="Times New Roman" panose="02020603050405020304" pitchFamily="18" charset="0"/>
                <a:cs typeface="Times New Roman" panose="02020603050405020304" pitchFamily="18" charset="0"/>
              </a:rPr>
              <a:t>Infrared sensor </a:t>
            </a:r>
          </a:p>
          <a:p>
            <a:r>
              <a:rPr lang="en-US" sz="2400" dirty="0">
                <a:latin typeface="Times New Roman" panose="02020603050405020304" pitchFamily="18" charset="0"/>
                <a:cs typeface="Times New Roman" panose="02020603050405020304" pitchFamily="18" charset="0"/>
              </a:rPr>
              <a:t>Sonic sensor </a:t>
            </a:r>
          </a:p>
          <a:p>
            <a:r>
              <a:rPr lang="en-US" sz="2400" dirty="0">
                <a:latin typeface="Times New Roman" panose="02020603050405020304" pitchFamily="18" charset="0"/>
                <a:cs typeface="Times New Roman" panose="02020603050405020304" pitchFamily="18" charset="0"/>
              </a:rPr>
              <a:t>Gas sensor </a:t>
            </a:r>
          </a:p>
          <a:p>
            <a:r>
              <a:rPr lang="en-US" sz="2400" dirty="0">
                <a:latin typeface="Times New Roman" panose="02020603050405020304" pitchFamily="18" charset="0"/>
                <a:cs typeface="Times New Roman" panose="02020603050405020304" pitchFamily="18" charset="0"/>
              </a:rPr>
              <a:t>RFID </a:t>
            </a:r>
          </a:p>
          <a:p>
            <a:r>
              <a:rPr lang="en-US" sz="2400" dirty="0">
                <a:latin typeface="Times New Roman" panose="02020603050405020304" pitchFamily="18" charset="0"/>
                <a:cs typeface="Times New Roman" panose="02020603050405020304" pitchFamily="18" charset="0"/>
              </a:rPr>
              <a:t>GSM modem</a:t>
            </a:r>
          </a:p>
        </p:txBody>
      </p:sp>
    </p:spTree>
    <p:extLst>
      <p:ext uri="{BB962C8B-B14F-4D97-AF65-F5344CB8AC3E}">
        <p14:creationId xmlns:p14="http://schemas.microsoft.com/office/powerpoint/2010/main" val="2423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F588-9652-2BF2-5F30-4BA8FC26568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F1D04369-CB52-F12D-2972-CFE03C8B3A6B}"/>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Embedded C</a:t>
            </a:r>
          </a:p>
        </p:txBody>
      </p:sp>
    </p:spTree>
    <p:extLst>
      <p:ext uri="{BB962C8B-B14F-4D97-AF65-F5344CB8AC3E}">
        <p14:creationId xmlns:p14="http://schemas.microsoft.com/office/powerpoint/2010/main" val="363964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271B-9BC1-121C-8D74-EA1659E19D7C}"/>
              </a:ext>
            </a:extLst>
          </p:cNvPr>
          <p:cNvSpPr>
            <a:spLocks noGrp="1"/>
          </p:cNvSpPr>
          <p:nvPr>
            <p:ph type="title"/>
          </p:nvPr>
        </p:nvSpPr>
        <p:spPr>
          <a:xfrm>
            <a:off x="913795" y="0"/>
            <a:ext cx="10353761" cy="1010653"/>
          </a:xfrm>
        </p:spPr>
        <p:txBody>
          <a:bodyPr/>
          <a:lstStyle/>
          <a:p>
            <a:r>
              <a:rPr lang="en-US" dirty="0">
                <a:latin typeface="Times New Roman" panose="02020603050405020304" pitchFamily="18" charset="0"/>
                <a:cs typeface="Times New Roman" panose="02020603050405020304" pitchFamily="18" charset="0"/>
              </a:rPr>
              <a:t>MICROCONTROLLER</a:t>
            </a:r>
          </a:p>
        </p:txBody>
      </p:sp>
      <p:sp>
        <p:nvSpPr>
          <p:cNvPr id="3" name="Content Placeholder 2">
            <a:extLst>
              <a:ext uri="{FF2B5EF4-FFF2-40B4-BE49-F238E27FC236}">
                <a16:creationId xmlns:a16="http://schemas.microsoft.com/office/drawing/2014/main" id="{22216F29-70EA-32B4-D6E3-21F9AB05AC8B}"/>
              </a:ext>
            </a:extLst>
          </p:cNvPr>
          <p:cNvSpPr>
            <a:spLocks noGrp="1"/>
          </p:cNvSpPr>
          <p:nvPr>
            <p:ph idx="1"/>
          </p:nvPr>
        </p:nvSpPr>
        <p:spPr>
          <a:xfrm>
            <a:off x="913795" y="1022684"/>
            <a:ext cx="10353762" cy="4812631"/>
          </a:xfrm>
        </p:spPr>
        <p:txBody>
          <a:bodyPr>
            <a:noAutofit/>
          </a:bodyPr>
          <a:lstStyle/>
          <a:p>
            <a:r>
              <a:rPr lang="en-US" sz="2400" dirty="0">
                <a:latin typeface="Times New Roman" panose="02020603050405020304" pitchFamily="18" charset="0"/>
                <a:cs typeface="Times New Roman" panose="02020603050405020304" pitchFamily="18" charset="0"/>
              </a:rPr>
              <a:t>A microcontroller is a small computer on a single combined circuit holding a processor core, memory and programmable input/output peripherals. Program memory in the form of Ferroelectric RAM, NOR flash or OTP ROM is also often included on chip, as well as a typically small amount of RAM. Microcontrollers are designed for embedded applications, in contrast to the microprocessors used in personal computers or other general-purpose applications. PIC 16F877 is one of the most advanced microcontroller from Microchip. This controller is commonly used for experimental and modern applications because of its low price, wide range of requests, high quality, and ease of obtainability. It is ideal for applications such as machine control applications, measurement devices, study purpose, and so on. The PIC 16F877 features all the mechanisms which present microcontrollers usually have. </a:t>
            </a:r>
          </a:p>
        </p:txBody>
      </p:sp>
    </p:spTree>
    <p:extLst>
      <p:ext uri="{BB962C8B-B14F-4D97-AF65-F5344CB8AC3E}">
        <p14:creationId xmlns:p14="http://schemas.microsoft.com/office/powerpoint/2010/main" val="137573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6573-8D4C-82E3-8DC2-0C6B60B409B9}"/>
              </a:ext>
            </a:extLst>
          </p:cNvPr>
          <p:cNvSpPr>
            <a:spLocks noGrp="1"/>
          </p:cNvSpPr>
          <p:nvPr>
            <p:ph type="title"/>
          </p:nvPr>
        </p:nvSpPr>
        <p:spPr/>
        <p:txBody>
          <a:bodyPr/>
          <a:lstStyle/>
          <a:p>
            <a:r>
              <a:rPr lang="en-US" dirty="0"/>
              <a:t>MICROCONTROLLER</a:t>
            </a:r>
          </a:p>
        </p:txBody>
      </p:sp>
      <p:pic>
        <p:nvPicPr>
          <p:cNvPr id="5" name="Content Placeholder 4">
            <a:extLst>
              <a:ext uri="{FF2B5EF4-FFF2-40B4-BE49-F238E27FC236}">
                <a16:creationId xmlns:a16="http://schemas.microsoft.com/office/drawing/2014/main" id="{7777E6A5-8B75-2C08-71A9-FC48459C78EA}"/>
              </a:ext>
            </a:extLst>
          </p:cNvPr>
          <p:cNvPicPr>
            <a:picLocks noGrp="1" noChangeAspect="1"/>
          </p:cNvPicPr>
          <p:nvPr>
            <p:ph idx="1"/>
          </p:nvPr>
        </p:nvPicPr>
        <p:blipFill>
          <a:blip r:embed="rId2"/>
          <a:stretch>
            <a:fillRect/>
          </a:stretch>
        </p:blipFill>
        <p:spPr>
          <a:xfrm>
            <a:off x="1860884" y="2245896"/>
            <a:ext cx="8197516" cy="4002504"/>
          </a:xfrm>
        </p:spPr>
      </p:pic>
    </p:spTree>
    <p:extLst>
      <p:ext uri="{BB962C8B-B14F-4D97-AF65-F5344CB8AC3E}">
        <p14:creationId xmlns:p14="http://schemas.microsoft.com/office/powerpoint/2010/main" val="1378830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72</TotalTime>
  <Words>960</Words>
  <Application>Microsoft Office PowerPoint</Application>
  <PresentationFormat>Widescreen</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Damask</vt:lpstr>
      <vt:lpstr>SMART PUBLIC RESTROOM USING IOT(phase-iV)</vt:lpstr>
      <vt:lpstr>WORKING PRINCIPLE</vt:lpstr>
      <vt:lpstr>PowerPoint Presentation</vt:lpstr>
      <vt:lpstr>PowerPoint Presentation</vt:lpstr>
      <vt:lpstr>ARCHITECTURE OF THE PROPOSED SYSTEM</vt:lpstr>
      <vt:lpstr>HARDWARE REQUIREMENTS</vt:lpstr>
      <vt:lpstr>SOFTWARE REQUIREMENTS</vt:lpstr>
      <vt:lpstr>MICROCONTROLLER</vt:lpstr>
      <vt:lpstr>MICROCONTROLLER</vt:lpstr>
      <vt:lpstr>LCD</vt:lpstr>
      <vt:lpstr>LCD</vt:lpstr>
      <vt:lpstr>BUZZER</vt:lpstr>
      <vt:lpstr>INFRARED SENSOR</vt:lpstr>
      <vt:lpstr>SMELL SENSOR</vt:lpstr>
      <vt:lpstr>RFID READER</vt:lpstr>
      <vt:lpstr>RFID READER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 USING IOT(phase-iV)</dc:title>
  <dc:creator>lokeshdurai10@gmail.com</dc:creator>
  <cp:lastModifiedBy>lokeshdurai10@gmail.com</cp:lastModifiedBy>
  <cp:revision>2</cp:revision>
  <dcterms:created xsi:type="dcterms:W3CDTF">2023-10-31T15:56:33Z</dcterms:created>
  <dcterms:modified xsi:type="dcterms:W3CDTF">2023-10-31T17:48:04Z</dcterms:modified>
</cp:coreProperties>
</file>