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60" r:id="rId6"/>
    <p:sldId id="261" r:id="rId7"/>
    <p:sldId id="264" r:id="rId8"/>
    <p:sldId id="263" r:id="rId9"/>
    <p:sldId id="265" r:id="rId10"/>
    <p:sldId id="266" r:id="rId11"/>
    <p:sldId id="267" r:id="rId12"/>
    <p:sldId id="268" r:id="rId13"/>
    <p:sldId id="269" r:id="rId14"/>
    <p:sldId id="270" r:id="rId15"/>
    <p:sldId id="274" r:id="rId16"/>
    <p:sldId id="271" r:id="rId17"/>
    <p:sldId id="272" r:id="rId1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23000">
              <a:schemeClr val="accent4"/>
            </a:gs>
            <a:gs pos="100000">
              <a:schemeClr val="accent4">
                <a:lumMod val="40000"/>
                <a:lumOff val="60000"/>
              </a:schemeClr>
            </a:gs>
            <a:gs pos="100000">
              <a:schemeClr val="accent4">
                <a:lumMod val="60000"/>
                <a:lumOff val="40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640080"/>
            <a:ext cx="9144000" cy="1354455"/>
          </a:xfrm>
        </p:spPr>
        <p:txBody>
          <a:bodyPr/>
          <a:p>
            <a:r>
              <a:rPr lang="en-US" altLang="en-GB" sz="3200"/>
              <a:t>TOPIC</a:t>
            </a:r>
            <a:br>
              <a:rPr lang="en-US" altLang="en-GB" sz="3200"/>
            </a:br>
            <a:r>
              <a:rPr lang="en-US" altLang="en-GB" sz="4800" b="1"/>
              <a:t>PIXELTALK</a:t>
            </a:r>
            <a:endParaRPr lang="en-US" altLang="en-GB" sz="4800" b="1"/>
          </a:p>
        </p:txBody>
      </p:sp>
      <p:sp>
        <p:nvSpPr>
          <p:cNvPr id="3" name="Subtitle 2"/>
          <p:cNvSpPr>
            <a:spLocks noGrp="1"/>
          </p:cNvSpPr>
          <p:nvPr>
            <p:ph type="subTitle" idx="1"/>
          </p:nvPr>
        </p:nvSpPr>
        <p:spPr>
          <a:xfrm>
            <a:off x="1524000" y="2673985"/>
            <a:ext cx="9144000" cy="3651885"/>
          </a:xfrm>
        </p:spPr>
        <p:txBody>
          <a:bodyPr>
            <a:normAutofit/>
          </a:bodyPr>
          <a:p>
            <a:r>
              <a:rPr lang="en-US" altLang="en-GB" b="1"/>
              <a:t>GROUP 16</a:t>
            </a:r>
            <a:endParaRPr lang="en-US" altLang="en-GB" b="1"/>
          </a:p>
          <a:p>
            <a:r>
              <a:rPr lang="en-US" altLang="en-GB" sz="1800"/>
              <a:t>TEACHER NAME: DR. ANOJ KUMAR</a:t>
            </a:r>
            <a:endParaRPr lang="en-US" altLang="en-GB" sz="1800"/>
          </a:p>
          <a:p>
            <a:endParaRPr lang="en-US" altLang="en-GB" sz="1800"/>
          </a:p>
          <a:p>
            <a:pPr algn="l"/>
            <a:r>
              <a:rPr lang="en-US" altLang="en-GB" b="1"/>
              <a:t>GROUP MEMBERS</a:t>
            </a:r>
            <a:endParaRPr lang="en-US" altLang="en-GB" sz="1800"/>
          </a:p>
          <a:p>
            <a:pPr algn="l"/>
            <a:r>
              <a:rPr lang="en-US" altLang="en-GB" sz="1800"/>
              <a:t>1.KOMAL CHAURASIA(20164064)</a:t>
            </a:r>
            <a:endParaRPr lang="en-US" altLang="en-GB" sz="1800"/>
          </a:p>
          <a:p>
            <a:pPr algn="l"/>
            <a:r>
              <a:rPr lang="en-US" altLang="en-GB" sz="1800"/>
              <a:t>2.KOMAL KHANDELWAL(20164100)</a:t>
            </a:r>
            <a:endParaRPr lang="en-US" altLang="en-GB" sz="1800"/>
          </a:p>
          <a:p>
            <a:pPr algn="l"/>
            <a:r>
              <a:rPr lang="en-US" altLang="en-GB" sz="1800"/>
              <a:t>3.KRITHIKA VENKATANATH(20164129)</a:t>
            </a:r>
            <a:endParaRPr lang="en-US" altLang="en-GB" sz="1800"/>
          </a:p>
          <a:p>
            <a:pPr algn="l"/>
            <a:r>
              <a:rPr lang="en-US" altLang="en-GB" sz="1800"/>
              <a:t>4.LOKESH KHANCHANDANI(20164010)</a:t>
            </a:r>
            <a:endParaRPr lang="en-US" altLang="en-GB" sz="1800"/>
          </a:p>
          <a:p>
            <a:pPr algn="l"/>
            <a:r>
              <a:rPr lang="en-US" altLang="en-GB" sz="1800"/>
              <a:t>5.LOKESH KUMAR SINGH(20164068)</a:t>
            </a:r>
            <a:endParaRPr lang="en-US" altLang="en-GB"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OUTPUT</a:t>
            </a:r>
            <a:endParaRPr lang="en-US" altLang="en-GB"/>
          </a:p>
        </p:txBody>
      </p:sp>
      <p:pic>
        <p:nvPicPr>
          <p:cNvPr id="5" name="Content Placeholder 4" descr="Input"/>
          <p:cNvPicPr>
            <a:picLocks noChangeAspect="1"/>
          </p:cNvPicPr>
          <p:nvPr>
            <p:ph sz="half" idx="1"/>
          </p:nvPr>
        </p:nvPicPr>
        <p:blipFill>
          <a:blip r:embed="rId1"/>
          <a:stretch>
            <a:fillRect/>
          </a:stretch>
        </p:blipFill>
        <p:spPr>
          <a:xfrm>
            <a:off x="635000" y="3503295"/>
            <a:ext cx="2350135" cy="1610995"/>
          </a:xfrm>
          <a:prstGeom prst="rect">
            <a:avLst/>
          </a:prstGeom>
        </p:spPr>
      </p:pic>
      <p:pic>
        <p:nvPicPr>
          <p:cNvPr id="6" name="Content Placeholder 5" descr="Output"/>
          <p:cNvPicPr>
            <a:picLocks noChangeAspect="1"/>
          </p:cNvPicPr>
          <p:nvPr>
            <p:ph sz="half" idx="2"/>
          </p:nvPr>
        </p:nvPicPr>
        <p:blipFill>
          <a:blip r:embed="rId2"/>
          <a:stretch>
            <a:fillRect/>
          </a:stretch>
        </p:blipFill>
        <p:spPr>
          <a:xfrm>
            <a:off x="3064510" y="1589405"/>
            <a:ext cx="2604770" cy="4633595"/>
          </a:xfrm>
          <a:prstGeom prst="rect">
            <a:avLst/>
          </a:prstGeom>
        </p:spPr>
      </p:pic>
      <p:pic>
        <p:nvPicPr>
          <p:cNvPr id="7" name="Picture 6" descr="WhatsApp Image 2019-04-24 at 9.47.10 PM"/>
          <p:cNvPicPr>
            <a:picLocks noChangeAspect="1"/>
          </p:cNvPicPr>
          <p:nvPr/>
        </p:nvPicPr>
        <p:blipFill>
          <a:blip r:embed="rId3"/>
          <a:srcRect l="2308" t="22069" r="3718" b="33554"/>
          <a:stretch>
            <a:fillRect/>
          </a:stretch>
        </p:blipFill>
        <p:spPr>
          <a:xfrm>
            <a:off x="6012815" y="95250"/>
            <a:ext cx="5935345" cy="1595755"/>
          </a:xfrm>
          <a:prstGeom prst="rect">
            <a:avLst/>
          </a:prstGeom>
        </p:spPr>
      </p:pic>
      <p:pic>
        <p:nvPicPr>
          <p:cNvPr id="8" name="Picture 7" descr="WhatsApp Image 2019-04-24 at 9.47.09 PM (1)"/>
          <p:cNvPicPr>
            <a:picLocks noChangeAspect="1"/>
          </p:cNvPicPr>
          <p:nvPr/>
        </p:nvPicPr>
        <p:blipFill>
          <a:blip r:embed="rId4"/>
          <a:srcRect l="11666" t="24997" r="521" b="27034"/>
          <a:stretch>
            <a:fillRect/>
          </a:stretch>
        </p:blipFill>
        <p:spPr>
          <a:xfrm>
            <a:off x="6012815" y="1765935"/>
            <a:ext cx="5935980" cy="1824355"/>
          </a:xfrm>
          <a:prstGeom prst="rect">
            <a:avLst/>
          </a:prstGeom>
        </p:spPr>
      </p:pic>
      <p:pic>
        <p:nvPicPr>
          <p:cNvPr id="10" name="Picture 9" descr="WhatsApp Image 2019-04-24 at 9.47.09 PM (2)"/>
          <p:cNvPicPr>
            <a:picLocks noChangeAspect="1"/>
          </p:cNvPicPr>
          <p:nvPr/>
        </p:nvPicPr>
        <p:blipFill>
          <a:blip r:embed="rId5"/>
          <a:stretch>
            <a:fillRect/>
          </a:stretch>
        </p:blipFill>
        <p:spPr>
          <a:xfrm>
            <a:off x="6958330" y="3661410"/>
            <a:ext cx="4989830" cy="2806700"/>
          </a:xfrm>
          <a:prstGeom prst="rect">
            <a:avLst/>
          </a:prstGeom>
        </p:spPr>
      </p:pic>
      <p:sp>
        <p:nvSpPr>
          <p:cNvPr id="3" name="Footer Placeholder 2"/>
          <p:cNvSpPr>
            <a:spLocks noGrp="1"/>
          </p:cNvSpPr>
          <p:nvPr>
            <p:ph type="ftr" sz="quarter" idx="11"/>
          </p:nvPr>
        </p:nvSpPr>
        <p:spPr/>
        <p:txBody>
          <a:bodyPr/>
          <a:p>
            <a:r>
              <a:rPr lang="en-US" sz="1400">
                <a:solidFill>
                  <a:srgbClr val="FF0000"/>
                </a:solidFill>
              </a:rPr>
              <a:t>Lokesh Kumar Singh, 20164068</a:t>
            </a:r>
            <a:endParaRPr lang="en-US" sz="14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TESTING</a:t>
            </a:r>
            <a:endParaRPr lang="en-US" altLang="en-GB"/>
          </a:p>
        </p:txBody>
      </p:sp>
      <p:sp>
        <p:nvSpPr>
          <p:cNvPr id="3" name="Content Placeholder 2"/>
          <p:cNvSpPr>
            <a:spLocks noGrp="1"/>
          </p:cNvSpPr>
          <p:nvPr>
            <p:ph sz="half" idx="1"/>
          </p:nvPr>
        </p:nvSpPr>
        <p:spPr>
          <a:xfrm>
            <a:off x="523240" y="1541145"/>
            <a:ext cx="10830560" cy="5173980"/>
          </a:xfrm>
        </p:spPr>
        <p:txBody>
          <a:bodyPr>
            <a:normAutofit fontScale="90000"/>
          </a:bodyPr>
          <a:p>
            <a:pPr marL="0" indent="0">
              <a:buNone/>
            </a:pPr>
            <a:r>
              <a:rPr lang="en-US" altLang="en-GB"/>
              <a:t>1. Text to Speech Module Testing</a:t>
            </a:r>
            <a:endParaRPr lang="en-US" altLang="en-GB"/>
          </a:p>
          <a:p>
            <a:pPr marL="0" indent="0">
              <a:buNone/>
            </a:pPr>
            <a:r>
              <a:rPr lang="en-US" altLang="en-GB"/>
              <a:t>	</a:t>
            </a:r>
            <a:r>
              <a:rPr lang="en-US" altLang="en-GB" b="1"/>
              <a:t>Naturalness Testing:</a:t>
            </a:r>
            <a:endParaRPr lang="en-US" altLang="en-GB" b="1"/>
          </a:p>
          <a:p>
            <a:pPr marL="0" indent="0">
              <a:buNone/>
            </a:pPr>
            <a:r>
              <a:rPr lang="en-US" altLang="en-GB" b="1"/>
              <a:t>	</a:t>
            </a:r>
            <a:r>
              <a:rPr lang="en-US" altLang="en-GB"/>
              <a:t>MOS is used for naturalness testing.Mean Opinion Score gives a 	numerical indication of the quality of the synthesized speech.In this 	method, focus of evaluator should be on naturalness of synthetic 	speech.</a:t>
            </a:r>
            <a:endParaRPr lang="en-US" altLang="en-GB"/>
          </a:p>
          <a:p>
            <a:pPr marL="0" indent="0">
              <a:buNone/>
            </a:pPr>
            <a:r>
              <a:rPr lang="en-US" altLang="en-GB"/>
              <a:t>	</a:t>
            </a:r>
            <a:endParaRPr lang="en-US" altLang="en-GB"/>
          </a:p>
          <a:p>
            <a:pPr marL="0" indent="0">
              <a:buNone/>
            </a:pPr>
            <a:r>
              <a:rPr lang="en-US" altLang="en-GB"/>
              <a:t>	</a:t>
            </a:r>
            <a:r>
              <a:rPr lang="en-US" altLang="en-GB" b="1"/>
              <a:t>Accuracy Test:</a:t>
            </a:r>
            <a:endParaRPr lang="en-US" altLang="en-GB" b="1"/>
          </a:p>
          <a:p>
            <a:pPr marL="0" indent="0">
              <a:buNone/>
            </a:pPr>
            <a:r>
              <a:rPr lang="en-US" altLang="en-GB"/>
              <a:t>	Accuracy Test For accuracy calculation proper selection of test data is 	crucial. All such data whose expected output is well defined can be 	considered for accuracy test. 	</a:t>
            </a:r>
            <a:endParaRPr lang="en-US" altLang="en-GB"/>
          </a:p>
          <a:p>
            <a:pPr marL="0" indent="0">
              <a:buNone/>
            </a:pPr>
            <a:r>
              <a:rPr lang="en-US" altLang="en-GB"/>
              <a:t>          		</a:t>
            </a:r>
            <a:endParaRPr lang="en-US" altLang="en-GB"/>
          </a:p>
        </p:txBody>
      </p:sp>
      <p:sp>
        <p:nvSpPr>
          <p:cNvPr id="4" name="Footer Placeholder 3"/>
          <p:cNvSpPr>
            <a:spLocks noGrp="1"/>
          </p:cNvSpPr>
          <p:nvPr>
            <p:ph type="ftr" sz="quarter" idx="11"/>
          </p:nvPr>
        </p:nvSpPr>
        <p:spPr/>
        <p:txBody>
          <a:bodyPr/>
          <a:p>
            <a:r>
              <a:rPr lang="en-US" sz="1400">
                <a:solidFill>
                  <a:srgbClr val="FF0000"/>
                </a:solidFill>
              </a:rPr>
              <a:t>Komal Chaurasia, 20164064</a:t>
            </a:r>
            <a:endParaRPr lang="en-US" sz="14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14985"/>
            <a:ext cx="11063605" cy="6119495"/>
          </a:xfrm>
        </p:spPr>
        <p:txBody>
          <a:bodyPr>
            <a:normAutofit lnSpcReduction="10000"/>
          </a:bodyPr>
          <a:p>
            <a:pPr marL="0" indent="0">
              <a:buNone/>
            </a:pPr>
            <a:r>
              <a:rPr lang="en-US" altLang="en-GB" b="1"/>
              <a:t>    Comprehensibility Test:</a:t>
            </a:r>
            <a:endParaRPr lang="en-US" altLang="en-GB" b="1"/>
          </a:p>
          <a:p>
            <a:pPr marL="0" indent="0">
              <a:buNone/>
            </a:pPr>
            <a:r>
              <a:rPr lang="en-US" altLang="en-GB"/>
              <a:t>	In Comprehensibility test, evaluator will be asked to listen to a 	paragraph/story (100 – 150 words) and based on that a series of 	questions will be posed. 	Questions should be framed in such a way 	that whether the 	evaluator has understood the paragraph heard or 	not can be observed.</a:t>
            </a:r>
            <a:endParaRPr lang="en-US" altLang="en-GB"/>
          </a:p>
          <a:p>
            <a:pPr marL="0" indent="0">
              <a:buNone/>
            </a:pPr>
            <a:endParaRPr lang="en-US" altLang="en-GB"/>
          </a:p>
          <a:p>
            <a:pPr marL="0" indent="0">
              <a:buNone/>
            </a:pPr>
            <a:r>
              <a:rPr lang="en-US" altLang="en-GB" b="1"/>
              <a:t>     Segemental Testing:</a:t>
            </a:r>
            <a:endParaRPr lang="en-US" altLang="en-GB" b="1"/>
          </a:p>
          <a:p>
            <a:pPr marL="0" indent="0">
              <a:buNone/>
            </a:pPr>
            <a:r>
              <a:rPr lang="en-US" altLang="en-GB"/>
              <a:t>	MRT : Modified Rhyme Test  </a:t>
            </a:r>
            <a:endParaRPr lang="en-US" altLang="en-GB"/>
          </a:p>
          <a:p>
            <a:pPr marL="0" indent="0">
              <a:buNone/>
            </a:pPr>
            <a:r>
              <a:rPr lang="en-US" altLang="en-GB"/>
              <a:t>		This test is to judge whether the evaluators can differentiate 		the rhyming words or not.  </a:t>
            </a:r>
            <a:endParaRPr lang="en-US" altLang="en-GB"/>
          </a:p>
          <a:p>
            <a:pPr marL="0" indent="0">
              <a:buNone/>
            </a:pPr>
            <a:r>
              <a:rPr lang="en-US" altLang="en-GB"/>
              <a:t>	Difficult Word </a:t>
            </a:r>
            <a:endParaRPr lang="en-US" altLang="en-GB"/>
          </a:p>
          <a:p>
            <a:pPr marL="0" indent="0">
              <a:buNone/>
            </a:pPr>
            <a:r>
              <a:rPr lang="en-US" altLang="en-GB"/>
              <a:t>		Word containing one or more conjunct which are difficult to    		pronounce. </a:t>
            </a:r>
            <a:endParaRPr lang="en-US" altLang="en-GB"/>
          </a:p>
        </p:txBody>
      </p:sp>
      <p:sp>
        <p:nvSpPr>
          <p:cNvPr id="2" name="Footer Placeholder 1"/>
          <p:cNvSpPr>
            <a:spLocks noGrp="1"/>
          </p:cNvSpPr>
          <p:nvPr>
            <p:ph type="ftr" sz="quarter" idx="11"/>
          </p:nvPr>
        </p:nvSpPr>
        <p:spPr/>
        <p:txBody>
          <a:bodyPr/>
          <a:p>
            <a:r>
              <a:rPr lang="en-US" sz="1400">
                <a:solidFill>
                  <a:srgbClr val="FF0000"/>
                </a:solidFill>
              </a:rPr>
              <a:t>Komal Chaurasia, 20164064</a:t>
            </a:r>
            <a:endParaRPr lang="en-US" sz="14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65785"/>
            <a:ext cx="10779125" cy="5611495"/>
          </a:xfrm>
        </p:spPr>
        <p:txBody>
          <a:bodyPr>
            <a:normAutofit lnSpcReduction="20000"/>
          </a:bodyPr>
          <a:p>
            <a:pPr marL="0" indent="0">
              <a:buNone/>
            </a:pPr>
            <a:r>
              <a:rPr lang="en-US" altLang="en-GB"/>
              <a:t>2.Image to Text Testing</a:t>
            </a:r>
            <a:endParaRPr lang="en-US" altLang="en-GB"/>
          </a:p>
          <a:p>
            <a:pPr marL="457200" lvl="1" indent="0">
              <a:lnSpc>
                <a:spcPct val="130000"/>
              </a:lnSpc>
              <a:buNone/>
            </a:pPr>
            <a:r>
              <a:rPr lang="en-US" altLang="en-GB" b="1"/>
              <a:t>Character Level Testing:</a:t>
            </a:r>
            <a:endParaRPr lang="en-US" altLang="en-GB" b="1"/>
          </a:p>
          <a:p>
            <a:pPr marL="457200" lvl="1" indent="0">
              <a:lnSpc>
                <a:spcPct val="130000"/>
              </a:lnSpc>
              <a:buNone/>
            </a:pPr>
            <a:r>
              <a:rPr lang="en-US" altLang="en-GB"/>
              <a:t>How accurate an OCR software is on a character level depends on how often a character is recognized correctly versus how often a character is recognized incorrectly. An accuracy of 99% means that 1 out of 100 characters is uncertain. While an accuracy of 99.9% means that 1 out of 1000 characters is uncertain.</a:t>
            </a:r>
            <a:endParaRPr lang="en-US" altLang="en-GB"/>
          </a:p>
          <a:p>
            <a:pPr marL="457200" lvl="1" indent="0">
              <a:lnSpc>
                <a:spcPct val="130000"/>
              </a:lnSpc>
              <a:buNone/>
            </a:pPr>
            <a:endParaRPr lang="en-US" altLang="en-GB"/>
          </a:p>
          <a:p>
            <a:pPr marL="457200" lvl="1" indent="0">
              <a:lnSpc>
                <a:spcPct val="130000"/>
              </a:lnSpc>
              <a:buNone/>
            </a:pPr>
            <a:r>
              <a:rPr lang="en-US" altLang="en-GB" b="1"/>
              <a:t>Word Level Testing:</a:t>
            </a:r>
            <a:endParaRPr lang="en-US" altLang="en-GB" b="1"/>
          </a:p>
          <a:p>
            <a:pPr marL="457200" lvl="1" indent="0">
              <a:lnSpc>
                <a:spcPct val="130000"/>
              </a:lnSpc>
              <a:buNone/>
            </a:pPr>
            <a:r>
              <a:rPr lang="en-US" altLang="en-GB"/>
              <a:t>Here, we count how many words were recognized correctly . To test this, we consider the language of the tex that is used and compare the recognized words to the dictionary to check for uncertain characters with highest similarities to those in an existing word.</a:t>
            </a:r>
            <a:endParaRPr lang="en-US" altLang="en-GB"/>
          </a:p>
        </p:txBody>
      </p:sp>
      <p:sp>
        <p:nvSpPr>
          <p:cNvPr id="2" name="Footer Placeholder 1"/>
          <p:cNvSpPr>
            <a:spLocks noGrp="1"/>
          </p:cNvSpPr>
          <p:nvPr>
            <p:ph type="ftr" sz="quarter" idx="11"/>
          </p:nvPr>
        </p:nvSpPr>
        <p:spPr/>
        <p:txBody>
          <a:bodyPr/>
          <a:p>
            <a:r>
              <a:rPr lang="en-US" sz="1400">
                <a:solidFill>
                  <a:srgbClr val="FF0000"/>
                </a:solidFill>
              </a:rPr>
              <a:t>Krithika Venkatanath, 20164129</a:t>
            </a:r>
            <a:endParaRPr lang="en-US" sz="1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565785"/>
            <a:ext cx="10779125" cy="6200140"/>
          </a:xfrm>
        </p:spPr>
        <p:txBody>
          <a:bodyPr>
            <a:normAutofit fontScale="90000" lnSpcReduction="20000"/>
          </a:bodyPr>
          <a:p>
            <a:pPr marL="0" indent="0">
              <a:buNone/>
            </a:pPr>
            <a:r>
              <a:rPr lang="en-US" altLang="en-GB" b="1"/>
              <a:t>     Checking Quality of the Image:</a:t>
            </a:r>
            <a:endParaRPr lang="en-US" altLang="en-GB" b="1"/>
          </a:p>
          <a:p>
            <a:pPr marL="0" indent="0">
              <a:buNone/>
            </a:pPr>
            <a:r>
              <a:rPr lang="en-US" altLang="en-GB" b="1"/>
              <a:t>    </a:t>
            </a:r>
            <a:r>
              <a:rPr lang="en-US" altLang="en-GB"/>
              <a:t> The image must have the following features to be of high quality</a:t>
            </a:r>
            <a:endParaRPr lang="en-US" altLang="en-GB" b="1"/>
          </a:p>
          <a:p>
            <a:pPr lvl="1">
              <a:lnSpc>
                <a:spcPct val="130000"/>
              </a:lnSpc>
            </a:pPr>
            <a:r>
              <a:rPr lang="en-US" altLang="en-GB"/>
              <a:t>Sharp character borders</a:t>
            </a:r>
            <a:endParaRPr lang="en-US" altLang="en-GB"/>
          </a:p>
          <a:p>
            <a:pPr lvl="1">
              <a:lnSpc>
                <a:spcPct val="130000"/>
              </a:lnSpc>
            </a:pPr>
            <a:r>
              <a:rPr lang="en-US" altLang="en-GB"/>
              <a:t>High Contrasts</a:t>
            </a:r>
            <a:endParaRPr lang="en-US" altLang="en-GB"/>
          </a:p>
          <a:p>
            <a:pPr lvl="1">
              <a:lnSpc>
                <a:spcPct val="130000"/>
              </a:lnSpc>
            </a:pPr>
            <a:r>
              <a:rPr lang="en-US" altLang="en-GB"/>
              <a:t>Well aligned characters</a:t>
            </a:r>
            <a:endParaRPr lang="en-US" altLang="en-GB"/>
          </a:p>
          <a:p>
            <a:pPr lvl="1">
              <a:lnSpc>
                <a:spcPct val="130000"/>
              </a:lnSpc>
            </a:pPr>
            <a:r>
              <a:rPr lang="en-US" altLang="en-GB"/>
              <a:t>Less pixel noise</a:t>
            </a:r>
            <a:endParaRPr lang="en-US" altLang="en-GB"/>
          </a:p>
          <a:p>
            <a:pPr marL="457200" lvl="1" indent="0">
              <a:lnSpc>
                <a:spcPct val="130000"/>
              </a:lnSpc>
              <a:buNone/>
            </a:pPr>
            <a:endParaRPr lang="en-US" altLang="en-GB"/>
          </a:p>
          <a:p>
            <a:pPr marL="457200" lvl="1" indent="0">
              <a:lnSpc>
                <a:spcPct val="130000"/>
              </a:lnSpc>
              <a:buNone/>
            </a:pPr>
            <a:r>
              <a:rPr lang="en-US" altLang="en-GB" b="1"/>
              <a:t>Quality Testing:</a:t>
            </a:r>
            <a:endParaRPr lang="en-US" altLang="en-GB" b="1"/>
          </a:p>
          <a:p>
            <a:pPr marL="457200" lvl="1" indent="0">
              <a:lnSpc>
                <a:spcPct val="130000"/>
              </a:lnSpc>
              <a:buNone/>
            </a:pPr>
            <a:r>
              <a:rPr lang="en-US" altLang="en-GB"/>
              <a:t>We check the following criteria to maintain a good quality image</a:t>
            </a:r>
            <a:endParaRPr lang="en-US" altLang="en-GB"/>
          </a:p>
          <a:p>
            <a:pPr lvl="1">
              <a:lnSpc>
                <a:spcPct val="130000"/>
              </a:lnSpc>
            </a:pPr>
            <a:r>
              <a:rPr lang="en-US" altLang="en-GB"/>
              <a:t>Scaling to the right size</a:t>
            </a:r>
            <a:endParaRPr lang="en-US" altLang="en-GB"/>
          </a:p>
          <a:p>
            <a:pPr lvl="1">
              <a:lnSpc>
                <a:spcPct val="130000"/>
              </a:lnSpc>
            </a:pPr>
            <a:r>
              <a:rPr lang="en-US" altLang="en-GB"/>
              <a:t>Increase contrast</a:t>
            </a:r>
            <a:endParaRPr lang="en-US" altLang="en-GB"/>
          </a:p>
          <a:p>
            <a:pPr lvl="1">
              <a:lnSpc>
                <a:spcPct val="130000"/>
              </a:lnSpc>
            </a:pPr>
            <a:r>
              <a:rPr lang="en-US" altLang="en-GB"/>
              <a:t>Convert multicolored image to grayscale image</a:t>
            </a:r>
            <a:endParaRPr lang="en-US" altLang="en-GB"/>
          </a:p>
          <a:p>
            <a:pPr lvl="1">
              <a:lnSpc>
                <a:spcPct val="130000"/>
              </a:lnSpc>
            </a:pPr>
            <a:r>
              <a:rPr lang="en-US" altLang="en-GB"/>
              <a:t>Remove noise</a:t>
            </a:r>
            <a:endParaRPr lang="en-US" altLang="en-GB"/>
          </a:p>
          <a:p>
            <a:pPr lvl="1">
              <a:lnSpc>
                <a:spcPct val="130000"/>
              </a:lnSpc>
            </a:pPr>
            <a:r>
              <a:rPr lang="en-US" altLang="en-GB"/>
              <a:t>Deskew the image</a:t>
            </a:r>
            <a:endParaRPr lang="en-US" altLang="en-GB"/>
          </a:p>
        </p:txBody>
      </p:sp>
      <p:sp>
        <p:nvSpPr>
          <p:cNvPr id="2" name="Footer Placeholder 1"/>
          <p:cNvSpPr>
            <a:spLocks noGrp="1"/>
          </p:cNvSpPr>
          <p:nvPr>
            <p:ph type="ftr" sz="quarter" idx="11"/>
          </p:nvPr>
        </p:nvSpPr>
        <p:spPr/>
        <p:txBody>
          <a:bodyPr/>
          <a:p>
            <a:r>
              <a:rPr lang="en-US" sz="1400">
                <a:solidFill>
                  <a:srgbClr val="FF0000"/>
                </a:solidFill>
              </a:rPr>
              <a:t>Krithika Venkatanath, 20164129</a:t>
            </a:r>
            <a:endParaRPr lang="en-US" sz="14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CONCLUSION AND FUTURE SCOPE</a:t>
            </a:r>
            <a:endParaRPr lang="en-US" altLang="en-GB"/>
          </a:p>
        </p:txBody>
      </p:sp>
      <p:sp>
        <p:nvSpPr>
          <p:cNvPr id="3" name="Content Placeholder 2"/>
          <p:cNvSpPr>
            <a:spLocks noGrp="1"/>
          </p:cNvSpPr>
          <p:nvPr>
            <p:ph sz="half" idx="1"/>
          </p:nvPr>
        </p:nvSpPr>
        <p:spPr/>
        <p:txBody>
          <a:bodyPr/>
          <a:p>
            <a:r>
              <a:rPr lang="en-US" altLang="en-GB"/>
              <a:t>CONCLUSION</a:t>
            </a:r>
            <a:endParaRPr lang="en-US" altLang="en-GB"/>
          </a:p>
          <a:p>
            <a:pPr lvl="1"/>
            <a:r>
              <a:rPr lang="en-US" altLang="en-GB"/>
              <a:t>The modules used in the implementation of this project can be efficiently used to speed up the translation of image based documents into structured documents that are currently easy to discover, search and process into various forms such as speech.</a:t>
            </a:r>
            <a:endParaRPr lang="en-US" altLang="en-GB"/>
          </a:p>
        </p:txBody>
      </p:sp>
      <p:sp>
        <p:nvSpPr>
          <p:cNvPr id="4" name="Content Placeholder 3"/>
          <p:cNvSpPr>
            <a:spLocks noGrp="1"/>
          </p:cNvSpPr>
          <p:nvPr>
            <p:ph sz="half" idx="2"/>
          </p:nvPr>
        </p:nvSpPr>
        <p:spPr/>
        <p:txBody>
          <a:bodyPr/>
          <a:p>
            <a:r>
              <a:rPr lang="en-US" altLang="en-GB"/>
              <a:t>FUTURE SCOPE</a:t>
            </a:r>
            <a:endParaRPr lang="en-US" altLang="en-GB"/>
          </a:p>
          <a:p>
            <a:pPr lvl="1"/>
            <a:r>
              <a:rPr lang="en-US" altLang="en-GB"/>
              <a:t>The recognition of new font characters.</a:t>
            </a:r>
            <a:endParaRPr lang="en-US" altLang="en-GB"/>
          </a:p>
          <a:p>
            <a:pPr lvl="1"/>
            <a:r>
              <a:rPr lang="en-US" altLang="en-GB"/>
              <a:t>Store the audio for reuse.</a:t>
            </a:r>
            <a:endParaRPr lang="en-US" altLang="en-GB"/>
          </a:p>
          <a:p>
            <a:pPr lvl="1"/>
            <a:r>
              <a:rPr lang="en-US" altLang="en-GB"/>
              <a:t>Automated entry of data into systems.</a:t>
            </a:r>
            <a:endParaRPr lang="en-US" altLang="en-GB"/>
          </a:p>
          <a:p>
            <a:pPr lvl="1"/>
            <a:r>
              <a:rPr lang="en-US" altLang="en-GB"/>
              <a:t>Convert all functions of the app into Voice-Over audio using TTS.</a:t>
            </a:r>
            <a:endParaRPr lang="en-US" altLang="en-GB"/>
          </a:p>
        </p:txBody>
      </p:sp>
      <p:sp>
        <p:nvSpPr>
          <p:cNvPr id="5" name="Footer Placeholder 4"/>
          <p:cNvSpPr>
            <a:spLocks noGrp="1"/>
          </p:cNvSpPr>
          <p:nvPr>
            <p:ph type="ftr" sz="quarter" idx="11"/>
          </p:nvPr>
        </p:nvSpPr>
        <p:spPr/>
        <p:txBody>
          <a:bodyPr/>
          <a:p>
            <a:r>
              <a:rPr lang="en-US" sz="1400">
                <a:solidFill>
                  <a:srgbClr val="FF0000"/>
                </a:solidFill>
              </a:rPr>
              <a:t>Lokesh Kumar Singh, 20164068</a:t>
            </a:r>
            <a:endParaRPr lang="en-US" sz="1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REFERENCES</a:t>
            </a:r>
            <a:endParaRPr lang="en-US" altLang="en-GB"/>
          </a:p>
        </p:txBody>
      </p:sp>
      <p:sp>
        <p:nvSpPr>
          <p:cNvPr id="5" name="Content Placeholder 4"/>
          <p:cNvSpPr>
            <a:spLocks noGrp="1"/>
          </p:cNvSpPr>
          <p:nvPr>
            <p:ph idx="1"/>
          </p:nvPr>
        </p:nvSpPr>
        <p:spPr/>
        <p:txBody>
          <a:bodyPr/>
          <a:p>
            <a:pPr marL="571500" indent="-571500">
              <a:buFont typeface="+mj-lt"/>
              <a:buAutoNum type="romanUcPeriod"/>
            </a:pPr>
            <a:r>
              <a:rPr lang="en-US" altLang="en-GB" sz="2400"/>
              <a:t>https://codelabs.developers.google.com/codelabs/mobile-vision-ocr/</a:t>
            </a:r>
            <a:endParaRPr lang="en-US" altLang="en-GB" sz="2400"/>
          </a:p>
          <a:p>
            <a:pPr marL="571500" indent="-571500">
              <a:buFont typeface="+mj-lt"/>
              <a:buAutoNum type="romanUcPeriod"/>
            </a:pPr>
            <a:r>
              <a:rPr lang="en-US" altLang="en-GB" sz="2400"/>
              <a:t>https://developer.android.com/reference/android/speech/tts/TextToSpeech</a:t>
            </a:r>
            <a:endParaRPr lang="en-US" altLang="en-GB" sz="2400"/>
          </a:p>
          <a:p>
            <a:pPr marL="571500" indent="-571500">
              <a:buFont typeface="+mj-lt"/>
              <a:buAutoNum type="romanUcPeriod"/>
            </a:pPr>
            <a:r>
              <a:rPr lang="en-US" altLang="en-GB" sz="2400"/>
              <a:t>https://openid.net/specs/openyolo-android-03.html</a:t>
            </a:r>
            <a:endParaRPr lang="en-US" altLang="en-GB" sz="2400"/>
          </a:p>
          <a:p>
            <a:pPr marL="571500" indent="-571500">
              <a:buFont typeface="+mj-lt"/>
              <a:buAutoNum type="romanUcPeriod"/>
            </a:pPr>
            <a:r>
              <a:rPr lang="en-US" altLang="en-GB" sz="2400"/>
              <a:t>https://</a:t>
            </a:r>
            <a:r>
              <a:rPr lang="en-US" altLang="en-GB" sz="2400">
                <a:sym typeface="+mn-ea"/>
              </a:rPr>
              <a:t>developer.android.com/training/gestures/</a:t>
            </a:r>
            <a:endParaRPr lang="en-US" altLang="en-GB" sz="2400">
              <a:sym typeface="+mn-ea"/>
            </a:endParaRPr>
          </a:p>
          <a:p>
            <a:pPr marL="571500" indent="-571500">
              <a:buFont typeface="+mj-lt"/>
              <a:buAutoNum type="romanUcPeriod"/>
            </a:pPr>
            <a:r>
              <a:rPr lang="en-US" altLang="en-GB" sz="2400">
                <a:sym typeface="+mn-ea"/>
              </a:rPr>
              <a:t>https://developer.android.com/guide/topics/ui/look-and-feel/</a:t>
            </a:r>
            <a:endParaRPr lang="en-US" altLang="en-GB"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INTRODUCTION</a:t>
            </a:r>
            <a:endParaRPr lang="en-US" altLang="en-GB"/>
          </a:p>
        </p:txBody>
      </p:sp>
      <p:sp>
        <p:nvSpPr>
          <p:cNvPr id="3" name="Content Placeholder 2"/>
          <p:cNvSpPr>
            <a:spLocks noGrp="1"/>
          </p:cNvSpPr>
          <p:nvPr>
            <p:ph idx="1"/>
          </p:nvPr>
        </p:nvSpPr>
        <p:spPr/>
        <p:txBody>
          <a:bodyPr/>
          <a:p>
            <a:pPr>
              <a:lnSpc>
                <a:spcPct val="100000"/>
              </a:lnSpc>
            </a:pPr>
            <a:r>
              <a:rPr lang="en-US"/>
              <a:t>T</a:t>
            </a:r>
            <a:r>
              <a:rPr lang="en-GB" altLang="en-US"/>
              <a:t>he development of text reading device is st</a:t>
            </a:r>
            <a:r>
              <a:rPr lang="en-US" altLang="en-GB"/>
              <a:t>i</a:t>
            </a:r>
            <a:r>
              <a:rPr lang="en-GB" altLang="en-US"/>
              <a:t>ll at an early stage.</a:t>
            </a:r>
            <a:endParaRPr lang="en-GB" altLang="en-US"/>
          </a:p>
          <a:p>
            <a:pPr>
              <a:lnSpc>
                <a:spcPct val="100000"/>
              </a:lnSpc>
            </a:pPr>
            <a:r>
              <a:rPr lang="en-GB" altLang="en-US"/>
              <a:t>Exist</a:t>
            </a:r>
            <a:r>
              <a:rPr lang="en-US" altLang="en-GB"/>
              <a:t>i</a:t>
            </a:r>
            <a:r>
              <a:rPr lang="en-GB" altLang="en-US"/>
              <a:t>ng systems for text recognit</a:t>
            </a:r>
            <a:r>
              <a:rPr lang="en-US" altLang="en-GB"/>
              <a:t>i</a:t>
            </a:r>
            <a:r>
              <a:rPr lang="en-GB" altLang="en-US"/>
              <a:t>on are typically limited </a:t>
            </a:r>
            <a:r>
              <a:rPr lang="en-US" altLang="en-GB"/>
              <a:t>or </a:t>
            </a:r>
            <a:r>
              <a:rPr lang="en-GB" altLang="en-US"/>
              <a:t>may be of high cost.</a:t>
            </a:r>
            <a:endParaRPr lang="en-GB" altLang="en-US"/>
          </a:p>
          <a:p>
            <a:pPr>
              <a:lnSpc>
                <a:spcPct val="100000"/>
              </a:lnSpc>
            </a:pPr>
            <a:r>
              <a:rPr lang="en-GB" altLang="en-US"/>
              <a:t>Therefore we need a low cost system that will be able to automat</a:t>
            </a:r>
            <a:r>
              <a:rPr lang="en-US" altLang="en-GB"/>
              <a:t>i</a:t>
            </a:r>
            <a:r>
              <a:rPr lang="en-GB" altLang="en-US"/>
              <a:t>cally locate and read the text aloud to visually impaired persons.</a:t>
            </a:r>
            <a:endParaRPr lang="en-GB" altLang="en-US"/>
          </a:p>
        </p:txBody>
      </p:sp>
      <p:sp>
        <p:nvSpPr>
          <p:cNvPr id="4" name="Footer Placeholder 3"/>
          <p:cNvSpPr>
            <a:spLocks noGrp="1"/>
          </p:cNvSpPr>
          <p:nvPr>
            <p:ph type="ftr" sz="quarter" idx="11"/>
          </p:nvPr>
        </p:nvSpPr>
        <p:spPr/>
        <p:txBody>
          <a:bodyPr/>
          <a:p>
            <a:r>
              <a:rPr lang="en-US" sz="1400">
                <a:solidFill>
                  <a:srgbClr val="FF0000"/>
                </a:solidFill>
              </a:rPr>
              <a:t>Lokesh Khanchandani, 20164010</a:t>
            </a:r>
            <a:endParaRPr lang="en-US" sz="14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PROBLEM STATEMENT</a:t>
            </a:r>
            <a:endParaRPr lang="en-US" altLang="en-GB"/>
          </a:p>
        </p:txBody>
      </p:sp>
      <p:sp>
        <p:nvSpPr>
          <p:cNvPr id="3" name="Content Placeholder 2"/>
          <p:cNvSpPr>
            <a:spLocks noGrp="1"/>
          </p:cNvSpPr>
          <p:nvPr>
            <p:ph idx="1"/>
          </p:nvPr>
        </p:nvSpPr>
        <p:spPr/>
        <p:txBody>
          <a:bodyPr>
            <a:normAutofit lnSpcReduction="20000"/>
          </a:bodyPr>
          <a:p>
            <a:pPr>
              <a:lnSpc>
                <a:spcPct val="120000"/>
              </a:lnSpc>
            </a:pPr>
            <a:r>
              <a:rPr lang="en-GB" altLang="en-US"/>
              <a:t>Real t</a:t>
            </a:r>
            <a:r>
              <a:rPr lang="en-US" altLang="en-GB"/>
              <a:t>i</a:t>
            </a:r>
            <a:r>
              <a:rPr lang="en-GB" altLang="en-US"/>
              <a:t>me implementaton of image recognit</a:t>
            </a:r>
            <a:r>
              <a:rPr lang="en-US" altLang="en-GB"/>
              <a:t>i</a:t>
            </a:r>
            <a:r>
              <a:rPr lang="en-GB" altLang="en-US"/>
              <a:t>on and text to speech conversion.</a:t>
            </a:r>
            <a:endParaRPr lang="en-GB" altLang="en-US"/>
          </a:p>
          <a:p>
            <a:pPr>
              <a:lnSpc>
                <a:spcPct val="120000"/>
              </a:lnSpc>
            </a:pPr>
            <a:r>
              <a:rPr lang="en-GB" altLang="en-US"/>
              <a:t>This project introduces an innovatve, ef</a:t>
            </a:r>
            <a:r>
              <a:rPr lang="en-US" altLang="en-GB"/>
              <a:t>fi</a:t>
            </a:r>
            <a:r>
              <a:rPr lang="en-GB" altLang="en-US"/>
              <a:t>cient and real t</a:t>
            </a:r>
            <a:r>
              <a:rPr lang="en-US" altLang="en-GB"/>
              <a:t>i</a:t>
            </a:r>
            <a:r>
              <a:rPr lang="en-GB" altLang="en-US"/>
              <a:t>me cost benef</a:t>
            </a:r>
            <a:r>
              <a:rPr lang="en-US" altLang="en-GB"/>
              <a:t>i</a:t>
            </a:r>
            <a:r>
              <a:rPr lang="en-GB" altLang="en-US"/>
              <a:t>cial technique that enables user to hear the contents of documents/text images instead of reading through them.</a:t>
            </a:r>
            <a:endParaRPr lang="en-GB" altLang="en-US"/>
          </a:p>
          <a:p>
            <a:pPr>
              <a:lnSpc>
                <a:spcPct val="120000"/>
              </a:lnSpc>
            </a:pPr>
            <a:r>
              <a:rPr lang="en-GB" altLang="en-US"/>
              <a:t>It combines the concept of Opt</a:t>
            </a:r>
            <a:r>
              <a:rPr lang="en-US" altLang="en-GB"/>
              <a:t>i</a:t>
            </a:r>
            <a:r>
              <a:rPr lang="en-GB" altLang="en-US"/>
              <a:t>cal </a:t>
            </a:r>
            <a:r>
              <a:rPr lang="en-US" altLang="en-GB"/>
              <a:t>C</a:t>
            </a:r>
            <a:r>
              <a:rPr lang="en-GB" altLang="en-US"/>
              <a:t>haracter Recognit</a:t>
            </a:r>
            <a:r>
              <a:rPr lang="en-US" altLang="en-GB"/>
              <a:t>i</a:t>
            </a:r>
            <a:r>
              <a:rPr lang="en-GB" altLang="en-US"/>
              <a:t>on (O</a:t>
            </a:r>
            <a:r>
              <a:rPr lang="en-US" altLang="en-GB"/>
              <a:t>C</a:t>
            </a:r>
            <a:r>
              <a:rPr lang="en-GB" altLang="en-US"/>
              <a:t>R) and Text to Speech Synthesizer (TTS).</a:t>
            </a:r>
            <a:endParaRPr lang="en-GB" altLang="en-US"/>
          </a:p>
        </p:txBody>
      </p:sp>
      <p:sp>
        <p:nvSpPr>
          <p:cNvPr id="4" name="Footer Placeholder 3"/>
          <p:cNvSpPr>
            <a:spLocks noGrp="1"/>
          </p:cNvSpPr>
          <p:nvPr>
            <p:ph type="ftr" sz="quarter" idx="11"/>
          </p:nvPr>
        </p:nvSpPr>
        <p:spPr/>
        <p:txBody>
          <a:bodyPr/>
          <a:p>
            <a:pPr algn="ctr"/>
            <a:r>
              <a:rPr lang="en-US" sz="1400">
                <a:solidFill>
                  <a:srgbClr val="FF0000"/>
                </a:solidFill>
                <a:sym typeface="+mn-ea"/>
              </a:rPr>
              <a:t>Komal Khandelwal, 20164100</a:t>
            </a:r>
            <a:endParaRPr lang="en-US" sz="1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SOFTWARE AND HARDWARE REQUIREMENTS</a:t>
            </a:r>
            <a:endParaRPr lang="en-US" altLang="en-GB"/>
          </a:p>
        </p:txBody>
      </p:sp>
      <p:sp>
        <p:nvSpPr>
          <p:cNvPr id="3" name="Content Placeholder 2"/>
          <p:cNvSpPr>
            <a:spLocks noGrp="1"/>
          </p:cNvSpPr>
          <p:nvPr>
            <p:ph idx="1"/>
          </p:nvPr>
        </p:nvSpPr>
        <p:spPr/>
        <p:txBody>
          <a:bodyPr/>
          <a:p>
            <a:r>
              <a:rPr lang="en-GB" altLang="en-US"/>
              <a:t>SOFTWARE REQUIREMENTS: </a:t>
            </a:r>
            <a:endParaRPr lang="en-GB" altLang="en-US"/>
          </a:p>
          <a:p>
            <a:pPr lvl="1"/>
            <a:r>
              <a:rPr lang="en-GB" altLang="en-US"/>
              <a:t>Operat</a:t>
            </a:r>
            <a:r>
              <a:rPr lang="en-US" altLang="en-GB"/>
              <a:t>i</a:t>
            </a:r>
            <a:r>
              <a:rPr lang="en-GB" altLang="en-US"/>
              <a:t>ng System: </a:t>
            </a:r>
            <a:r>
              <a:rPr lang="en-US" altLang="en-GB"/>
              <a:t>W</a:t>
            </a:r>
            <a:r>
              <a:rPr lang="en-GB" altLang="en-US"/>
              <a:t>indows / </a:t>
            </a:r>
            <a:r>
              <a:rPr lang="en-US" altLang="en-GB"/>
              <a:t>L</a:t>
            </a:r>
            <a:r>
              <a:rPr lang="en-GB" altLang="en-US"/>
              <a:t>inux</a:t>
            </a:r>
            <a:endParaRPr lang="en-GB" altLang="en-US"/>
          </a:p>
          <a:p>
            <a:pPr lvl="1"/>
            <a:r>
              <a:rPr lang="en-GB" altLang="en-US"/>
              <a:t>IDE: Android Studio 3.0 </a:t>
            </a:r>
            <a:endParaRPr lang="en-GB" altLang="en-US"/>
          </a:p>
          <a:p>
            <a:pPr lvl="1"/>
            <a:r>
              <a:rPr lang="en-US" altLang="en-GB"/>
              <a:t>L</a:t>
            </a:r>
            <a:r>
              <a:rPr lang="en-GB" altLang="en-US"/>
              <a:t>anguages: Java, XM</a:t>
            </a:r>
            <a:r>
              <a:rPr lang="en-US" altLang="en-GB"/>
              <a:t>L</a:t>
            </a:r>
            <a:r>
              <a:rPr lang="en-GB" altLang="en-US"/>
              <a:t> </a:t>
            </a:r>
            <a:endParaRPr lang="en-GB" altLang="en-US"/>
          </a:p>
          <a:p>
            <a:pPr lvl="1"/>
            <a:r>
              <a:rPr lang="en-GB" altLang="en-US"/>
              <a:t>Java JDK 1.8 or higher</a:t>
            </a:r>
            <a:endParaRPr lang="en-GB" altLang="en-US"/>
          </a:p>
          <a:p>
            <a:pPr lvl="0"/>
            <a:r>
              <a:rPr lang="en-GB" altLang="en-US">
                <a:sym typeface="+mn-ea"/>
              </a:rPr>
              <a:t>HARDWARE REQUIREMENTS:</a:t>
            </a:r>
            <a:endParaRPr lang="en-GB" altLang="en-US">
              <a:sym typeface="+mn-ea"/>
            </a:endParaRPr>
          </a:p>
          <a:p>
            <a:pPr lvl="1"/>
            <a:r>
              <a:rPr lang="en-GB" altLang="en-US"/>
              <a:t> </a:t>
            </a:r>
            <a:r>
              <a:rPr lang="en-US" altLang="en-GB"/>
              <a:t>C</a:t>
            </a:r>
            <a:r>
              <a:rPr lang="en-GB" altLang="en-US"/>
              <a:t>PU: Dual  </a:t>
            </a:r>
            <a:r>
              <a:rPr lang="en-US" altLang="en-GB"/>
              <a:t>c</a:t>
            </a:r>
            <a:r>
              <a:rPr lang="en-GB" altLang="en-US"/>
              <a:t>ore Processor</a:t>
            </a:r>
            <a:endParaRPr lang="en-GB" altLang="en-US"/>
          </a:p>
          <a:p>
            <a:pPr lvl="1"/>
            <a:r>
              <a:rPr lang="en-GB" altLang="en-US"/>
              <a:t>RAM: 2GB or above</a:t>
            </a:r>
            <a:endParaRPr lang="en-GB" altLang="en-US"/>
          </a:p>
          <a:p>
            <a:pPr lvl="1"/>
            <a:r>
              <a:rPr lang="en-GB" altLang="en-US"/>
              <a:t>Android smartphone running android v5.0(</a:t>
            </a:r>
            <a:r>
              <a:rPr lang="en-US" altLang="en-GB"/>
              <a:t>L</a:t>
            </a:r>
            <a:r>
              <a:rPr lang="en-GB" altLang="en-US"/>
              <a:t>ollipop) or above</a:t>
            </a:r>
            <a:endParaRPr lang="en-GB" altLang="en-US"/>
          </a:p>
        </p:txBody>
      </p:sp>
      <p:sp>
        <p:nvSpPr>
          <p:cNvPr id="4" name="Footer Placeholder 3"/>
          <p:cNvSpPr>
            <a:spLocks noGrp="1"/>
          </p:cNvSpPr>
          <p:nvPr>
            <p:ph type="ftr" sz="quarter" idx="11"/>
          </p:nvPr>
        </p:nvSpPr>
        <p:spPr/>
        <p:txBody>
          <a:bodyPr/>
          <a:p>
            <a:r>
              <a:rPr lang="en-US" sz="1400">
                <a:solidFill>
                  <a:srgbClr val="FF0000"/>
                </a:solidFill>
              </a:rPr>
              <a:t>Komal Khandelwal, 20164100</a:t>
            </a:r>
            <a:endParaRPr lang="en-US" sz="1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DESIGN</a:t>
            </a:r>
            <a:endParaRPr lang="en-US" altLang="en-GB"/>
          </a:p>
        </p:txBody>
      </p:sp>
      <p:pic>
        <p:nvPicPr>
          <p:cNvPr id="7" name="Content Placeholder 6" descr="PixelTalk_Level0_dfd"/>
          <p:cNvPicPr>
            <a:picLocks noChangeAspect="1"/>
          </p:cNvPicPr>
          <p:nvPr>
            <p:ph sz="half" idx="2"/>
          </p:nvPr>
        </p:nvPicPr>
        <p:blipFill>
          <a:blip r:embed="rId1"/>
          <a:stretch>
            <a:fillRect/>
          </a:stretch>
        </p:blipFill>
        <p:spPr>
          <a:xfrm>
            <a:off x="772160" y="2211070"/>
            <a:ext cx="10647680" cy="3580765"/>
          </a:xfrm>
          <a:prstGeom prst="rect">
            <a:avLst/>
          </a:prstGeom>
        </p:spPr>
      </p:pic>
      <p:sp>
        <p:nvSpPr>
          <p:cNvPr id="3" name="Footer Placeholder 2"/>
          <p:cNvSpPr>
            <a:spLocks noGrp="1"/>
          </p:cNvSpPr>
          <p:nvPr>
            <p:ph type="ftr" sz="quarter" idx="11"/>
          </p:nvPr>
        </p:nvSpPr>
        <p:spPr/>
        <p:txBody>
          <a:bodyPr/>
          <a:p>
            <a:r>
              <a:rPr lang="en-US" sz="1400">
                <a:solidFill>
                  <a:srgbClr val="FF0000"/>
                </a:solidFill>
              </a:rPr>
              <a:t>Komal Khandelwal, 20164100</a:t>
            </a:r>
            <a:endParaRPr lang="en-US" sz="1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ixelTalk_Level1_dfd"/>
          <p:cNvPicPr>
            <a:picLocks noChangeAspect="1"/>
          </p:cNvPicPr>
          <p:nvPr>
            <p:ph idx="1"/>
          </p:nvPr>
        </p:nvPicPr>
        <p:blipFill>
          <a:blip r:embed="rId1"/>
          <a:stretch>
            <a:fillRect/>
          </a:stretch>
        </p:blipFill>
        <p:spPr>
          <a:xfrm>
            <a:off x="2186940" y="454660"/>
            <a:ext cx="7818755" cy="5948680"/>
          </a:xfrm>
          <a:prstGeom prst="rect">
            <a:avLst/>
          </a:prstGeom>
        </p:spPr>
      </p:pic>
      <p:sp>
        <p:nvSpPr>
          <p:cNvPr id="2" name="Footer Placeholder 1"/>
          <p:cNvSpPr>
            <a:spLocks noGrp="1"/>
          </p:cNvSpPr>
          <p:nvPr>
            <p:ph type="ftr" sz="quarter" idx="11"/>
          </p:nvPr>
        </p:nvSpPr>
        <p:spPr/>
        <p:txBody>
          <a:bodyPr/>
          <a:p>
            <a:r>
              <a:rPr lang="en-US" sz="1400">
                <a:solidFill>
                  <a:srgbClr val="FF0000"/>
                </a:solidFill>
              </a:rPr>
              <a:t>Komal Khandelwal, 20164100</a:t>
            </a:r>
            <a:endParaRPr lang="en-US" sz="1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MODULES</a:t>
            </a:r>
            <a:endParaRPr lang="en-US" altLang="en-GB"/>
          </a:p>
        </p:txBody>
      </p:sp>
      <p:sp>
        <p:nvSpPr>
          <p:cNvPr id="3" name="Content Placeholder 2"/>
          <p:cNvSpPr>
            <a:spLocks noGrp="1"/>
          </p:cNvSpPr>
          <p:nvPr>
            <p:ph sz="half" idx="1"/>
          </p:nvPr>
        </p:nvSpPr>
        <p:spPr>
          <a:xfrm>
            <a:off x="838200" y="1805305"/>
            <a:ext cx="10516235" cy="4351655"/>
          </a:xfrm>
        </p:spPr>
        <p:txBody>
          <a:bodyPr>
            <a:normAutofit lnSpcReduction="20000"/>
          </a:bodyPr>
          <a:p>
            <a:r>
              <a:rPr lang="en-US" altLang="en-GB"/>
              <a:t>User Interface-We will provide an easy to use GUI which will allow the user to interact to the system.</a:t>
            </a:r>
            <a:endParaRPr lang="en-US" altLang="en-GB"/>
          </a:p>
          <a:p>
            <a:pPr marL="0" indent="0">
              <a:buNone/>
            </a:pPr>
            <a:endParaRPr lang="en-US" altLang="en-GB"/>
          </a:p>
          <a:p>
            <a:r>
              <a:rPr lang="en-US" altLang="en-GB"/>
              <a:t>Image Processing-This Module involves acquiring text image from the smartphone camera and converting it into text using OCR.</a:t>
            </a:r>
            <a:endParaRPr lang="en-US" altLang="en-GB"/>
          </a:p>
          <a:p>
            <a:pPr marL="0" indent="0">
              <a:buNone/>
            </a:pPr>
            <a:r>
              <a:rPr lang="en-US" altLang="en-GB"/>
              <a:t> </a:t>
            </a:r>
            <a:endParaRPr lang="en-US" altLang="en-GB"/>
          </a:p>
          <a:p>
            <a:r>
              <a:rPr lang="en-US" altLang="en-GB"/>
              <a:t>Voice Processing-This Module uses Text to Speech Synthesizer for converting text document to speech.</a:t>
            </a:r>
            <a:endParaRPr lang="en-US" altLang="en-GB"/>
          </a:p>
          <a:p>
            <a:pPr marL="0" indent="0">
              <a:buNone/>
            </a:pPr>
            <a:endParaRPr lang="en-US" altLang="en-GB"/>
          </a:p>
          <a:p>
            <a:r>
              <a:rPr lang="en-US" altLang="en-GB"/>
              <a:t>Gesture Handling Module-The Module provides the facility to open the appalication by Gesture like shaking hand.</a:t>
            </a:r>
            <a:endParaRPr lang="en-US" altLang="en-GB"/>
          </a:p>
        </p:txBody>
      </p:sp>
      <p:sp>
        <p:nvSpPr>
          <p:cNvPr id="4" name="Footer Placeholder 3"/>
          <p:cNvSpPr>
            <a:spLocks noGrp="1"/>
          </p:cNvSpPr>
          <p:nvPr>
            <p:ph type="ftr" sz="quarter" idx="11"/>
          </p:nvPr>
        </p:nvSpPr>
        <p:spPr/>
        <p:txBody>
          <a:bodyPr/>
          <a:p>
            <a:r>
              <a:rPr lang="en-US" sz="1400">
                <a:solidFill>
                  <a:srgbClr val="FF0000"/>
                </a:solidFill>
              </a:rPr>
              <a:t>Lokesh Khanchandani, 20164010</a:t>
            </a:r>
            <a:endParaRPr lang="en-US" sz="14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CODING</a:t>
            </a:r>
            <a:endParaRPr lang="en-US" altLang="en-GB"/>
          </a:p>
        </p:txBody>
      </p:sp>
      <p:pic>
        <p:nvPicPr>
          <p:cNvPr id="5" name="Content Placeholder 4" descr="Screenshot (308)"/>
          <p:cNvPicPr>
            <a:picLocks noChangeAspect="1"/>
          </p:cNvPicPr>
          <p:nvPr>
            <p:ph sz="half" idx="1"/>
          </p:nvPr>
        </p:nvPicPr>
        <p:blipFill>
          <a:blip r:embed="rId1"/>
          <a:srcRect l="29608" t="19469" r="30980" b="7805"/>
          <a:stretch>
            <a:fillRect/>
          </a:stretch>
        </p:blipFill>
        <p:spPr>
          <a:xfrm>
            <a:off x="949960" y="1731645"/>
            <a:ext cx="4410075" cy="4578350"/>
          </a:xfrm>
          <a:prstGeom prst="rect">
            <a:avLst/>
          </a:prstGeom>
        </p:spPr>
      </p:pic>
      <p:pic>
        <p:nvPicPr>
          <p:cNvPr id="6" name="Content Placeholder 5" descr="Screenshot (309)"/>
          <p:cNvPicPr>
            <a:picLocks noChangeAspect="1"/>
          </p:cNvPicPr>
          <p:nvPr>
            <p:ph sz="half" idx="2"/>
          </p:nvPr>
        </p:nvPicPr>
        <p:blipFill>
          <a:blip r:embed="rId2"/>
          <a:srcRect l="29412" t="19172" r="31176" b="7590"/>
          <a:stretch>
            <a:fillRect/>
          </a:stretch>
        </p:blipFill>
        <p:spPr>
          <a:xfrm>
            <a:off x="6195695" y="780415"/>
            <a:ext cx="5269865" cy="5509260"/>
          </a:xfrm>
          <a:prstGeom prst="rect">
            <a:avLst/>
          </a:prstGeom>
        </p:spPr>
      </p:pic>
      <p:sp>
        <p:nvSpPr>
          <p:cNvPr id="3" name="Footer Placeholder 2"/>
          <p:cNvSpPr>
            <a:spLocks noGrp="1"/>
          </p:cNvSpPr>
          <p:nvPr>
            <p:ph type="ftr" sz="quarter" idx="11"/>
          </p:nvPr>
        </p:nvSpPr>
        <p:spPr/>
        <p:txBody>
          <a:bodyPr/>
          <a:p>
            <a:r>
              <a:rPr lang="en-US" sz="1400">
                <a:solidFill>
                  <a:srgbClr val="FF0000"/>
                </a:solidFill>
              </a:rPr>
              <a:t>Lokesh Khanchandani, 20164010</a:t>
            </a:r>
            <a:endParaRPr 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310)"/>
          <p:cNvPicPr>
            <a:picLocks noChangeAspect="1"/>
          </p:cNvPicPr>
          <p:nvPr>
            <p:ph sz="half" idx="1"/>
          </p:nvPr>
        </p:nvPicPr>
        <p:blipFill>
          <a:blip r:embed="rId1"/>
          <a:srcRect l="29608" t="20911" r="32549" b="8708"/>
          <a:stretch>
            <a:fillRect/>
          </a:stretch>
        </p:blipFill>
        <p:spPr>
          <a:xfrm>
            <a:off x="395605" y="612775"/>
            <a:ext cx="5511800" cy="5766435"/>
          </a:xfrm>
          <a:prstGeom prst="rect">
            <a:avLst/>
          </a:prstGeom>
        </p:spPr>
      </p:pic>
      <p:pic>
        <p:nvPicPr>
          <p:cNvPr id="6" name="Content Placeholder 5" descr="Screenshot (311)"/>
          <p:cNvPicPr>
            <a:picLocks noChangeAspect="1"/>
          </p:cNvPicPr>
          <p:nvPr>
            <p:ph sz="half" idx="2"/>
          </p:nvPr>
        </p:nvPicPr>
        <p:blipFill>
          <a:blip r:embed="rId2"/>
          <a:srcRect l="30196" t="22575" r="33137" b="8542"/>
          <a:stretch>
            <a:fillRect/>
          </a:stretch>
        </p:blipFill>
        <p:spPr>
          <a:xfrm>
            <a:off x="6153150" y="593725"/>
            <a:ext cx="5484495" cy="5795645"/>
          </a:xfrm>
          <a:prstGeom prst="rect">
            <a:avLst/>
          </a:prstGeom>
        </p:spPr>
      </p:pic>
      <p:sp>
        <p:nvSpPr>
          <p:cNvPr id="2" name="Footer Placeholder 1"/>
          <p:cNvSpPr>
            <a:spLocks noGrp="1"/>
          </p:cNvSpPr>
          <p:nvPr>
            <p:ph type="ftr" sz="quarter" idx="11"/>
          </p:nvPr>
        </p:nvSpPr>
        <p:spPr/>
        <p:txBody>
          <a:bodyPr/>
          <a:p>
            <a:r>
              <a:rPr lang="en-US" sz="1400">
                <a:solidFill>
                  <a:srgbClr val="FF0000"/>
                </a:solidFill>
              </a:rPr>
              <a:t>Lokesh Khanchandani, 20164010</a:t>
            </a:r>
            <a:endParaRPr lang="en-US" sz="140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4815</Words>
  <Application>WPS Presentation</Application>
  <PresentationFormat>Widescreen</PresentationFormat>
  <Paragraphs>140</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TOPIC PIXELTALK</vt:lpstr>
      <vt:lpstr>INTRODUCTION</vt:lpstr>
      <vt:lpstr>PROBLEM STATEMENT</vt:lpstr>
      <vt:lpstr>SOFTWARE AND HARDWARE REQUIREMENTS</vt:lpstr>
      <vt:lpstr>DESIGN</vt:lpstr>
      <vt:lpstr>PowerPoint 演示文稿</vt:lpstr>
      <vt:lpstr>MODULES</vt:lpstr>
      <vt:lpstr>CODING</vt:lpstr>
      <vt:lpstr>PowerPoint 演示文稿</vt:lpstr>
      <vt:lpstr>OUTPUT</vt:lpstr>
      <vt:lpstr>TESTING</vt:lpstr>
      <vt:lpstr>PowerPoint 演示文稿</vt:lpstr>
      <vt:lpstr>PowerPoint 演示文稿</vt:lpstr>
      <vt:lpstr>PowerPoint 演示文稿</vt:lpstr>
      <vt:lpstr>CONCLUSION AND 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PIXELTALK</dc:title>
  <dc:creator>prira</dc:creator>
  <cp:lastModifiedBy>prira</cp:lastModifiedBy>
  <cp:revision>23</cp:revision>
  <dcterms:created xsi:type="dcterms:W3CDTF">2019-04-20T10:26:00Z</dcterms:created>
  <dcterms:modified xsi:type="dcterms:W3CDTF">2019-04-24T19:31:36Z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2057-10.2.0.7646</vt:lpwstr>
  </property>
</Properties>
</file>