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84" r:id="rId15"/>
    <p:sldId id="268" r:id="rId16"/>
    <p:sldId id="287" r:id="rId17"/>
    <p:sldId id="288" r:id="rId18"/>
    <p:sldId id="289" r:id="rId19"/>
    <p:sldId id="269" r:id="rId20"/>
    <p:sldId id="270" r:id="rId21"/>
    <p:sldId id="271" r:id="rId22"/>
    <p:sldId id="272" r:id="rId23"/>
    <p:sldId id="273" r:id="rId24"/>
    <p:sldId id="281" r:id="rId25"/>
    <p:sldId id="274" r:id="rId26"/>
    <p:sldId id="275" r:id="rId27"/>
    <p:sldId id="276" r:id="rId28"/>
    <p:sldId id="277" r:id="rId29"/>
    <p:sldId id="278" r:id="rId30"/>
    <p:sldId id="279" r:id="rId31"/>
    <p:sldId id="280" r:id="rId32"/>
    <p:sldId id="282" r:id="rId33"/>
    <p:sldId id="285"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1FF8D-3217-17D8-5898-60060F975183}" v="79" dt="2023-03-27T04:50:25.065"/>
    <p1510:client id="{C54245F1-D93F-8D6E-672F-6662D99B8EF0}" v="64" dt="2023-03-29T18:32:07.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7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DF4F1-6E33-4C72-8254-568D9439054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CDDF828-5613-4B34-879D-0CA4E2DB422D}">
      <dgm:prSet/>
      <dgm:spPr/>
      <dgm:t>
        <a:bodyPr/>
        <a:lstStyle/>
        <a:p>
          <a:r>
            <a:rPr lang="en-IN"/>
            <a:t>The subqueries make the queries in a structured form that allows us to isolate each part of a statement.</a:t>
          </a:r>
          <a:endParaRPr lang="en-US"/>
        </a:p>
      </dgm:t>
    </dgm:pt>
    <dgm:pt modelId="{632CE8D4-C48A-4D93-A885-DC99B502F8E8}" type="parTrans" cxnId="{85587CD3-77BB-4C79-BF4F-5335DCAA8ADF}">
      <dgm:prSet/>
      <dgm:spPr/>
      <dgm:t>
        <a:bodyPr/>
        <a:lstStyle/>
        <a:p>
          <a:endParaRPr lang="en-US"/>
        </a:p>
      </dgm:t>
    </dgm:pt>
    <dgm:pt modelId="{07840E65-0FAF-4E12-85C7-58DF1CD189AD}" type="sibTrans" cxnId="{85587CD3-77BB-4C79-BF4F-5335DCAA8ADF}">
      <dgm:prSet/>
      <dgm:spPr/>
      <dgm:t>
        <a:bodyPr/>
        <a:lstStyle/>
        <a:p>
          <a:endParaRPr lang="en-US"/>
        </a:p>
      </dgm:t>
    </dgm:pt>
    <dgm:pt modelId="{430B84D2-A970-4C41-B711-7059E0BEB8F4}">
      <dgm:prSet/>
      <dgm:spPr/>
      <dgm:t>
        <a:bodyPr/>
        <a:lstStyle/>
        <a:p>
          <a:r>
            <a:rPr lang="en-IN"/>
            <a:t>The subqueries provide alternative ways to query the data from the table; otherwise, we need to use complex joins and unions.</a:t>
          </a:r>
          <a:endParaRPr lang="en-US"/>
        </a:p>
      </dgm:t>
    </dgm:pt>
    <dgm:pt modelId="{AD078600-3D8E-4B95-9F18-5FC44BD23CD5}" type="parTrans" cxnId="{40B25EDE-7654-4D54-8A2C-5419907EDF15}">
      <dgm:prSet/>
      <dgm:spPr/>
      <dgm:t>
        <a:bodyPr/>
        <a:lstStyle/>
        <a:p>
          <a:endParaRPr lang="en-US"/>
        </a:p>
      </dgm:t>
    </dgm:pt>
    <dgm:pt modelId="{F77E868C-C601-4A6E-BB9C-1531A1DD4BC5}" type="sibTrans" cxnId="{40B25EDE-7654-4D54-8A2C-5419907EDF15}">
      <dgm:prSet/>
      <dgm:spPr/>
      <dgm:t>
        <a:bodyPr/>
        <a:lstStyle/>
        <a:p>
          <a:endParaRPr lang="en-US"/>
        </a:p>
      </dgm:t>
    </dgm:pt>
    <dgm:pt modelId="{BD5B40EC-CE24-4F05-BB0A-A2174671391B}">
      <dgm:prSet/>
      <dgm:spPr/>
      <dgm:t>
        <a:bodyPr/>
        <a:lstStyle/>
        <a:p>
          <a:r>
            <a:rPr lang="en-IN"/>
            <a:t>The subqueries are more readable than complex join or union statements.</a:t>
          </a:r>
          <a:endParaRPr lang="en-US"/>
        </a:p>
      </dgm:t>
    </dgm:pt>
    <dgm:pt modelId="{986C6A17-2BB6-4548-BD0D-06B90F4B8188}" type="parTrans" cxnId="{312E5859-F480-4787-9D84-C5D7F07FD7D6}">
      <dgm:prSet/>
      <dgm:spPr/>
      <dgm:t>
        <a:bodyPr/>
        <a:lstStyle/>
        <a:p>
          <a:endParaRPr lang="en-US"/>
        </a:p>
      </dgm:t>
    </dgm:pt>
    <dgm:pt modelId="{9B38262C-4E2B-47FB-B4EC-D6B0C06A77A0}" type="sibTrans" cxnId="{312E5859-F480-4787-9D84-C5D7F07FD7D6}">
      <dgm:prSet/>
      <dgm:spPr/>
      <dgm:t>
        <a:bodyPr/>
        <a:lstStyle/>
        <a:p>
          <a:endParaRPr lang="en-US"/>
        </a:p>
      </dgm:t>
    </dgm:pt>
    <dgm:pt modelId="{78BDF987-02B2-4E6B-B920-E7CFEC4B55F2}" type="pres">
      <dgm:prSet presAssocID="{ACADF4F1-6E33-4C72-8254-568D94390544}" presName="vert0" presStyleCnt="0">
        <dgm:presLayoutVars>
          <dgm:dir/>
          <dgm:animOne val="branch"/>
          <dgm:animLvl val="lvl"/>
        </dgm:presLayoutVars>
      </dgm:prSet>
      <dgm:spPr/>
    </dgm:pt>
    <dgm:pt modelId="{4DA75966-6011-49E0-AC75-B380517C4B3E}" type="pres">
      <dgm:prSet presAssocID="{CCDDF828-5613-4B34-879D-0CA4E2DB422D}" presName="thickLine" presStyleLbl="alignNode1" presStyleIdx="0" presStyleCnt="3"/>
      <dgm:spPr/>
    </dgm:pt>
    <dgm:pt modelId="{E8CE72E8-A90E-4501-8C38-4F9AF2C950E9}" type="pres">
      <dgm:prSet presAssocID="{CCDDF828-5613-4B34-879D-0CA4E2DB422D}" presName="horz1" presStyleCnt="0"/>
      <dgm:spPr/>
    </dgm:pt>
    <dgm:pt modelId="{20473298-0642-492D-8086-03504335E634}" type="pres">
      <dgm:prSet presAssocID="{CCDDF828-5613-4B34-879D-0CA4E2DB422D}" presName="tx1" presStyleLbl="revTx" presStyleIdx="0" presStyleCnt="3"/>
      <dgm:spPr/>
    </dgm:pt>
    <dgm:pt modelId="{054EDE73-2D49-48C0-BD1C-7B9ACAAC8998}" type="pres">
      <dgm:prSet presAssocID="{CCDDF828-5613-4B34-879D-0CA4E2DB422D}" presName="vert1" presStyleCnt="0"/>
      <dgm:spPr/>
    </dgm:pt>
    <dgm:pt modelId="{64641A2A-7169-4827-8D13-FDF81264B0A3}" type="pres">
      <dgm:prSet presAssocID="{430B84D2-A970-4C41-B711-7059E0BEB8F4}" presName="thickLine" presStyleLbl="alignNode1" presStyleIdx="1" presStyleCnt="3"/>
      <dgm:spPr/>
    </dgm:pt>
    <dgm:pt modelId="{C337005B-AD23-4A8D-B9E9-898F49EF2828}" type="pres">
      <dgm:prSet presAssocID="{430B84D2-A970-4C41-B711-7059E0BEB8F4}" presName="horz1" presStyleCnt="0"/>
      <dgm:spPr/>
    </dgm:pt>
    <dgm:pt modelId="{40C439EC-445C-4BB3-956C-B18832FA76B7}" type="pres">
      <dgm:prSet presAssocID="{430B84D2-A970-4C41-B711-7059E0BEB8F4}" presName="tx1" presStyleLbl="revTx" presStyleIdx="1" presStyleCnt="3"/>
      <dgm:spPr/>
    </dgm:pt>
    <dgm:pt modelId="{960D335F-0885-45E5-9032-B576E04B9306}" type="pres">
      <dgm:prSet presAssocID="{430B84D2-A970-4C41-B711-7059E0BEB8F4}" presName="vert1" presStyleCnt="0"/>
      <dgm:spPr/>
    </dgm:pt>
    <dgm:pt modelId="{2228F8BA-23B7-42ED-BC89-4411ACE12162}" type="pres">
      <dgm:prSet presAssocID="{BD5B40EC-CE24-4F05-BB0A-A2174671391B}" presName="thickLine" presStyleLbl="alignNode1" presStyleIdx="2" presStyleCnt="3"/>
      <dgm:spPr/>
    </dgm:pt>
    <dgm:pt modelId="{A33354AE-9DDE-4392-916D-FCF39B5FFBE3}" type="pres">
      <dgm:prSet presAssocID="{BD5B40EC-CE24-4F05-BB0A-A2174671391B}" presName="horz1" presStyleCnt="0"/>
      <dgm:spPr/>
    </dgm:pt>
    <dgm:pt modelId="{B9D52D77-9020-43F5-AB87-844D59BB1208}" type="pres">
      <dgm:prSet presAssocID="{BD5B40EC-CE24-4F05-BB0A-A2174671391B}" presName="tx1" presStyleLbl="revTx" presStyleIdx="2" presStyleCnt="3"/>
      <dgm:spPr/>
    </dgm:pt>
    <dgm:pt modelId="{827EFE1E-6802-4579-937C-99B411D8F5DC}" type="pres">
      <dgm:prSet presAssocID="{BD5B40EC-CE24-4F05-BB0A-A2174671391B}" presName="vert1" presStyleCnt="0"/>
      <dgm:spPr/>
    </dgm:pt>
  </dgm:ptLst>
  <dgm:cxnLst>
    <dgm:cxn modelId="{8469BD2D-E48C-42CA-A42F-EF022B4CB1AB}" type="presOf" srcId="{CCDDF828-5613-4B34-879D-0CA4E2DB422D}" destId="{20473298-0642-492D-8086-03504335E634}" srcOrd="0" destOrd="0" presId="urn:microsoft.com/office/officeart/2008/layout/LinedList"/>
    <dgm:cxn modelId="{2C656E74-2CB0-45B8-979F-134FEB6D8A93}" type="presOf" srcId="{ACADF4F1-6E33-4C72-8254-568D94390544}" destId="{78BDF987-02B2-4E6B-B920-E7CFEC4B55F2}" srcOrd="0" destOrd="0" presId="urn:microsoft.com/office/officeart/2008/layout/LinedList"/>
    <dgm:cxn modelId="{312E5859-F480-4787-9D84-C5D7F07FD7D6}" srcId="{ACADF4F1-6E33-4C72-8254-568D94390544}" destId="{BD5B40EC-CE24-4F05-BB0A-A2174671391B}" srcOrd="2" destOrd="0" parTransId="{986C6A17-2BB6-4548-BD0D-06B90F4B8188}" sibTransId="{9B38262C-4E2B-47FB-B4EC-D6B0C06A77A0}"/>
    <dgm:cxn modelId="{F3E177C0-131A-4A3C-B6A9-7928D7A64EA4}" type="presOf" srcId="{BD5B40EC-CE24-4F05-BB0A-A2174671391B}" destId="{B9D52D77-9020-43F5-AB87-844D59BB1208}" srcOrd="0" destOrd="0" presId="urn:microsoft.com/office/officeart/2008/layout/LinedList"/>
    <dgm:cxn modelId="{85587CD3-77BB-4C79-BF4F-5335DCAA8ADF}" srcId="{ACADF4F1-6E33-4C72-8254-568D94390544}" destId="{CCDDF828-5613-4B34-879D-0CA4E2DB422D}" srcOrd="0" destOrd="0" parTransId="{632CE8D4-C48A-4D93-A885-DC99B502F8E8}" sibTransId="{07840E65-0FAF-4E12-85C7-58DF1CD189AD}"/>
    <dgm:cxn modelId="{F5C983D3-DAAB-478A-A126-A01BFF95D891}" type="presOf" srcId="{430B84D2-A970-4C41-B711-7059E0BEB8F4}" destId="{40C439EC-445C-4BB3-956C-B18832FA76B7}" srcOrd="0" destOrd="0" presId="urn:microsoft.com/office/officeart/2008/layout/LinedList"/>
    <dgm:cxn modelId="{40B25EDE-7654-4D54-8A2C-5419907EDF15}" srcId="{ACADF4F1-6E33-4C72-8254-568D94390544}" destId="{430B84D2-A970-4C41-B711-7059E0BEB8F4}" srcOrd="1" destOrd="0" parTransId="{AD078600-3D8E-4B95-9F18-5FC44BD23CD5}" sibTransId="{F77E868C-C601-4A6E-BB9C-1531A1DD4BC5}"/>
    <dgm:cxn modelId="{F13E12BF-016A-4AA9-B122-F00A45B041C5}" type="presParOf" srcId="{78BDF987-02B2-4E6B-B920-E7CFEC4B55F2}" destId="{4DA75966-6011-49E0-AC75-B380517C4B3E}" srcOrd="0" destOrd="0" presId="urn:microsoft.com/office/officeart/2008/layout/LinedList"/>
    <dgm:cxn modelId="{5D183F99-4CA4-4E38-9319-F083004A1DDB}" type="presParOf" srcId="{78BDF987-02B2-4E6B-B920-E7CFEC4B55F2}" destId="{E8CE72E8-A90E-4501-8C38-4F9AF2C950E9}" srcOrd="1" destOrd="0" presId="urn:microsoft.com/office/officeart/2008/layout/LinedList"/>
    <dgm:cxn modelId="{9CD78830-141D-4CE1-97E7-749D1EB92216}" type="presParOf" srcId="{E8CE72E8-A90E-4501-8C38-4F9AF2C950E9}" destId="{20473298-0642-492D-8086-03504335E634}" srcOrd="0" destOrd="0" presId="urn:microsoft.com/office/officeart/2008/layout/LinedList"/>
    <dgm:cxn modelId="{3BD9480E-F7FC-4637-B702-91F87AA0D89A}" type="presParOf" srcId="{E8CE72E8-A90E-4501-8C38-4F9AF2C950E9}" destId="{054EDE73-2D49-48C0-BD1C-7B9ACAAC8998}" srcOrd="1" destOrd="0" presId="urn:microsoft.com/office/officeart/2008/layout/LinedList"/>
    <dgm:cxn modelId="{87B777A5-1E4E-44CE-BADC-E21A0B7B18A2}" type="presParOf" srcId="{78BDF987-02B2-4E6B-B920-E7CFEC4B55F2}" destId="{64641A2A-7169-4827-8D13-FDF81264B0A3}" srcOrd="2" destOrd="0" presId="urn:microsoft.com/office/officeart/2008/layout/LinedList"/>
    <dgm:cxn modelId="{6CA838E8-7CC4-4F4F-89EA-A029A25C1978}" type="presParOf" srcId="{78BDF987-02B2-4E6B-B920-E7CFEC4B55F2}" destId="{C337005B-AD23-4A8D-B9E9-898F49EF2828}" srcOrd="3" destOrd="0" presId="urn:microsoft.com/office/officeart/2008/layout/LinedList"/>
    <dgm:cxn modelId="{DF4AB7FD-277E-4009-83F5-74777473DBAC}" type="presParOf" srcId="{C337005B-AD23-4A8D-B9E9-898F49EF2828}" destId="{40C439EC-445C-4BB3-956C-B18832FA76B7}" srcOrd="0" destOrd="0" presId="urn:microsoft.com/office/officeart/2008/layout/LinedList"/>
    <dgm:cxn modelId="{8322A4B4-8BA2-42F7-B117-2B2312B687F4}" type="presParOf" srcId="{C337005B-AD23-4A8D-B9E9-898F49EF2828}" destId="{960D335F-0885-45E5-9032-B576E04B9306}" srcOrd="1" destOrd="0" presId="urn:microsoft.com/office/officeart/2008/layout/LinedList"/>
    <dgm:cxn modelId="{095C6445-1770-442D-AA2C-99952AA74D7A}" type="presParOf" srcId="{78BDF987-02B2-4E6B-B920-E7CFEC4B55F2}" destId="{2228F8BA-23B7-42ED-BC89-4411ACE12162}" srcOrd="4" destOrd="0" presId="urn:microsoft.com/office/officeart/2008/layout/LinedList"/>
    <dgm:cxn modelId="{5A41F023-6B71-49B3-8DA8-33F628660A55}" type="presParOf" srcId="{78BDF987-02B2-4E6B-B920-E7CFEC4B55F2}" destId="{A33354AE-9DDE-4392-916D-FCF39B5FFBE3}" srcOrd="5" destOrd="0" presId="urn:microsoft.com/office/officeart/2008/layout/LinedList"/>
    <dgm:cxn modelId="{A039BDBE-8E34-4805-9977-44E86C380E77}" type="presParOf" srcId="{A33354AE-9DDE-4392-916D-FCF39B5FFBE3}" destId="{B9D52D77-9020-43F5-AB87-844D59BB1208}" srcOrd="0" destOrd="0" presId="urn:microsoft.com/office/officeart/2008/layout/LinedList"/>
    <dgm:cxn modelId="{0132CBEA-7B90-4D38-9072-547383A273A7}" type="presParOf" srcId="{A33354AE-9DDE-4392-916D-FCF39B5FFBE3}" destId="{827EFE1E-6802-4579-937C-99B411D8F5D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6747ED-AA60-4601-9271-5B59449C9284}"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2569FDF-8CB7-4418-BF44-2E25A5B0CBA9}">
      <dgm:prSet/>
      <dgm:spPr/>
      <dgm:t>
        <a:bodyPr/>
        <a:lstStyle/>
        <a:p>
          <a:r>
            <a:rPr lang="en-IN"/>
            <a:t>A correlated subquery in MySQL is a subquery that depends on the outer query.</a:t>
          </a:r>
          <a:endParaRPr lang="en-US"/>
        </a:p>
      </dgm:t>
    </dgm:pt>
    <dgm:pt modelId="{4B90C3F7-ECDF-4299-AC19-D00AA580EFDC}" type="parTrans" cxnId="{3842DC34-5313-498C-81D7-F230C0E057C7}">
      <dgm:prSet/>
      <dgm:spPr/>
      <dgm:t>
        <a:bodyPr/>
        <a:lstStyle/>
        <a:p>
          <a:endParaRPr lang="en-US"/>
        </a:p>
      </dgm:t>
    </dgm:pt>
    <dgm:pt modelId="{A71B242D-048B-4E8C-B122-2A760D92EC65}" type="sibTrans" cxnId="{3842DC34-5313-498C-81D7-F230C0E057C7}">
      <dgm:prSet/>
      <dgm:spPr/>
      <dgm:t>
        <a:bodyPr/>
        <a:lstStyle/>
        <a:p>
          <a:endParaRPr lang="en-US"/>
        </a:p>
      </dgm:t>
    </dgm:pt>
    <dgm:pt modelId="{2A25F30B-5981-4F2D-9645-C43E5C88A1FD}">
      <dgm:prSet/>
      <dgm:spPr/>
      <dgm:t>
        <a:bodyPr/>
        <a:lstStyle/>
        <a:p>
          <a:r>
            <a:rPr lang="en-IN"/>
            <a:t>It uses the data from the outer query or contains a reference to a parent query that also appears in the outer query.</a:t>
          </a:r>
          <a:endParaRPr lang="en-US"/>
        </a:p>
      </dgm:t>
    </dgm:pt>
    <dgm:pt modelId="{50EA4E1C-FC05-48EF-B76F-0C5170533D14}" type="parTrans" cxnId="{6C8DD3D3-3B4E-4372-9869-FB1993B3B684}">
      <dgm:prSet/>
      <dgm:spPr/>
      <dgm:t>
        <a:bodyPr/>
        <a:lstStyle/>
        <a:p>
          <a:endParaRPr lang="en-US"/>
        </a:p>
      </dgm:t>
    </dgm:pt>
    <dgm:pt modelId="{2037D904-57FB-4288-8556-65BB941B9054}" type="sibTrans" cxnId="{6C8DD3D3-3B4E-4372-9869-FB1993B3B684}">
      <dgm:prSet/>
      <dgm:spPr/>
      <dgm:t>
        <a:bodyPr/>
        <a:lstStyle/>
        <a:p>
          <a:endParaRPr lang="en-US"/>
        </a:p>
      </dgm:t>
    </dgm:pt>
    <dgm:pt modelId="{CD41CC34-BD34-4300-8164-BCE95199135B}">
      <dgm:prSet/>
      <dgm:spPr/>
      <dgm:t>
        <a:bodyPr/>
        <a:lstStyle/>
        <a:p>
          <a:r>
            <a:rPr lang="en-IN"/>
            <a:t>MySQL evaluates it once from each row in the outer query.</a:t>
          </a:r>
          <a:endParaRPr lang="en-US"/>
        </a:p>
      </dgm:t>
    </dgm:pt>
    <dgm:pt modelId="{57C40358-BA08-426E-A1BA-F2583FE21815}" type="parTrans" cxnId="{162770B3-0CF9-4EEF-829F-443783744A2B}">
      <dgm:prSet/>
      <dgm:spPr/>
      <dgm:t>
        <a:bodyPr/>
        <a:lstStyle/>
        <a:p>
          <a:endParaRPr lang="en-US"/>
        </a:p>
      </dgm:t>
    </dgm:pt>
    <dgm:pt modelId="{C4DDED9B-B79C-4FCC-922F-76C104F3D0C9}" type="sibTrans" cxnId="{162770B3-0CF9-4EEF-829F-443783744A2B}">
      <dgm:prSet/>
      <dgm:spPr/>
      <dgm:t>
        <a:bodyPr/>
        <a:lstStyle/>
        <a:p>
          <a:endParaRPr lang="en-US"/>
        </a:p>
      </dgm:t>
    </dgm:pt>
    <dgm:pt modelId="{A9C7BB58-784C-4716-8A0D-883A3F7E00A5}" type="pres">
      <dgm:prSet presAssocID="{D96747ED-AA60-4601-9271-5B59449C9284}" presName="linear" presStyleCnt="0">
        <dgm:presLayoutVars>
          <dgm:animLvl val="lvl"/>
          <dgm:resizeHandles val="exact"/>
        </dgm:presLayoutVars>
      </dgm:prSet>
      <dgm:spPr/>
    </dgm:pt>
    <dgm:pt modelId="{94EA1D10-3AE9-42B8-A6B7-39CC2E63CDDD}" type="pres">
      <dgm:prSet presAssocID="{C2569FDF-8CB7-4418-BF44-2E25A5B0CBA9}" presName="parentText" presStyleLbl="node1" presStyleIdx="0" presStyleCnt="3">
        <dgm:presLayoutVars>
          <dgm:chMax val="0"/>
          <dgm:bulletEnabled val="1"/>
        </dgm:presLayoutVars>
      </dgm:prSet>
      <dgm:spPr/>
    </dgm:pt>
    <dgm:pt modelId="{6CB3201F-7500-49E1-8AB7-7C37D8BCB55B}" type="pres">
      <dgm:prSet presAssocID="{A71B242D-048B-4E8C-B122-2A760D92EC65}" presName="spacer" presStyleCnt="0"/>
      <dgm:spPr/>
    </dgm:pt>
    <dgm:pt modelId="{842C90BA-D550-49D3-A5F1-FF07E2E2B15B}" type="pres">
      <dgm:prSet presAssocID="{2A25F30B-5981-4F2D-9645-C43E5C88A1FD}" presName="parentText" presStyleLbl="node1" presStyleIdx="1" presStyleCnt="3">
        <dgm:presLayoutVars>
          <dgm:chMax val="0"/>
          <dgm:bulletEnabled val="1"/>
        </dgm:presLayoutVars>
      </dgm:prSet>
      <dgm:spPr/>
    </dgm:pt>
    <dgm:pt modelId="{CEDEA1D1-DD90-452E-A409-07D4E0946420}" type="pres">
      <dgm:prSet presAssocID="{2037D904-57FB-4288-8556-65BB941B9054}" presName="spacer" presStyleCnt="0"/>
      <dgm:spPr/>
    </dgm:pt>
    <dgm:pt modelId="{28F98D97-C986-4AA3-8221-84ED81990504}" type="pres">
      <dgm:prSet presAssocID="{CD41CC34-BD34-4300-8164-BCE95199135B}" presName="parentText" presStyleLbl="node1" presStyleIdx="2" presStyleCnt="3">
        <dgm:presLayoutVars>
          <dgm:chMax val="0"/>
          <dgm:bulletEnabled val="1"/>
        </dgm:presLayoutVars>
      </dgm:prSet>
      <dgm:spPr/>
    </dgm:pt>
  </dgm:ptLst>
  <dgm:cxnLst>
    <dgm:cxn modelId="{D4D40634-8996-4886-9CAD-002CBBE9DEA1}" type="presOf" srcId="{2A25F30B-5981-4F2D-9645-C43E5C88A1FD}" destId="{842C90BA-D550-49D3-A5F1-FF07E2E2B15B}" srcOrd="0" destOrd="0" presId="urn:microsoft.com/office/officeart/2005/8/layout/vList2"/>
    <dgm:cxn modelId="{3842DC34-5313-498C-81D7-F230C0E057C7}" srcId="{D96747ED-AA60-4601-9271-5B59449C9284}" destId="{C2569FDF-8CB7-4418-BF44-2E25A5B0CBA9}" srcOrd="0" destOrd="0" parTransId="{4B90C3F7-ECDF-4299-AC19-D00AA580EFDC}" sibTransId="{A71B242D-048B-4E8C-B122-2A760D92EC65}"/>
    <dgm:cxn modelId="{162770B3-0CF9-4EEF-829F-443783744A2B}" srcId="{D96747ED-AA60-4601-9271-5B59449C9284}" destId="{CD41CC34-BD34-4300-8164-BCE95199135B}" srcOrd="2" destOrd="0" parTransId="{57C40358-BA08-426E-A1BA-F2583FE21815}" sibTransId="{C4DDED9B-B79C-4FCC-922F-76C104F3D0C9}"/>
    <dgm:cxn modelId="{CADF52B8-F1BD-469A-A1AF-2D749776021D}" type="presOf" srcId="{D96747ED-AA60-4601-9271-5B59449C9284}" destId="{A9C7BB58-784C-4716-8A0D-883A3F7E00A5}" srcOrd="0" destOrd="0" presId="urn:microsoft.com/office/officeart/2005/8/layout/vList2"/>
    <dgm:cxn modelId="{DA6DF1C3-1326-4EC4-A62D-37EE009A511B}" type="presOf" srcId="{C2569FDF-8CB7-4418-BF44-2E25A5B0CBA9}" destId="{94EA1D10-3AE9-42B8-A6B7-39CC2E63CDDD}" srcOrd="0" destOrd="0" presId="urn:microsoft.com/office/officeart/2005/8/layout/vList2"/>
    <dgm:cxn modelId="{6C8DD3D3-3B4E-4372-9869-FB1993B3B684}" srcId="{D96747ED-AA60-4601-9271-5B59449C9284}" destId="{2A25F30B-5981-4F2D-9645-C43E5C88A1FD}" srcOrd="1" destOrd="0" parTransId="{50EA4E1C-FC05-48EF-B76F-0C5170533D14}" sibTransId="{2037D904-57FB-4288-8556-65BB941B9054}"/>
    <dgm:cxn modelId="{15A9D9D7-F2DD-41B3-824C-EE0512BF8889}" type="presOf" srcId="{CD41CC34-BD34-4300-8164-BCE95199135B}" destId="{28F98D97-C986-4AA3-8221-84ED81990504}" srcOrd="0" destOrd="0" presId="urn:microsoft.com/office/officeart/2005/8/layout/vList2"/>
    <dgm:cxn modelId="{8588FA5F-C046-419D-B849-2AE441B5BCC4}" type="presParOf" srcId="{A9C7BB58-784C-4716-8A0D-883A3F7E00A5}" destId="{94EA1D10-3AE9-42B8-A6B7-39CC2E63CDDD}" srcOrd="0" destOrd="0" presId="urn:microsoft.com/office/officeart/2005/8/layout/vList2"/>
    <dgm:cxn modelId="{12EF5178-79B7-4FD6-9E26-66118C772ED1}" type="presParOf" srcId="{A9C7BB58-784C-4716-8A0D-883A3F7E00A5}" destId="{6CB3201F-7500-49E1-8AB7-7C37D8BCB55B}" srcOrd="1" destOrd="0" presId="urn:microsoft.com/office/officeart/2005/8/layout/vList2"/>
    <dgm:cxn modelId="{28187646-D47C-4AEC-8757-D9338338731E}" type="presParOf" srcId="{A9C7BB58-784C-4716-8A0D-883A3F7E00A5}" destId="{842C90BA-D550-49D3-A5F1-FF07E2E2B15B}" srcOrd="2" destOrd="0" presId="urn:microsoft.com/office/officeart/2005/8/layout/vList2"/>
    <dgm:cxn modelId="{D868D00F-2D46-4D88-A097-E31FC1F357C7}" type="presParOf" srcId="{A9C7BB58-784C-4716-8A0D-883A3F7E00A5}" destId="{CEDEA1D1-DD90-452E-A409-07D4E0946420}" srcOrd="3" destOrd="0" presId="urn:microsoft.com/office/officeart/2005/8/layout/vList2"/>
    <dgm:cxn modelId="{56BEA30B-B602-410C-811C-4D31EDBE521A}" type="presParOf" srcId="{A9C7BB58-784C-4716-8A0D-883A3F7E00A5}" destId="{28F98D97-C986-4AA3-8221-84ED8199050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84BE51-BF43-4646-8CBD-C7FA0F57C8B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A35D77D-D79D-4AA8-AF46-8F564754609F}">
      <dgm:prSet/>
      <dgm:spPr/>
      <dgm:t>
        <a:bodyPr/>
        <a:lstStyle/>
        <a:p>
          <a:r>
            <a:rPr lang="en-US"/>
            <a:t>A correlated subquery is one way of reading every row in a table and comparing values in each row against related data. </a:t>
          </a:r>
        </a:p>
      </dgm:t>
    </dgm:pt>
    <dgm:pt modelId="{4E86BA04-49E9-403D-9D9B-267FC56A4659}" type="parTrans" cxnId="{D9ABF73B-75DF-484D-93DF-8E6FF6F7CF8C}">
      <dgm:prSet/>
      <dgm:spPr/>
      <dgm:t>
        <a:bodyPr/>
        <a:lstStyle/>
        <a:p>
          <a:endParaRPr lang="en-US"/>
        </a:p>
      </dgm:t>
    </dgm:pt>
    <dgm:pt modelId="{872CAC3D-1EB6-4787-A3B1-66D3E2A4F20D}" type="sibTrans" cxnId="{D9ABF73B-75DF-484D-93DF-8E6FF6F7CF8C}">
      <dgm:prSet/>
      <dgm:spPr/>
      <dgm:t>
        <a:bodyPr/>
        <a:lstStyle/>
        <a:p>
          <a:endParaRPr lang="en-US"/>
        </a:p>
      </dgm:t>
    </dgm:pt>
    <dgm:pt modelId="{0523E8E3-55E2-4533-8E8D-B5E91D57F29A}">
      <dgm:prSet/>
      <dgm:spPr/>
      <dgm:t>
        <a:bodyPr/>
        <a:lstStyle/>
        <a:p>
          <a:r>
            <a:rPr lang="en-US"/>
            <a:t>It is used whenever a subquery must return a different result or set of results for each candidate row considered by the main query. </a:t>
          </a:r>
        </a:p>
      </dgm:t>
    </dgm:pt>
    <dgm:pt modelId="{C095D588-4854-4178-ADC2-FC3940722D8A}" type="parTrans" cxnId="{1CB24BFD-B50E-4FCC-867D-991008C94A43}">
      <dgm:prSet/>
      <dgm:spPr/>
      <dgm:t>
        <a:bodyPr/>
        <a:lstStyle/>
        <a:p>
          <a:endParaRPr lang="en-US"/>
        </a:p>
      </dgm:t>
    </dgm:pt>
    <dgm:pt modelId="{05496DC9-DA78-4CA6-B4C5-AE5AFBB9FCBE}" type="sibTrans" cxnId="{1CB24BFD-B50E-4FCC-867D-991008C94A43}">
      <dgm:prSet/>
      <dgm:spPr/>
      <dgm:t>
        <a:bodyPr/>
        <a:lstStyle/>
        <a:p>
          <a:endParaRPr lang="en-US"/>
        </a:p>
      </dgm:t>
    </dgm:pt>
    <dgm:pt modelId="{2F3AF244-59AF-48F1-9B73-4D4806E4E766}">
      <dgm:prSet/>
      <dgm:spPr/>
      <dgm:t>
        <a:bodyPr/>
        <a:lstStyle/>
        <a:p>
          <a:r>
            <a:rPr lang="en-US"/>
            <a:t>In other words, you can use a correlated subquery to answer a multipart question whose answer depends on the value in each row processed by the parent statement. </a:t>
          </a:r>
        </a:p>
      </dgm:t>
    </dgm:pt>
    <dgm:pt modelId="{DFEC2F54-3974-4772-8E1C-6C7B5974BF25}" type="parTrans" cxnId="{108E67B1-DF2F-448F-9805-E717B8CD13AD}">
      <dgm:prSet/>
      <dgm:spPr/>
      <dgm:t>
        <a:bodyPr/>
        <a:lstStyle/>
        <a:p>
          <a:endParaRPr lang="en-US"/>
        </a:p>
      </dgm:t>
    </dgm:pt>
    <dgm:pt modelId="{5399F826-AB95-42DB-AE0C-5F8757A9C1FD}" type="sibTrans" cxnId="{108E67B1-DF2F-448F-9805-E717B8CD13AD}">
      <dgm:prSet/>
      <dgm:spPr/>
      <dgm:t>
        <a:bodyPr/>
        <a:lstStyle/>
        <a:p>
          <a:endParaRPr lang="en-US"/>
        </a:p>
      </dgm:t>
    </dgm:pt>
    <dgm:pt modelId="{381E483C-FD8B-4387-A6A7-9D5BE92F6CCD}" type="pres">
      <dgm:prSet presAssocID="{AA84BE51-BF43-4646-8CBD-C7FA0F57C8BC}" presName="linear" presStyleCnt="0">
        <dgm:presLayoutVars>
          <dgm:animLvl val="lvl"/>
          <dgm:resizeHandles val="exact"/>
        </dgm:presLayoutVars>
      </dgm:prSet>
      <dgm:spPr/>
    </dgm:pt>
    <dgm:pt modelId="{EAEF355E-6A0A-42E0-BD17-87BD0D1E3CE1}" type="pres">
      <dgm:prSet presAssocID="{AA35D77D-D79D-4AA8-AF46-8F564754609F}" presName="parentText" presStyleLbl="node1" presStyleIdx="0" presStyleCnt="3">
        <dgm:presLayoutVars>
          <dgm:chMax val="0"/>
          <dgm:bulletEnabled val="1"/>
        </dgm:presLayoutVars>
      </dgm:prSet>
      <dgm:spPr/>
    </dgm:pt>
    <dgm:pt modelId="{3DA568AD-9660-4B70-BFEA-CE7C41D584CD}" type="pres">
      <dgm:prSet presAssocID="{872CAC3D-1EB6-4787-A3B1-66D3E2A4F20D}" presName="spacer" presStyleCnt="0"/>
      <dgm:spPr/>
    </dgm:pt>
    <dgm:pt modelId="{52E3EFCB-0309-40C6-937E-7A6C56E79EF2}" type="pres">
      <dgm:prSet presAssocID="{0523E8E3-55E2-4533-8E8D-B5E91D57F29A}" presName="parentText" presStyleLbl="node1" presStyleIdx="1" presStyleCnt="3">
        <dgm:presLayoutVars>
          <dgm:chMax val="0"/>
          <dgm:bulletEnabled val="1"/>
        </dgm:presLayoutVars>
      </dgm:prSet>
      <dgm:spPr/>
    </dgm:pt>
    <dgm:pt modelId="{D82059A3-3A05-479F-8CF4-2B6547E2268D}" type="pres">
      <dgm:prSet presAssocID="{05496DC9-DA78-4CA6-B4C5-AE5AFBB9FCBE}" presName="spacer" presStyleCnt="0"/>
      <dgm:spPr/>
    </dgm:pt>
    <dgm:pt modelId="{CFFE4B94-037E-49C8-9D91-BC2E5FA93AC9}" type="pres">
      <dgm:prSet presAssocID="{2F3AF244-59AF-48F1-9B73-4D4806E4E766}" presName="parentText" presStyleLbl="node1" presStyleIdx="2" presStyleCnt="3">
        <dgm:presLayoutVars>
          <dgm:chMax val="0"/>
          <dgm:bulletEnabled val="1"/>
        </dgm:presLayoutVars>
      </dgm:prSet>
      <dgm:spPr/>
    </dgm:pt>
  </dgm:ptLst>
  <dgm:cxnLst>
    <dgm:cxn modelId="{A1BE800E-000C-4DDB-9391-7F2724FCB137}" type="presOf" srcId="{AA35D77D-D79D-4AA8-AF46-8F564754609F}" destId="{EAEF355E-6A0A-42E0-BD17-87BD0D1E3CE1}" srcOrd="0" destOrd="0" presId="urn:microsoft.com/office/officeart/2005/8/layout/vList2"/>
    <dgm:cxn modelId="{6CC8C423-2351-4D0A-BC20-1534980E6E70}" type="presOf" srcId="{2F3AF244-59AF-48F1-9B73-4D4806E4E766}" destId="{CFFE4B94-037E-49C8-9D91-BC2E5FA93AC9}" srcOrd="0" destOrd="0" presId="urn:microsoft.com/office/officeart/2005/8/layout/vList2"/>
    <dgm:cxn modelId="{D9ABF73B-75DF-484D-93DF-8E6FF6F7CF8C}" srcId="{AA84BE51-BF43-4646-8CBD-C7FA0F57C8BC}" destId="{AA35D77D-D79D-4AA8-AF46-8F564754609F}" srcOrd="0" destOrd="0" parTransId="{4E86BA04-49E9-403D-9D9B-267FC56A4659}" sibTransId="{872CAC3D-1EB6-4787-A3B1-66D3E2A4F20D}"/>
    <dgm:cxn modelId="{C1F45481-79FA-45A8-8CDA-627E98F367E5}" type="presOf" srcId="{AA84BE51-BF43-4646-8CBD-C7FA0F57C8BC}" destId="{381E483C-FD8B-4387-A6A7-9D5BE92F6CCD}" srcOrd="0" destOrd="0" presId="urn:microsoft.com/office/officeart/2005/8/layout/vList2"/>
    <dgm:cxn modelId="{108E67B1-DF2F-448F-9805-E717B8CD13AD}" srcId="{AA84BE51-BF43-4646-8CBD-C7FA0F57C8BC}" destId="{2F3AF244-59AF-48F1-9B73-4D4806E4E766}" srcOrd="2" destOrd="0" parTransId="{DFEC2F54-3974-4772-8E1C-6C7B5974BF25}" sibTransId="{5399F826-AB95-42DB-AE0C-5F8757A9C1FD}"/>
    <dgm:cxn modelId="{EC0F90C4-8DA8-49C2-8911-59FC657751CB}" type="presOf" srcId="{0523E8E3-55E2-4533-8E8D-B5E91D57F29A}" destId="{52E3EFCB-0309-40C6-937E-7A6C56E79EF2}" srcOrd="0" destOrd="0" presId="urn:microsoft.com/office/officeart/2005/8/layout/vList2"/>
    <dgm:cxn modelId="{1CB24BFD-B50E-4FCC-867D-991008C94A43}" srcId="{AA84BE51-BF43-4646-8CBD-C7FA0F57C8BC}" destId="{0523E8E3-55E2-4533-8E8D-B5E91D57F29A}" srcOrd="1" destOrd="0" parTransId="{C095D588-4854-4178-ADC2-FC3940722D8A}" sibTransId="{05496DC9-DA78-4CA6-B4C5-AE5AFBB9FCBE}"/>
    <dgm:cxn modelId="{05F0792D-43FD-420E-9C25-3CF1249B6900}" type="presParOf" srcId="{381E483C-FD8B-4387-A6A7-9D5BE92F6CCD}" destId="{EAEF355E-6A0A-42E0-BD17-87BD0D1E3CE1}" srcOrd="0" destOrd="0" presId="urn:microsoft.com/office/officeart/2005/8/layout/vList2"/>
    <dgm:cxn modelId="{9A74705D-0168-466C-87F9-3A7ABE39FA03}" type="presParOf" srcId="{381E483C-FD8B-4387-A6A7-9D5BE92F6CCD}" destId="{3DA568AD-9660-4B70-BFEA-CE7C41D584CD}" srcOrd="1" destOrd="0" presId="urn:microsoft.com/office/officeart/2005/8/layout/vList2"/>
    <dgm:cxn modelId="{567806E6-E08D-4FB6-9A4A-A4D30BD409EA}" type="presParOf" srcId="{381E483C-FD8B-4387-A6A7-9D5BE92F6CCD}" destId="{52E3EFCB-0309-40C6-937E-7A6C56E79EF2}" srcOrd="2" destOrd="0" presId="urn:microsoft.com/office/officeart/2005/8/layout/vList2"/>
    <dgm:cxn modelId="{C7FB6DE8-60BC-47F2-BB32-97852F0D5C95}" type="presParOf" srcId="{381E483C-FD8B-4387-A6A7-9D5BE92F6CCD}" destId="{D82059A3-3A05-479F-8CF4-2B6547E2268D}" srcOrd="3" destOrd="0" presId="urn:microsoft.com/office/officeart/2005/8/layout/vList2"/>
    <dgm:cxn modelId="{C0275C11-A9B9-4C8F-B192-3E1C0E7B0958}" type="presParOf" srcId="{381E483C-FD8B-4387-A6A7-9D5BE92F6CCD}" destId="{CFFE4B94-037E-49C8-9D91-BC2E5FA93AC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75966-6011-49E0-AC75-B380517C4B3E}">
      <dsp:nvSpPr>
        <dsp:cNvPr id="0" name=""/>
        <dsp:cNvSpPr/>
      </dsp:nvSpPr>
      <dsp:spPr>
        <a:xfrm>
          <a:off x="0" y="2703"/>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73298-0642-492D-8086-03504335E634}">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The subqueries make the queries in a structured form that allows us to isolate each part of a statement.</a:t>
          </a:r>
          <a:endParaRPr lang="en-US" sz="2700" kern="1200"/>
        </a:p>
      </dsp:txBody>
      <dsp:txXfrm>
        <a:off x="0" y="2703"/>
        <a:ext cx="5175384" cy="1843578"/>
      </dsp:txXfrm>
    </dsp:sp>
    <dsp:sp modelId="{64641A2A-7169-4827-8D13-FDF81264B0A3}">
      <dsp:nvSpPr>
        <dsp:cNvPr id="0" name=""/>
        <dsp:cNvSpPr/>
      </dsp:nvSpPr>
      <dsp:spPr>
        <a:xfrm>
          <a:off x="0" y="1846281"/>
          <a:ext cx="5175384"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439EC-445C-4BB3-956C-B18832FA76B7}">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The subqueries provide alternative ways to query the data from the table; otherwise, we need to use complex joins and unions.</a:t>
          </a:r>
          <a:endParaRPr lang="en-US" sz="2700" kern="1200"/>
        </a:p>
      </dsp:txBody>
      <dsp:txXfrm>
        <a:off x="0" y="1846281"/>
        <a:ext cx="5175384" cy="1843578"/>
      </dsp:txXfrm>
    </dsp:sp>
    <dsp:sp modelId="{2228F8BA-23B7-42ED-BC89-4411ACE12162}">
      <dsp:nvSpPr>
        <dsp:cNvPr id="0" name=""/>
        <dsp:cNvSpPr/>
      </dsp:nvSpPr>
      <dsp:spPr>
        <a:xfrm>
          <a:off x="0" y="3689859"/>
          <a:ext cx="5175384"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52D77-9020-43F5-AB87-844D59BB1208}">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The subqueries are more readable than complex join or union statements.</a:t>
          </a:r>
          <a:endParaRPr lang="en-US" sz="2700" kern="1200"/>
        </a:p>
      </dsp:txBody>
      <dsp:txXfrm>
        <a:off x="0" y="3689859"/>
        <a:ext cx="5175384"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A1D10-3AE9-42B8-A6B7-39CC2E63CDDD}">
      <dsp:nvSpPr>
        <dsp:cNvPr id="0" name=""/>
        <dsp:cNvSpPr/>
      </dsp:nvSpPr>
      <dsp:spPr>
        <a:xfrm>
          <a:off x="0" y="12862"/>
          <a:ext cx="5000124" cy="176139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A correlated subquery in MySQL is a subquery that depends on the outer query.</a:t>
          </a:r>
          <a:endParaRPr lang="en-US" sz="2500" kern="1200"/>
        </a:p>
      </dsp:txBody>
      <dsp:txXfrm>
        <a:off x="85984" y="98846"/>
        <a:ext cx="4828156" cy="1589430"/>
      </dsp:txXfrm>
    </dsp:sp>
    <dsp:sp modelId="{842C90BA-D550-49D3-A5F1-FF07E2E2B15B}">
      <dsp:nvSpPr>
        <dsp:cNvPr id="0" name=""/>
        <dsp:cNvSpPr/>
      </dsp:nvSpPr>
      <dsp:spPr>
        <a:xfrm>
          <a:off x="0" y="1846260"/>
          <a:ext cx="5000124" cy="1761398"/>
        </a:xfrm>
        <a:prstGeom prst="round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It uses the data from the outer query or contains a reference to a parent query that also appears in the outer query.</a:t>
          </a:r>
          <a:endParaRPr lang="en-US" sz="2500" kern="1200"/>
        </a:p>
      </dsp:txBody>
      <dsp:txXfrm>
        <a:off x="85984" y="1932244"/>
        <a:ext cx="4828156" cy="1589430"/>
      </dsp:txXfrm>
    </dsp:sp>
    <dsp:sp modelId="{28F98D97-C986-4AA3-8221-84ED81990504}">
      <dsp:nvSpPr>
        <dsp:cNvPr id="0" name=""/>
        <dsp:cNvSpPr/>
      </dsp:nvSpPr>
      <dsp:spPr>
        <a:xfrm>
          <a:off x="0" y="3679659"/>
          <a:ext cx="5000124" cy="1761398"/>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MySQL evaluates it once from each row in the outer query.</a:t>
          </a:r>
          <a:endParaRPr lang="en-US" sz="2500" kern="1200"/>
        </a:p>
      </dsp:txBody>
      <dsp:txXfrm>
        <a:off x="85984" y="3765643"/>
        <a:ext cx="4828156" cy="1589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F355E-6A0A-42E0-BD17-87BD0D1E3CE1}">
      <dsp:nvSpPr>
        <dsp:cNvPr id="0" name=""/>
        <dsp:cNvSpPr/>
      </dsp:nvSpPr>
      <dsp:spPr>
        <a:xfrm>
          <a:off x="0" y="555681"/>
          <a:ext cx="5000124" cy="140911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correlated subquery is one way of reading every row in a table and comparing values in each row against related data. </a:t>
          </a:r>
        </a:p>
      </dsp:txBody>
      <dsp:txXfrm>
        <a:off x="68787" y="624468"/>
        <a:ext cx="4862550" cy="1271544"/>
      </dsp:txXfrm>
    </dsp:sp>
    <dsp:sp modelId="{52E3EFCB-0309-40C6-937E-7A6C56E79EF2}">
      <dsp:nvSpPr>
        <dsp:cNvPr id="0" name=""/>
        <dsp:cNvSpPr/>
      </dsp:nvSpPr>
      <dsp:spPr>
        <a:xfrm>
          <a:off x="0" y="2022400"/>
          <a:ext cx="5000124" cy="1409118"/>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is used whenever a subquery must return a different result or set of results for each candidate row considered by the main query. </a:t>
          </a:r>
        </a:p>
      </dsp:txBody>
      <dsp:txXfrm>
        <a:off x="68787" y="2091187"/>
        <a:ext cx="4862550" cy="1271544"/>
      </dsp:txXfrm>
    </dsp:sp>
    <dsp:sp modelId="{CFFE4B94-037E-49C8-9D91-BC2E5FA93AC9}">
      <dsp:nvSpPr>
        <dsp:cNvPr id="0" name=""/>
        <dsp:cNvSpPr/>
      </dsp:nvSpPr>
      <dsp:spPr>
        <a:xfrm>
          <a:off x="0" y="3489119"/>
          <a:ext cx="5000124" cy="1409118"/>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other words, you can use a correlated subquery to answer a multipart question whose answer depends on the value in each row processed by the parent statement. </a:t>
          </a:r>
        </a:p>
      </dsp:txBody>
      <dsp:txXfrm>
        <a:off x="68787" y="3557906"/>
        <a:ext cx="4862550" cy="12715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Data Retrieval using Subqueries</a:t>
            </a:r>
            <a:endParaRPr lang="en-IN" sz="4700"/>
          </a:p>
        </p:txBody>
      </p:sp>
      <p:sp>
        <p:nvSpPr>
          <p:cNvPr id="3" name="Subtitle 2"/>
          <p:cNvSpPr>
            <a:spLocks noGrp="1"/>
          </p:cNvSpPr>
          <p:nvPr>
            <p:ph type="subTitle" idx="1"/>
          </p:nvPr>
        </p:nvSpPr>
        <p:spPr>
          <a:xfrm>
            <a:off x="3973320" y="4636008"/>
            <a:ext cx="4688333" cy="1572768"/>
          </a:xfrm>
        </p:spPr>
        <p:txBody>
          <a:bodyPr>
            <a:normAutofit/>
          </a:bodyPr>
          <a:lstStyle/>
          <a:p>
            <a:pPr algn="l"/>
            <a:r>
              <a:rPr lang="en-US" dirty="0"/>
              <a:t>Syed</a:t>
            </a:r>
            <a:endParaRPr lang="en-IN"/>
          </a:p>
        </p:txBody>
      </p:sp>
      <p:pic>
        <p:nvPicPr>
          <p:cNvPr id="19" name="Picture 4" descr="Sample being pipetted into a petri dish">
            <a:extLst>
              <a:ext uri="{FF2B5EF4-FFF2-40B4-BE49-F238E27FC236}">
                <a16:creationId xmlns:a16="http://schemas.microsoft.com/office/drawing/2014/main" id="{03D1F86E-3762-8724-83BA-DDAFB7E770ED}"/>
              </a:ext>
            </a:extLst>
          </p:cNvPr>
          <p:cNvPicPr>
            <a:picLocks noChangeAspect="1"/>
          </p:cNvPicPr>
          <p:nvPr/>
        </p:nvPicPr>
        <p:blipFill rotWithShape="1">
          <a:blip r:embed="rId2"/>
          <a:srcRect l="50268" r="11653" b="-9"/>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4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N" sz="4700"/>
              <a:t>MySQL Subquery with IN or NOT-IN Operator</a:t>
            </a:r>
            <a:br>
              <a:rPr lang="en-IN" sz="4700"/>
            </a:b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a:t>If the subquery produces more than one value, we need to use the IN or NOT IN operator with the WHERE clause.</a:t>
            </a:r>
          </a:p>
          <a:p>
            <a:r>
              <a:rPr lang="en-US" sz="1900"/>
              <a:t>Example: </a:t>
            </a:r>
            <a:endParaRPr lang="en-IN" sz="1900"/>
          </a:p>
          <a:p>
            <a:r>
              <a:rPr lang="en-IN" sz="1900"/>
              <a:t>SELECT First_Name, job_id FROM employees  WHERE job_id NOT IN (  SELECT job_id FROM jobs WHERE job_id='IT_PROG'); </a:t>
            </a:r>
          </a:p>
        </p:txBody>
      </p:sp>
    </p:spTree>
    <p:extLst>
      <p:ext uri="{BB962C8B-B14F-4D97-AF65-F5344CB8AC3E}">
        <p14:creationId xmlns:p14="http://schemas.microsoft.com/office/powerpoint/2010/main" val="24888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N" sz="4700"/>
              <a:t>MySQL Subquery in the FROM Clause</a:t>
            </a:r>
            <a:br>
              <a:rPr lang="en-IN" sz="4700"/>
            </a:b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a:t>If we use a subquery in the FROM clause, MySQL will return the output from a subquery is used as a temporary table.</a:t>
            </a:r>
          </a:p>
          <a:p>
            <a:endParaRPr lang="en-US" sz="1900"/>
          </a:p>
          <a:p>
            <a:r>
              <a:rPr lang="en-IN" sz="1900"/>
              <a:t>We called this table as a derived table, inline views, or materialized subquery.</a:t>
            </a:r>
          </a:p>
        </p:txBody>
      </p:sp>
    </p:spTree>
    <p:extLst>
      <p:ext uri="{BB962C8B-B14F-4D97-AF65-F5344CB8AC3E}">
        <p14:creationId xmlns:p14="http://schemas.microsoft.com/office/powerpoint/2010/main" val="244525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US" sz="4700"/>
              <a:t>Example:</a:t>
            </a:r>
            <a:br>
              <a:rPr lang="en-US" sz="4700"/>
            </a:b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dirty="0"/>
              <a:t>Write a query to select last 10 records from a table.</a:t>
            </a:r>
            <a:endParaRPr lang="en-IN" sz="1900" dirty="0">
              <a:cs typeface="Calibri"/>
            </a:endParaRPr>
          </a:p>
          <a:p>
            <a:pPr marL="0" indent="0">
              <a:buNone/>
            </a:pPr>
            <a:r>
              <a:rPr lang="en-IN" sz="1900" dirty="0">
                <a:ea typeface="+mn-lt"/>
                <a:cs typeface="+mn-lt"/>
              </a:rPr>
              <a:t>SELECT * FROM (</a:t>
            </a:r>
          </a:p>
          <a:p>
            <a:pPr marL="0" indent="0">
              <a:buNone/>
            </a:pPr>
            <a:r>
              <a:rPr lang="en-IN" sz="1900" dirty="0">
                <a:ea typeface="+mn-lt"/>
                <a:cs typeface="+mn-lt"/>
              </a:rPr>
              <a:t>SELECT * FROM employees ORDER BY </a:t>
            </a:r>
            <a:r>
              <a:rPr lang="en-IN" sz="1900" dirty="0" err="1">
                <a:ea typeface="+mn-lt"/>
                <a:cs typeface="+mn-lt"/>
              </a:rPr>
              <a:t>employee_id</a:t>
            </a:r>
            <a:r>
              <a:rPr lang="en-IN" sz="1900" dirty="0">
                <a:ea typeface="+mn-lt"/>
                <a:cs typeface="+mn-lt"/>
              </a:rPr>
              <a:t> DESC LIMIT 10) sub </a:t>
            </a:r>
            <a:endParaRPr lang="en-IN">
              <a:ea typeface="+mn-lt"/>
              <a:cs typeface="+mn-lt"/>
            </a:endParaRPr>
          </a:p>
          <a:p>
            <a:pPr marL="0" indent="0">
              <a:buNone/>
            </a:pPr>
            <a:r>
              <a:rPr lang="en-IN" sz="1900" dirty="0">
                <a:ea typeface="+mn-lt"/>
                <a:cs typeface="+mn-lt"/>
              </a:rPr>
              <a:t>ORDER BY </a:t>
            </a:r>
            <a:r>
              <a:rPr lang="en-IN" sz="1900" dirty="0" err="1">
                <a:ea typeface="+mn-lt"/>
                <a:cs typeface="+mn-lt"/>
              </a:rPr>
              <a:t>employee_id</a:t>
            </a:r>
            <a:r>
              <a:rPr lang="en-IN" sz="1900" dirty="0">
                <a:ea typeface="+mn-lt"/>
                <a:cs typeface="+mn-lt"/>
              </a:rPr>
              <a:t> ASC;</a:t>
            </a:r>
            <a:endParaRPr lang="en-IN" dirty="0">
              <a:ea typeface="+mn-lt"/>
              <a:cs typeface="+mn-lt"/>
            </a:endParaRPr>
          </a:p>
        </p:txBody>
      </p:sp>
    </p:spTree>
    <p:extLst>
      <p:ext uri="{BB962C8B-B14F-4D97-AF65-F5344CB8AC3E}">
        <p14:creationId xmlns:p14="http://schemas.microsoft.com/office/powerpoint/2010/main" val="9566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Scalar subqueries</a:t>
            </a:r>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a:t>Scalar sub queries are useful when calculating aggregates from multiple unrelated tables.</a:t>
            </a:r>
          </a:p>
          <a:p>
            <a:endParaRPr lang="en-US" sz="1900"/>
          </a:p>
          <a:p>
            <a:endParaRPr lang="en-US" sz="1900"/>
          </a:p>
          <a:p>
            <a:endParaRPr lang="en-IN" sz="1900"/>
          </a:p>
        </p:txBody>
      </p:sp>
    </p:spTree>
    <p:extLst>
      <p:ext uri="{BB962C8B-B14F-4D97-AF65-F5344CB8AC3E}">
        <p14:creationId xmlns:p14="http://schemas.microsoft.com/office/powerpoint/2010/main" val="108760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SELECT department_id, AVG(SALARY) FROM EMPLOYEES GROUP BY department_id HAVING AVG(SALARY)&gt;=ALL (SELECT AVG(SALARY) FROM EMPLOYEES GROUP BY department_id);</a:t>
            </a:r>
          </a:p>
        </p:txBody>
      </p:sp>
    </p:spTree>
    <p:extLst>
      <p:ext uri="{BB962C8B-B14F-4D97-AF65-F5344CB8AC3E}">
        <p14:creationId xmlns:p14="http://schemas.microsoft.com/office/powerpoint/2010/main" val="101654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3500">
                <a:solidFill>
                  <a:srgbClr val="FFFFFF"/>
                </a:solidFill>
              </a:rPr>
              <a:t>MySQL Correlated Subqueries</a:t>
            </a:r>
            <a:br>
              <a:rPr lang="en-IN" sz="3500">
                <a:solidFill>
                  <a:srgbClr val="FFFFFF"/>
                </a:solidFill>
              </a:rPr>
            </a:br>
            <a:endParaRPr lang="en-IN" sz="3500">
              <a:solidFill>
                <a:srgbClr val="FFFFFF"/>
              </a:solidFill>
            </a:endParaRPr>
          </a:p>
        </p:txBody>
      </p:sp>
      <p:graphicFrame>
        <p:nvGraphicFramePr>
          <p:cNvPr id="5" name="Content Placeholder 2">
            <a:extLst>
              <a:ext uri="{FF2B5EF4-FFF2-40B4-BE49-F238E27FC236}">
                <a16:creationId xmlns:a16="http://schemas.microsoft.com/office/drawing/2014/main" id="{F4259F0A-AEBB-E612-4C38-D6C108FA39AF}"/>
              </a:ext>
            </a:extLst>
          </p:cNvPr>
          <p:cNvGraphicFramePr>
            <a:graphicFrameLocks noGrp="1"/>
          </p:cNvGraphicFramePr>
          <p:nvPr>
            <p:ph idx="1"/>
            <p:extLst>
              <p:ext uri="{D42A27DB-BD31-4B8C-83A1-F6EECF244321}">
                <p14:modId xmlns:p14="http://schemas.microsoft.com/office/powerpoint/2010/main" val="331702658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79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C1A2F8-9034-222D-6FB6-2D15F5B950A4}"/>
              </a:ext>
            </a:extLst>
          </p:cNvPr>
          <p:cNvSpPr>
            <a:spLocks noGrp="1"/>
          </p:cNvSpPr>
          <p:nvPr>
            <p:ph type="title"/>
          </p:nvPr>
        </p:nvSpPr>
        <p:spPr>
          <a:xfrm>
            <a:off x="278320" y="1161288"/>
            <a:ext cx="2578608" cy="1239012"/>
          </a:xfrm>
        </p:spPr>
        <p:txBody>
          <a:bodyPr anchor="ctr">
            <a:normAutofit/>
          </a:bodyPr>
          <a:lstStyle/>
          <a:p>
            <a:endParaRPr lang="en-US" sz="24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3338589-4AAF-9ACD-EC17-2192DBEE1668}"/>
              </a:ext>
            </a:extLst>
          </p:cNvPr>
          <p:cNvSpPr>
            <a:spLocks noGrp="1"/>
          </p:cNvSpPr>
          <p:nvPr>
            <p:ph idx="1"/>
          </p:nvPr>
        </p:nvSpPr>
        <p:spPr>
          <a:xfrm>
            <a:off x="278320" y="2718054"/>
            <a:ext cx="2579180" cy="3207258"/>
          </a:xfrm>
        </p:spPr>
        <p:txBody>
          <a:bodyPr vert="horz" lIns="91440" tIns="45720" rIns="91440" bIns="45720" rtlCol="0" anchor="t">
            <a:normAutofit/>
          </a:bodyPr>
          <a:lstStyle/>
          <a:p>
            <a:r>
              <a:rPr lang="en-US" sz="1500">
                <a:ea typeface="+mn-lt"/>
                <a:cs typeface="+mn-lt"/>
              </a:rPr>
              <a:t> Correlated subqueries are used for row-by-row processing. Each subquery is executed once for every row of the outer query.</a:t>
            </a:r>
            <a:endParaRPr lang="en-US" sz="1500"/>
          </a:p>
        </p:txBody>
      </p:sp>
      <p:pic>
        <p:nvPicPr>
          <p:cNvPr id="5" name="Picture 5" descr="Diagram&#10;&#10;Description automatically generated">
            <a:extLst>
              <a:ext uri="{FF2B5EF4-FFF2-40B4-BE49-F238E27FC236}">
                <a16:creationId xmlns:a16="http://schemas.microsoft.com/office/drawing/2014/main" id="{A40D1E52-9042-9491-FE12-1733EC44D2B2}"/>
              </a:ext>
            </a:extLst>
          </p:cNvPr>
          <p:cNvPicPr>
            <a:picLocks noChangeAspect="1"/>
          </p:cNvPicPr>
          <p:nvPr/>
        </p:nvPicPr>
        <p:blipFill>
          <a:blip r:embed="rId2"/>
          <a:stretch>
            <a:fillRect/>
          </a:stretch>
        </p:blipFill>
        <p:spPr>
          <a:xfrm>
            <a:off x="2785239" y="245984"/>
            <a:ext cx="6082155" cy="6615057"/>
          </a:xfrm>
          <a:prstGeom prst="rect">
            <a:avLst/>
          </a:prstGeom>
        </p:spPr>
      </p:pic>
    </p:spTree>
    <p:extLst>
      <p:ext uri="{BB962C8B-B14F-4D97-AF65-F5344CB8AC3E}">
        <p14:creationId xmlns:p14="http://schemas.microsoft.com/office/powerpoint/2010/main" val="348756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59151F-DE62-BA5F-D5D4-351D11645CFB}"/>
              </a:ext>
            </a:extLst>
          </p:cNvPr>
          <p:cNvSpPr>
            <a:spLocks noGrp="1"/>
          </p:cNvSpPr>
          <p:nvPr>
            <p:ph type="title"/>
          </p:nvPr>
        </p:nvSpPr>
        <p:spPr>
          <a:xfrm>
            <a:off x="836676" y="548640"/>
            <a:ext cx="7626096" cy="1179576"/>
          </a:xfrm>
        </p:spPr>
        <p:txBody>
          <a:bodyPr>
            <a:normAutofit/>
          </a:bodyPr>
          <a:lstStyle/>
          <a:p>
            <a:endParaRPr lang="en-US" sz="35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C83185-AB30-A091-8060-82BEBE72A6C6}"/>
              </a:ext>
            </a:extLst>
          </p:cNvPr>
          <p:cNvSpPr>
            <a:spLocks noGrp="1"/>
          </p:cNvSpPr>
          <p:nvPr>
            <p:ph idx="1"/>
          </p:nvPr>
        </p:nvSpPr>
        <p:spPr>
          <a:xfrm>
            <a:off x="836676" y="2481943"/>
            <a:ext cx="7626096" cy="3695020"/>
          </a:xfrm>
        </p:spPr>
        <p:txBody>
          <a:bodyPr vert="horz" lIns="91440" tIns="45720" rIns="91440" bIns="45720" rtlCol="0">
            <a:normAutofit/>
          </a:bodyPr>
          <a:lstStyle/>
          <a:p>
            <a:pPr>
              <a:lnSpc>
                <a:spcPct val="90000"/>
              </a:lnSpc>
            </a:pPr>
            <a:r>
              <a:rPr lang="en-US" sz="1900">
                <a:ea typeface="+mn-lt"/>
                <a:cs typeface="+mn-lt"/>
              </a:rPr>
              <a:t>A correlated subquery is evaluated once for each row processed by the parent statement. The parent statement can be a </a:t>
            </a:r>
            <a:r>
              <a:rPr lang="en-US" sz="1900" b="1">
                <a:ea typeface="+mn-lt"/>
                <a:cs typeface="+mn-lt"/>
              </a:rPr>
              <a:t>SELECT</a:t>
            </a:r>
            <a:r>
              <a:rPr lang="en-US" sz="1900">
                <a:ea typeface="+mn-lt"/>
                <a:cs typeface="+mn-lt"/>
              </a:rPr>
              <a:t>, </a:t>
            </a:r>
            <a:r>
              <a:rPr lang="en-US" sz="1900" b="1">
                <a:ea typeface="+mn-lt"/>
                <a:cs typeface="+mn-lt"/>
              </a:rPr>
              <a:t>UPDATE</a:t>
            </a:r>
            <a:r>
              <a:rPr lang="en-US" sz="1900">
                <a:ea typeface="+mn-lt"/>
                <a:cs typeface="+mn-lt"/>
              </a:rPr>
              <a:t>, or </a:t>
            </a:r>
            <a:r>
              <a:rPr lang="en-US" sz="1900" b="1">
                <a:ea typeface="+mn-lt"/>
                <a:cs typeface="+mn-lt"/>
              </a:rPr>
              <a:t>DELETE</a:t>
            </a:r>
            <a:r>
              <a:rPr lang="en-US" sz="1900">
                <a:ea typeface="+mn-lt"/>
                <a:cs typeface="+mn-lt"/>
              </a:rPr>
              <a:t> statement.</a:t>
            </a:r>
          </a:p>
          <a:p>
            <a:pPr>
              <a:lnSpc>
                <a:spcPct val="90000"/>
              </a:lnSpc>
            </a:pPr>
            <a:r>
              <a:rPr lang="en-US" sz="1900">
                <a:latin typeface="Calibri"/>
                <a:cs typeface="Calibri"/>
              </a:rPr>
              <a:t>Syntax:</a:t>
            </a:r>
          </a:p>
          <a:p>
            <a:pPr marL="0" indent="0">
              <a:lnSpc>
                <a:spcPct val="90000"/>
              </a:lnSpc>
              <a:buNone/>
            </a:pPr>
            <a:r>
              <a:rPr lang="en-US" sz="1900">
                <a:latin typeface="Consolas"/>
                <a:cs typeface="Calibri"/>
              </a:rPr>
              <a:t>    SELECT column1, column2, ....
    FROM table1 outer
    WHERE column1 operator
                    (SELECT column1, column2
                     FROM table2
                     WHERE expr1 = 
                               outer.expr2);</a:t>
            </a:r>
            <a:endParaRPr lang="en-US" sz="1900">
              <a:cs typeface="Calibri"/>
            </a:endParaRPr>
          </a:p>
        </p:txBody>
      </p:sp>
    </p:spTree>
    <p:extLst>
      <p:ext uri="{BB962C8B-B14F-4D97-AF65-F5344CB8AC3E}">
        <p14:creationId xmlns:p14="http://schemas.microsoft.com/office/powerpoint/2010/main" val="107360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30B7F-BAC4-9822-A9CA-6A181F436B92}"/>
              </a:ext>
            </a:extLst>
          </p:cNvPr>
          <p:cNvSpPr>
            <a:spLocks noGrp="1"/>
          </p:cNvSpPr>
          <p:nvPr>
            <p:ph type="title"/>
          </p:nvPr>
        </p:nvSpPr>
        <p:spPr>
          <a:xfrm>
            <a:off x="439858" y="1683756"/>
            <a:ext cx="2336449" cy="2396359"/>
          </a:xfrm>
        </p:spPr>
        <p:txBody>
          <a:bodyPr anchor="b">
            <a:normAutofit/>
          </a:bodyPr>
          <a:lstStyle/>
          <a:p>
            <a:pPr algn="r"/>
            <a:r>
              <a:rPr lang="en-US" sz="3500" dirty="0">
                <a:solidFill>
                  <a:srgbClr val="FFFFFF"/>
                </a:solidFill>
                <a:cs typeface="Calibri"/>
              </a:rPr>
              <a:t>Correlated Sub Queries contd....</a:t>
            </a:r>
            <a:endParaRPr lang="en-US" sz="3500" dirty="0">
              <a:solidFill>
                <a:srgbClr val="FFFFFF"/>
              </a:solidFill>
            </a:endParaRPr>
          </a:p>
        </p:txBody>
      </p:sp>
      <p:graphicFrame>
        <p:nvGraphicFramePr>
          <p:cNvPr id="5" name="Content Placeholder 2">
            <a:extLst>
              <a:ext uri="{FF2B5EF4-FFF2-40B4-BE49-F238E27FC236}">
                <a16:creationId xmlns:a16="http://schemas.microsoft.com/office/drawing/2014/main" id="{F016F78A-8B57-AF9F-DA6E-D1513F8AF853}"/>
              </a:ext>
            </a:extLst>
          </p:cNvPr>
          <p:cNvGraphicFramePr>
            <a:graphicFrameLocks noGrp="1"/>
          </p:cNvGraphicFramePr>
          <p:nvPr>
            <p:ph idx="1"/>
            <p:extLst>
              <p:ext uri="{D42A27DB-BD31-4B8C-83A1-F6EECF244321}">
                <p14:modId xmlns:p14="http://schemas.microsoft.com/office/powerpoint/2010/main" val="261549679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91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SELECT first_name, job_id, salary FROM employees emp WHERE salary&gt; (   SELECT AVG(salary) FROM employees WHERE job_id = emp.job_id); </a:t>
            </a:r>
          </a:p>
          <a:p>
            <a:endParaRPr lang="en-US" sz="1900"/>
          </a:p>
          <a:p>
            <a:r>
              <a:rPr lang="en-IN" sz="1900"/>
              <a:t>In the above query, we select first_</a:t>
            </a:r>
            <a:r>
              <a:rPr lang="en-IN" sz="1900" b="1"/>
              <a:t>name and job_id</a:t>
            </a:r>
            <a:r>
              <a:rPr lang="en-IN" sz="1900"/>
              <a:t> whose salary is higher than the average salary  of all employees for each job_id..</a:t>
            </a:r>
          </a:p>
          <a:p>
            <a:pPr marL="0" indent="0">
              <a:buNone/>
            </a:pPr>
            <a:br>
              <a:rPr lang="en-IN" sz="1900"/>
            </a:br>
            <a:endParaRPr lang="en-IN" sz="1900"/>
          </a:p>
        </p:txBody>
      </p:sp>
    </p:spTree>
    <p:extLst>
      <p:ext uri="{BB962C8B-B14F-4D97-AF65-F5344CB8AC3E}">
        <p14:creationId xmlns:p14="http://schemas.microsoft.com/office/powerpoint/2010/main" val="13779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What is Subquery?</a:t>
            </a:r>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vert="horz" lIns="91440" tIns="45720" rIns="91440" bIns="45720" rtlCol="0" anchor="t">
            <a:normAutofit/>
          </a:bodyPr>
          <a:lstStyle/>
          <a:p>
            <a:r>
              <a:rPr lang="en-IN" sz="1900" dirty="0"/>
              <a:t> A subquery in MySQL is a query, which is nested into another SQL query and embedded with SELECT, INSERT, UPDATE or DELETE statement along with the various operators.</a:t>
            </a:r>
          </a:p>
          <a:p>
            <a:endParaRPr lang="en-IN" sz="1900" dirty="0"/>
          </a:p>
          <a:p>
            <a:endParaRPr lang="en-IN" sz="1900" dirty="0"/>
          </a:p>
          <a:p>
            <a:r>
              <a:rPr lang="en-IN" sz="1900" dirty="0"/>
              <a:t>A subquery is known as the </a:t>
            </a:r>
            <a:r>
              <a:rPr lang="en-IN" sz="1900" b="1" dirty="0"/>
              <a:t>inner query</a:t>
            </a:r>
            <a:r>
              <a:rPr lang="en-IN" sz="1900" dirty="0"/>
              <a:t>, and the query that contains subquery is known as the </a:t>
            </a:r>
            <a:r>
              <a:rPr lang="en-IN" sz="1900" b="1" dirty="0"/>
              <a:t>outer query</a:t>
            </a:r>
            <a:r>
              <a:rPr lang="en-IN" sz="1900" dirty="0"/>
              <a:t>. </a:t>
            </a:r>
            <a:endParaRPr lang="en-IN" sz="1900" dirty="0">
              <a:cs typeface="Calibri"/>
            </a:endParaRPr>
          </a:p>
        </p:txBody>
      </p:sp>
    </p:spTree>
    <p:extLst>
      <p:ext uri="{BB962C8B-B14F-4D97-AF65-F5344CB8AC3E}">
        <p14:creationId xmlns:p14="http://schemas.microsoft.com/office/powerpoint/2010/main" val="190166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sz="2900"/>
              <a:t>MySQL Subqueries with EXISTS or NOT EXISTS</a:t>
            </a:r>
            <a:br>
              <a:rPr lang="en-IN" sz="2900"/>
            </a:br>
            <a:endParaRPr lang="en-IN" sz="29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The EXISTS operator is a Boolean operator that returns either true or false result. </a:t>
            </a:r>
          </a:p>
          <a:p>
            <a:r>
              <a:rPr lang="en-IN" sz="1900"/>
              <a:t>It is used with a subquery and checks the existence of data in a subquery.</a:t>
            </a:r>
          </a:p>
          <a:p>
            <a:r>
              <a:rPr lang="en-IN" sz="1900"/>
              <a:t>If a subquery returns any record at all, this operator returns true. Otherwise, it will return false. </a:t>
            </a:r>
          </a:p>
        </p:txBody>
      </p:sp>
    </p:spTree>
    <p:extLst>
      <p:ext uri="{BB962C8B-B14F-4D97-AF65-F5344CB8AC3E}">
        <p14:creationId xmlns:p14="http://schemas.microsoft.com/office/powerpoint/2010/main" val="299763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The NOT EXISTS operator used for negation that gives true value when the subquery does not return any row. Otherwise, it returns false. </a:t>
            </a:r>
          </a:p>
          <a:p>
            <a:r>
              <a:rPr lang="en-IN" sz="1900"/>
              <a:t>Both EXISTS and NOT EXISTS used with correlated subqueries.</a:t>
            </a:r>
          </a:p>
        </p:txBody>
      </p:sp>
    </p:spTree>
    <p:extLst>
      <p:ext uri="{BB962C8B-B14F-4D97-AF65-F5344CB8AC3E}">
        <p14:creationId xmlns:p14="http://schemas.microsoft.com/office/powerpoint/2010/main" val="208749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Write a query to find the name (first_name, last_name) of the employees who are not managers.</a:t>
            </a:r>
          </a:p>
          <a:p>
            <a:r>
              <a:rPr lang="en-IN" sz="1900"/>
              <a:t>SELECT b.first_name,b.last_name FROM employees b WHERE NOT EXISTS (SELECT 'X' FROM employees a WHERE a.manager_id = b.employee_id);</a:t>
            </a:r>
          </a:p>
        </p:txBody>
      </p:sp>
    </p:spTree>
    <p:extLst>
      <p:ext uri="{BB962C8B-B14F-4D97-AF65-F5344CB8AC3E}">
        <p14:creationId xmlns:p14="http://schemas.microsoft.com/office/powerpoint/2010/main" val="65127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 Write a query to display the employee name( first name and last name ) and department for all employees for any existence of those employees whose salary is more than 3700. </a:t>
            </a:r>
          </a:p>
        </p:txBody>
      </p:sp>
    </p:spTree>
    <p:extLst>
      <p:ext uri="{BB962C8B-B14F-4D97-AF65-F5344CB8AC3E}">
        <p14:creationId xmlns:p14="http://schemas.microsoft.com/office/powerpoint/2010/main" val="2842534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SELECT </a:t>
            </a:r>
            <a:r>
              <a:rPr lang="en-IN" dirty="0" err="1"/>
              <a:t>first_name</a:t>
            </a:r>
            <a:r>
              <a:rPr lang="en-IN" dirty="0"/>
              <a:t>,       </a:t>
            </a:r>
            <a:r>
              <a:rPr lang="en-IN" dirty="0" err="1"/>
              <a:t>last_name</a:t>
            </a:r>
            <a:r>
              <a:rPr lang="en-IN" dirty="0"/>
              <a:t>,       </a:t>
            </a:r>
            <a:r>
              <a:rPr lang="en-IN" dirty="0" err="1"/>
              <a:t>department_id</a:t>
            </a:r>
            <a:r>
              <a:rPr lang="en-IN" dirty="0"/>
              <a:t>  FROM employees  WHERE EXISTS (SELECT *                  FROM employees                  WHERE salary &gt; 3700.00);</a:t>
            </a:r>
          </a:p>
        </p:txBody>
      </p:sp>
    </p:spTree>
    <p:extLst>
      <p:ext uri="{BB962C8B-B14F-4D97-AF65-F5344CB8AC3E}">
        <p14:creationId xmlns:p14="http://schemas.microsoft.com/office/powerpoint/2010/main" val="1308871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sz="3300"/>
              <a:t>MySQL Subqueries with ALL, ANY, and SOME</a:t>
            </a:r>
            <a:br>
              <a:rPr lang="en-IN" sz="3300"/>
            </a:br>
            <a:endParaRPr lang="en-IN" sz="33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We can use a subquery which is followed by the keyword ALL, ANY, or SOME after a comparison operator. </a:t>
            </a:r>
          </a:p>
          <a:p>
            <a:endParaRPr lang="en-IN" sz="1900"/>
          </a:p>
        </p:txBody>
      </p:sp>
    </p:spTree>
    <p:extLst>
      <p:ext uri="{BB962C8B-B14F-4D97-AF65-F5344CB8AC3E}">
        <p14:creationId xmlns:p14="http://schemas.microsoft.com/office/powerpoint/2010/main" val="578987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sz="4000"/>
              <a:t>The following are the syntax to use subqueries with ALL, ANY, or SOME: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operand comparison_operator ANY (subquery)  </a:t>
            </a:r>
          </a:p>
          <a:p>
            <a:r>
              <a:rPr lang="en-IN" sz="1900"/>
              <a:t>operand comparison_operator ALL (subquery)  </a:t>
            </a:r>
          </a:p>
          <a:p>
            <a:r>
              <a:rPr lang="en-IN" sz="1900"/>
              <a:t>operand comparison_operator SOME (subquery)  </a:t>
            </a:r>
          </a:p>
          <a:p>
            <a:endParaRPr lang="en-IN" sz="1900"/>
          </a:p>
        </p:txBody>
      </p:sp>
    </p:spTree>
    <p:extLst>
      <p:ext uri="{BB962C8B-B14F-4D97-AF65-F5344CB8AC3E}">
        <p14:creationId xmlns:p14="http://schemas.microsoft.com/office/powerpoint/2010/main" val="1807056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ALL keyword compares values with the value returned by a </a:t>
            </a:r>
            <a:r>
              <a:rPr lang="en-IN" dirty="0" err="1"/>
              <a:t>subquery</a:t>
            </a:r>
            <a:r>
              <a:rPr lang="en-IN" dirty="0"/>
              <a:t>. </a:t>
            </a:r>
          </a:p>
          <a:p>
            <a:r>
              <a:rPr lang="en-IN" dirty="0"/>
              <a:t>Therefore, it returns TRUE if the comparison is TRUE for ALL of the values returned by a </a:t>
            </a:r>
            <a:r>
              <a:rPr lang="en-IN" dirty="0" err="1"/>
              <a:t>subquery</a:t>
            </a:r>
            <a:r>
              <a:rPr lang="en-IN" dirty="0"/>
              <a:t>. </a:t>
            </a:r>
          </a:p>
        </p:txBody>
      </p:sp>
    </p:spTree>
    <p:extLst>
      <p:ext uri="{BB962C8B-B14F-4D97-AF65-F5344CB8AC3E}">
        <p14:creationId xmlns:p14="http://schemas.microsoft.com/office/powerpoint/2010/main" val="2635378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Write a query to find the name (first_name, last_name) and salary of the employees who earn a salary that is higher than the salary of all the Shipping Clerk (JOB_ID = 'SH_CLERK'). Sort the results of the salary of the lowest to highest.</a:t>
            </a:r>
          </a:p>
        </p:txBody>
      </p:sp>
    </p:spTree>
    <p:extLst>
      <p:ext uri="{BB962C8B-B14F-4D97-AF65-F5344CB8AC3E}">
        <p14:creationId xmlns:p14="http://schemas.microsoft.com/office/powerpoint/2010/main" val="1093919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SELECT first_name,last_name, job_id, salary FROM employees WHERE salary &gt; ALL (SELECT salary FROM employees WHERE job_id = 'SH_CLERK') ORDER BY salary;</a:t>
            </a:r>
          </a:p>
        </p:txBody>
      </p:sp>
    </p:spTree>
    <p:extLst>
      <p:ext uri="{BB962C8B-B14F-4D97-AF65-F5344CB8AC3E}">
        <p14:creationId xmlns:p14="http://schemas.microsoft.com/office/powerpoint/2010/main" val="152946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US" sz="4700"/>
              <a:t>Order of Execution</a:t>
            </a: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a:t>The inner query executed first gives the result to the outer query, and then the main/outer query will be performed.</a:t>
            </a:r>
          </a:p>
          <a:p>
            <a:r>
              <a:rPr lang="en-US" sz="1900"/>
              <a:t>Sub queries must be closed within parenthesis.</a:t>
            </a:r>
            <a:endParaRPr lang="en-IN" sz="1900"/>
          </a:p>
        </p:txBody>
      </p:sp>
    </p:spTree>
    <p:extLst>
      <p:ext uri="{BB962C8B-B14F-4D97-AF65-F5344CB8AC3E}">
        <p14:creationId xmlns:p14="http://schemas.microsoft.com/office/powerpoint/2010/main" val="1255152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Write a query to display the employee number, name (first name and last name) and job title for all employees whose salary is smaller than any salary of those employees whose job title is MK_MAN.</a:t>
            </a:r>
          </a:p>
        </p:txBody>
      </p:sp>
    </p:spTree>
    <p:extLst>
      <p:ext uri="{BB962C8B-B14F-4D97-AF65-F5344CB8AC3E}">
        <p14:creationId xmlns:p14="http://schemas.microsoft.com/office/powerpoint/2010/main" val="139318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a:t>SELECT employee_id,       first_name,       last_name,       job_id  FROM employees  WHERE salary &lt; ANY (SELECT salary                        FROM employees   WHERE job_id = 'MK_MAN');</a:t>
            </a:r>
          </a:p>
        </p:txBody>
      </p:sp>
    </p:spTree>
    <p:extLst>
      <p:ext uri="{BB962C8B-B14F-4D97-AF65-F5344CB8AC3E}">
        <p14:creationId xmlns:p14="http://schemas.microsoft.com/office/powerpoint/2010/main" val="349590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IN" sz="470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vert="horz" lIns="91440" tIns="45720" rIns="91440" bIns="45720" rtlCol="0" anchor="t">
            <a:normAutofit/>
          </a:bodyPr>
          <a:lstStyle/>
          <a:p>
            <a:pPr marL="0" indent="0">
              <a:buNone/>
            </a:pPr>
            <a:r>
              <a:rPr lang="en-IN" sz="1900" dirty="0">
                <a:ea typeface="+mn-lt"/>
                <a:cs typeface="+mn-lt"/>
              </a:rPr>
              <a:t> 1. Write a query to display the name (first name and last name) for those employees who gets more salary than the employee whose ID is 163. </a:t>
            </a:r>
            <a:endParaRPr lang="en-US"/>
          </a:p>
          <a:p>
            <a:pPr marL="0" indent="0">
              <a:buNone/>
            </a:pPr>
            <a:r>
              <a:rPr lang="en-IN" sz="1900" dirty="0">
                <a:ea typeface="+mn-lt"/>
                <a:cs typeface="+mn-lt"/>
              </a:rPr>
              <a:t>2. Write a query to display the name (first name and last name), salary, department id, job id for those employees who works in the same designation as the employee works whose id is 169.</a:t>
            </a:r>
          </a:p>
          <a:p>
            <a:pPr marL="0" indent="0">
              <a:buNone/>
            </a:pPr>
            <a:r>
              <a:rPr lang="en-IN" sz="1900" dirty="0">
                <a:ea typeface="+mn-lt"/>
                <a:cs typeface="+mn-lt"/>
              </a:rPr>
              <a:t>3.Write a query to display the name (first name and last name), salary, department id for those employees who earn such amount of salary which is the smallest salary of any of the departments.</a:t>
            </a:r>
          </a:p>
          <a:p>
            <a:pPr marL="0" indent="0">
              <a:buNone/>
            </a:pPr>
            <a:r>
              <a:rPr lang="en-IN" sz="1900" dirty="0">
                <a:ea typeface="+mn-lt"/>
                <a:cs typeface="+mn-lt"/>
              </a:rPr>
              <a:t>4.Write a query to display the employee id, employee name (first name and last name) for all employees who earn more than the average salary.</a:t>
            </a:r>
          </a:p>
          <a:p>
            <a:pPr marL="0" indent="0">
              <a:buNone/>
            </a:pPr>
            <a:r>
              <a:rPr lang="en-IN" sz="1900" dirty="0">
                <a:cs typeface="Calibri"/>
              </a:rPr>
              <a:t>5.</a:t>
            </a:r>
            <a:r>
              <a:rPr lang="en-IN" sz="1900" dirty="0">
                <a:ea typeface="+mn-lt"/>
                <a:cs typeface="+mn-lt"/>
              </a:rPr>
              <a:t>Write a query to display the employee name (first name and last name), employee id and salary of all employees who report to Steven.</a:t>
            </a:r>
            <a:endParaRPr lang="en-IN" sz="1900" dirty="0">
              <a:cs typeface="Calibri"/>
            </a:endParaRPr>
          </a:p>
        </p:txBody>
      </p:sp>
    </p:spTree>
    <p:extLst>
      <p:ext uri="{BB962C8B-B14F-4D97-AF65-F5344CB8AC3E}">
        <p14:creationId xmlns:p14="http://schemas.microsoft.com/office/powerpoint/2010/main" val="919989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97DF1-9202-D0E2-9B10-0938FC02200E}"/>
              </a:ext>
            </a:extLst>
          </p:cNvPr>
          <p:cNvSpPr>
            <a:spLocks noGrp="1"/>
          </p:cNvSpPr>
          <p:nvPr>
            <p:ph type="title"/>
          </p:nvPr>
        </p:nvSpPr>
        <p:spPr>
          <a:xfrm>
            <a:off x="628650" y="365125"/>
            <a:ext cx="7886700" cy="1325563"/>
          </a:xfrm>
        </p:spPr>
        <p:txBody>
          <a:bodyPr>
            <a:normAutofit/>
          </a:bodyPr>
          <a:lstStyle/>
          <a:p>
            <a:endParaRPr lang="en-US" sz="47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DDAF89-5F06-BE47-272B-A9A70C7F6DDB}"/>
              </a:ext>
            </a:extLst>
          </p:cNvPr>
          <p:cNvSpPr>
            <a:spLocks noGrp="1"/>
          </p:cNvSpPr>
          <p:nvPr>
            <p:ph idx="1"/>
          </p:nvPr>
        </p:nvSpPr>
        <p:spPr>
          <a:xfrm>
            <a:off x="628650" y="1929384"/>
            <a:ext cx="7886700" cy="4251960"/>
          </a:xfrm>
        </p:spPr>
        <p:txBody>
          <a:bodyPr vert="horz" lIns="91440" tIns="45720" rIns="91440" bIns="45720" rtlCol="0" anchor="t">
            <a:normAutofit/>
          </a:bodyPr>
          <a:lstStyle/>
          <a:p>
            <a:pPr marL="457200" indent="-457200">
              <a:buAutoNum type="arabicPeriod"/>
            </a:pPr>
            <a:r>
              <a:rPr lang="en-US" sz="1900" dirty="0">
                <a:ea typeface="+mn-lt"/>
                <a:cs typeface="+mn-lt"/>
              </a:rPr>
              <a:t>Write a query to display the department number, name (first name and last name), </a:t>
            </a:r>
            <a:r>
              <a:rPr lang="en-US" sz="1900" dirty="0" err="1">
                <a:ea typeface="+mn-lt"/>
                <a:cs typeface="+mn-lt"/>
              </a:rPr>
              <a:t>job_id</a:t>
            </a:r>
            <a:r>
              <a:rPr lang="en-US" sz="1900" dirty="0">
                <a:ea typeface="+mn-lt"/>
                <a:cs typeface="+mn-lt"/>
              </a:rPr>
              <a:t> and department name for all employees in the Finance department. </a:t>
            </a:r>
            <a:endParaRPr lang="en-US">
              <a:cs typeface="Calibri"/>
            </a:endParaRPr>
          </a:p>
          <a:p>
            <a:pPr marL="457200" indent="-457200">
              <a:buAutoNum type="arabicPeriod"/>
            </a:pPr>
            <a:r>
              <a:rPr lang="en-US" sz="1900" dirty="0">
                <a:ea typeface="+mn-lt"/>
                <a:cs typeface="+mn-lt"/>
              </a:rPr>
              <a:t>Write a query to display all the information of an employee whose salary and reporting person id is 3000 and 121, respectively. </a:t>
            </a:r>
          </a:p>
          <a:p>
            <a:pPr marL="457200" indent="-457200">
              <a:buAutoNum type="arabicPeriod"/>
            </a:pPr>
            <a:endParaRPr lang="en-US" sz="1900">
              <a:cs typeface="Calibri"/>
            </a:endParaRPr>
          </a:p>
          <a:p>
            <a:pPr marL="457200" indent="-457200">
              <a:buAutoNum type="arabicPeriod"/>
            </a:pPr>
            <a:r>
              <a:rPr lang="en-US" sz="1900" dirty="0">
                <a:ea typeface="+mn-lt"/>
                <a:cs typeface="+mn-lt"/>
              </a:rPr>
              <a:t>Display all the information of an employee whose id is any of the number 134, 159 and 183. </a:t>
            </a:r>
          </a:p>
          <a:p>
            <a:pPr marL="457200" indent="-457200">
              <a:buAutoNum type="arabicPeriod"/>
            </a:pPr>
            <a:r>
              <a:rPr lang="en-US" sz="1900" dirty="0">
                <a:ea typeface="+mn-lt"/>
                <a:cs typeface="+mn-lt"/>
              </a:rPr>
              <a:t>Write a query to display all the information of the employees whose salary is within the range 1000 and 3000.</a:t>
            </a:r>
          </a:p>
          <a:p>
            <a:pPr marL="457200" indent="-457200">
              <a:buAutoNum type="arabicPeriod"/>
            </a:pPr>
            <a:r>
              <a:rPr lang="en-US" sz="1900" dirty="0">
                <a:ea typeface="+mn-lt"/>
                <a:cs typeface="+mn-lt"/>
              </a:rPr>
              <a:t>Write a query to display all the information of the employees whose salary is within the range of smallest salary and 2500.</a:t>
            </a:r>
            <a:endParaRPr lang="en-US" sz="1900" dirty="0">
              <a:cs typeface="Calibri"/>
            </a:endParaRPr>
          </a:p>
        </p:txBody>
      </p:sp>
    </p:spTree>
    <p:extLst>
      <p:ext uri="{BB962C8B-B14F-4D97-AF65-F5344CB8AC3E}">
        <p14:creationId xmlns:p14="http://schemas.microsoft.com/office/powerpoint/2010/main" val="2646409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5DD52-5E8A-55C8-28F4-806BCE43744D}"/>
              </a:ext>
            </a:extLst>
          </p:cNvPr>
          <p:cNvSpPr>
            <a:spLocks noGrp="1"/>
          </p:cNvSpPr>
          <p:nvPr>
            <p:ph type="title"/>
          </p:nvPr>
        </p:nvSpPr>
        <p:spPr>
          <a:xfrm>
            <a:off x="628650" y="365125"/>
            <a:ext cx="7886700" cy="1325563"/>
          </a:xfrm>
        </p:spPr>
        <p:txBody>
          <a:bodyPr>
            <a:normAutofit/>
          </a:bodyPr>
          <a:lstStyle/>
          <a:p>
            <a:endParaRPr lang="en-US"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35F8C3-FBAF-11BD-6240-9C4E1598D2C6}"/>
              </a:ext>
            </a:extLst>
          </p:cNvPr>
          <p:cNvSpPr>
            <a:spLocks noGrp="1"/>
          </p:cNvSpPr>
          <p:nvPr>
            <p:ph idx="1"/>
          </p:nvPr>
        </p:nvSpPr>
        <p:spPr>
          <a:xfrm>
            <a:off x="628650" y="1929384"/>
            <a:ext cx="7886700" cy="4251960"/>
          </a:xfrm>
        </p:spPr>
        <p:txBody>
          <a:bodyPr vert="horz" lIns="91440" tIns="45720" rIns="91440" bIns="45720" rtlCol="0" anchor="t">
            <a:normAutofit lnSpcReduction="10000"/>
          </a:bodyPr>
          <a:lstStyle/>
          <a:p>
            <a:pPr marL="457200" indent="-457200">
              <a:buAutoNum type="arabicPeriod"/>
            </a:pPr>
            <a:r>
              <a:rPr lang="en-US" sz="1900" dirty="0">
                <a:ea typeface="+mn-lt"/>
                <a:cs typeface="+mn-lt"/>
              </a:rPr>
              <a:t>Write a query to display all the information of the employees who does not work in those departments where some employees works whose manager id within the range 100 and 200. </a:t>
            </a:r>
            <a:endParaRPr lang="en-US" dirty="0"/>
          </a:p>
          <a:p>
            <a:pPr marL="457200" indent="-457200">
              <a:buAutoNum type="arabicPeriod"/>
            </a:pPr>
            <a:r>
              <a:rPr lang="en-US" sz="1900" dirty="0">
                <a:ea typeface="+mn-lt"/>
                <a:cs typeface="+mn-lt"/>
              </a:rPr>
              <a:t>Write a query to display all the information for those employees whose id is any id who earn the second highest salary.</a:t>
            </a:r>
          </a:p>
          <a:p>
            <a:pPr marL="457200" indent="-457200">
              <a:buAutoNum type="arabicPeriod"/>
            </a:pPr>
            <a:r>
              <a:rPr lang="en-US" sz="1900" dirty="0">
                <a:ea typeface="+mn-lt"/>
                <a:cs typeface="+mn-lt"/>
              </a:rPr>
              <a:t>Write a query to display the employee number, name (first name and last name) and job title for all employees whose salary is more than any average salary of any department.</a:t>
            </a:r>
          </a:p>
          <a:p>
            <a:pPr marL="457200" indent="-457200">
              <a:buAutoNum type="arabicPeriod"/>
            </a:pPr>
            <a:r>
              <a:rPr lang="en-US" sz="1900" dirty="0">
                <a:ea typeface="+mn-lt"/>
                <a:cs typeface="+mn-lt"/>
              </a:rPr>
              <a:t>Write a query to display the employee id, name (first name and last name) and the job id column with a modified title SALESMAN for those employees whose job title is ST_MAN and DEVELOPER for whose job title is IT_PROG. </a:t>
            </a:r>
          </a:p>
          <a:p>
            <a:pPr marL="457200" indent="-457200">
              <a:buAutoNum type="arabicPeriod"/>
            </a:pPr>
            <a:r>
              <a:rPr lang="en-US" sz="1900" dirty="0">
                <a:ea typeface="+mn-lt"/>
                <a:cs typeface="+mn-lt"/>
              </a:rPr>
              <a:t>Write a subquery that returns a set of rows to find all departments that do actually have one or more employees assigned to them.</a:t>
            </a:r>
            <a:endParaRPr lang="en-US" sz="1900" dirty="0">
              <a:cs typeface="Calibri"/>
            </a:endParaRPr>
          </a:p>
        </p:txBody>
      </p:sp>
    </p:spTree>
    <p:extLst>
      <p:ext uri="{BB962C8B-B14F-4D97-AF65-F5344CB8AC3E}">
        <p14:creationId xmlns:p14="http://schemas.microsoft.com/office/powerpoint/2010/main" val="265709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sz="2900" b="1"/>
              <a:t>The following are the rules to use subqueries:</a:t>
            </a:r>
            <a:br>
              <a:rPr lang="en-IN" sz="2900"/>
            </a:br>
            <a:endParaRPr lang="en-IN" sz="29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vert="horz" lIns="91440" tIns="45720" rIns="91440" bIns="45720" rtlCol="0" anchor="t">
            <a:normAutofit/>
          </a:bodyPr>
          <a:lstStyle/>
          <a:p>
            <a:r>
              <a:rPr lang="en-IN" sz="1900" dirty="0"/>
              <a:t>Subqueries should always be in </a:t>
            </a:r>
            <a:r>
              <a:rPr lang="en-IN" sz="1900" b="1" dirty="0"/>
              <a:t>parentheses.</a:t>
            </a:r>
            <a:endParaRPr lang="en-IN" sz="1900" dirty="0"/>
          </a:p>
          <a:p>
            <a:r>
              <a:rPr lang="en-IN" sz="1900" dirty="0"/>
              <a:t>If the main query does not have multiple columns for subquery, then a subquery can have only one column in the SELECT command.</a:t>
            </a:r>
            <a:endParaRPr lang="en-IN" sz="1900" dirty="0">
              <a:cs typeface="Calibri"/>
            </a:endParaRPr>
          </a:p>
          <a:p>
            <a:r>
              <a:rPr lang="en-IN" sz="1900" dirty="0"/>
              <a:t>We can use various comparison operators with the subquery, such as &gt;, &lt;, =, IN, ANY, SOME, and ALL</a:t>
            </a:r>
            <a:endParaRPr lang="en-IN" sz="1900" dirty="0">
              <a:cs typeface="Calibri"/>
            </a:endParaRPr>
          </a:p>
          <a:p>
            <a:r>
              <a:rPr lang="en-IN" sz="1900" dirty="0"/>
              <a:t>We cannot use the </a:t>
            </a:r>
            <a:r>
              <a:rPr lang="en-IN" sz="1900" b="1" dirty="0"/>
              <a:t>ORDER BY</a:t>
            </a:r>
            <a:r>
              <a:rPr lang="en-IN" sz="1900" dirty="0"/>
              <a:t> clause in a subquery, although it can be used inside the main query.</a:t>
            </a:r>
            <a:endParaRPr lang="en-IN" sz="1900" dirty="0">
              <a:cs typeface="Calibri"/>
            </a:endParaRPr>
          </a:p>
          <a:p>
            <a:endParaRPr lang="en-IN" sz="1900"/>
          </a:p>
        </p:txBody>
      </p:sp>
    </p:spTree>
    <p:extLst>
      <p:ext uri="{BB962C8B-B14F-4D97-AF65-F5344CB8AC3E}">
        <p14:creationId xmlns:p14="http://schemas.microsoft.com/office/powerpoint/2010/main" val="393305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IN" sz="3600" b="1"/>
              <a:t>The following are the advantages of using subqueries:</a:t>
            </a:r>
            <a:br>
              <a:rPr lang="en-IN" sz="3600"/>
            </a:br>
            <a:endParaRPr lang="en-IN" sz="36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046A3C-CE89-7251-C1C5-19A0BE0169B2}"/>
              </a:ext>
            </a:extLst>
          </p:cNvPr>
          <p:cNvGraphicFramePr>
            <a:graphicFrameLocks noGrp="1"/>
          </p:cNvGraphicFramePr>
          <p:nvPr>
            <p:ph idx="1"/>
            <p:extLst>
              <p:ext uri="{D42A27DB-BD31-4B8C-83A1-F6EECF244321}">
                <p14:modId xmlns:p14="http://schemas.microsoft.com/office/powerpoint/2010/main" val="2039320949"/>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601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N" sz="4700"/>
              <a:t>MySQL Subquery Syntax</a:t>
            </a:r>
            <a:br>
              <a:rPr lang="en-IN" sz="4700"/>
            </a:b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b="1"/>
              <a:t>SELECT</a:t>
            </a:r>
            <a:r>
              <a:rPr lang="en-IN" sz="1900"/>
              <a:t> column_list (s) </a:t>
            </a:r>
            <a:r>
              <a:rPr lang="en-IN" sz="1900" b="1"/>
              <a:t>FROM</a:t>
            </a:r>
            <a:r>
              <a:rPr lang="en-IN" sz="1900"/>
              <a:t>  table_name  </a:t>
            </a:r>
          </a:p>
          <a:p>
            <a:pPr marL="0" indent="0">
              <a:buNone/>
            </a:pPr>
            <a:r>
              <a:rPr lang="en-IN" sz="1900" b="1"/>
              <a:t>WHERE</a:t>
            </a:r>
            <a:r>
              <a:rPr lang="en-IN" sz="1900"/>
              <a:t>  column_name OPERATOR  </a:t>
            </a:r>
          </a:p>
          <a:p>
            <a:pPr marL="0" indent="0">
              <a:buNone/>
            </a:pPr>
            <a:r>
              <a:rPr lang="en-IN" sz="1900"/>
              <a:t>   (</a:t>
            </a:r>
            <a:r>
              <a:rPr lang="en-IN" sz="1900" b="1"/>
              <a:t>SELECT</a:t>
            </a:r>
            <a:r>
              <a:rPr lang="en-IN" sz="1900"/>
              <a:t> column_list (s)  </a:t>
            </a:r>
            <a:r>
              <a:rPr lang="en-IN" sz="1900" b="1"/>
              <a:t>FROM</a:t>
            </a:r>
            <a:r>
              <a:rPr lang="en-IN" sz="1900"/>
              <a:t> table_name [</a:t>
            </a:r>
            <a:r>
              <a:rPr lang="en-IN" sz="1900" b="1"/>
              <a:t>WHERE</a:t>
            </a:r>
            <a:r>
              <a:rPr lang="en-IN" sz="1900"/>
              <a:t>])  </a:t>
            </a:r>
          </a:p>
          <a:p>
            <a:endParaRPr lang="en-IN" sz="1900"/>
          </a:p>
        </p:txBody>
      </p:sp>
    </p:spTree>
    <p:extLst>
      <p:ext uri="{BB962C8B-B14F-4D97-AF65-F5344CB8AC3E}">
        <p14:creationId xmlns:p14="http://schemas.microsoft.com/office/powerpoint/2010/main" val="304865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N" sz="4700"/>
              <a:t>MySQL Subquery Example</a:t>
            </a:r>
            <a:br>
              <a:rPr lang="en-IN" sz="4700"/>
            </a:b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US" sz="1900" dirty="0"/>
              <a:t>Use </a:t>
            </a:r>
            <a:r>
              <a:rPr lang="en-US" sz="1900" dirty="0" err="1"/>
              <a:t>hr</a:t>
            </a:r>
            <a:r>
              <a:rPr lang="en-US" sz="1900" dirty="0"/>
              <a:t>;</a:t>
            </a:r>
          </a:p>
          <a:p>
            <a:r>
              <a:rPr lang="en-IN" sz="1900" b="1" dirty="0"/>
              <a:t>SELECT</a:t>
            </a:r>
            <a:r>
              <a:rPr lang="en-IN" sz="1900" dirty="0"/>
              <a:t> </a:t>
            </a:r>
            <a:r>
              <a:rPr lang="en-IN" sz="1900" dirty="0" err="1"/>
              <a:t>emp_name</a:t>
            </a:r>
            <a:r>
              <a:rPr lang="en-IN" sz="1900" dirty="0"/>
              <a:t>, city, income </a:t>
            </a:r>
            <a:r>
              <a:rPr lang="en-IN" sz="1900" b="1" dirty="0"/>
              <a:t>FROM</a:t>
            </a:r>
            <a:r>
              <a:rPr lang="en-IN" sz="1900" dirty="0"/>
              <a:t> employees    </a:t>
            </a:r>
            <a:r>
              <a:rPr lang="en-IN" sz="1900" b="1" dirty="0"/>
              <a:t>WHERE</a:t>
            </a:r>
            <a:r>
              <a:rPr lang="en-IN" sz="1900" dirty="0"/>
              <a:t> </a:t>
            </a:r>
            <a:r>
              <a:rPr lang="en-IN" sz="1900" dirty="0" err="1"/>
              <a:t>emp_id</a:t>
            </a:r>
            <a:r>
              <a:rPr lang="en-IN" sz="1900" dirty="0"/>
              <a:t> IN (</a:t>
            </a:r>
            <a:r>
              <a:rPr lang="en-IN" sz="1900" b="1" dirty="0"/>
              <a:t>SELECT</a:t>
            </a:r>
            <a:r>
              <a:rPr lang="en-IN" sz="1900" dirty="0"/>
              <a:t> </a:t>
            </a:r>
            <a:r>
              <a:rPr lang="en-IN" sz="1900" dirty="0" err="1"/>
              <a:t>emp_id</a:t>
            </a:r>
            <a:r>
              <a:rPr lang="en-IN" sz="1900" dirty="0"/>
              <a:t> </a:t>
            </a:r>
            <a:r>
              <a:rPr lang="en-IN" sz="1900" b="1" dirty="0"/>
              <a:t>    FROM</a:t>
            </a:r>
            <a:r>
              <a:rPr lang="en-IN" sz="1900" dirty="0"/>
              <a:t> employees); </a:t>
            </a:r>
            <a:endParaRPr lang="en-IN" sz="1900" dirty="0">
              <a:cs typeface="Calibri"/>
            </a:endParaRPr>
          </a:p>
          <a:p>
            <a:endParaRPr lang="en-IN" sz="1900"/>
          </a:p>
        </p:txBody>
      </p:sp>
    </p:spTree>
    <p:extLst>
      <p:ext uri="{BB962C8B-B14F-4D97-AF65-F5344CB8AC3E}">
        <p14:creationId xmlns:p14="http://schemas.microsoft.com/office/powerpoint/2010/main" val="325083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N" sz="4000"/>
              <a:t>MySQL Subquery with Comparison Operator</a:t>
            </a:r>
            <a:br>
              <a:rPr lang="en-IN" sz="4000"/>
            </a:br>
            <a:endParaRPr lang="en-IN" sz="40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a:t> We can use the subquery before or after the comparison operators that return a single value.</a:t>
            </a:r>
          </a:p>
          <a:p>
            <a:r>
              <a:rPr lang="en-IN" sz="1900"/>
              <a:t> The returned value can be the arithmetic expression or a column function. </a:t>
            </a:r>
          </a:p>
          <a:p>
            <a:r>
              <a:rPr lang="en-IN" sz="1900"/>
              <a:t>After that, SQL compares the subquery results with the value on the other side of the comparison operator.</a:t>
            </a:r>
          </a:p>
        </p:txBody>
      </p:sp>
    </p:spTree>
    <p:extLst>
      <p:ext uri="{BB962C8B-B14F-4D97-AF65-F5344CB8AC3E}">
        <p14:creationId xmlns:p14="http://schemas.microsoft.com/office/powerpoint/2010/main" val="93024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IN" sz="1900"/>
              <a:t>SELECT * FROM employees      WHERE employee_id IN (SELECT employee_id FROM employees            WHERE salary &gt; 15000); </a:t>
            </a:r>
          </a:p>
          <a:p>
            <a:endParaRPr lang="en-US" sz="1900"/>
          </a:p>
          <a:p>
            <a:r>
              <a:rPr lang="en-US" sz="1900"/>
              <a:t>Example 2:</a:t>
            </a:r>
          </a:p>
          <a:p>
            <a:r>
              <a:rPr lang="en-IN" sz="1900" b="1"/>
              <a:t>SELECT first_name, job_id, salary FROM employees      WHERE salary = (SELECT MAX(salary) FROM employees); </a:t>
            </a:r>
            <a:r>
              <a:rPr lang="en-IN" sz="1900"/>
              <a:t> </a:t>
            </a:r>
          </a:p>
          <a:p>
            <a:endParaRPr lang="en-IN" sz="1900"/>
          </a:p>
        </p:txBody>
      </p:sp>
    </p:spTree>
    <p:extLst>
      <p:ext uri="{BB962C8B-B14F-4D97-AF65-F5344CB8AC3E}">
        <p14:creationId xmlns:p14="http://schemas.microsoft.com/office/powerpoint/2010/main" val="168820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763</Words>
  <Application>Microsoft Office PowerPoint</Application>
  <PresentationFormat>On-screen Show (4:3)</PresentationFormat>
  <Paragraphs>79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Data Retrieval using Subqueries</vt:lpstr>
      <vt:lpstr>What is Subquery?</vt:lpstr>
      <vt:lpstr>Order of Execution</vt:lpstr>
      <vt:lpstr>The following are the rules to use subqueries: </vt:lpstr>
      <vt:lpstr>The following are the advantages of using subqueries: </vt:lpstr>
      <vt:lpstr>MySQL Subquery Syntax </vt:lpstr>
      <vt:lpstr>MySQL Subquery Example </vt:lpstr>
      <vt:lpstr>MySQL Subquery with Comparison Operator </vt:lpstr>
      <vt:lpstr>PowerPoint Presentation</vt:lpstr>
      <vt:lpstr>MySQL Subquery with IN or NOT-IN Operator </vt:lpstr>
      <vt:lpstr>MySQL Subquery in the FROM Clause </vt:lpstr>
      <vt:lpstr>Example: </vt:lpstr>
      <vt:lpstr>Scalar subqueries</vt:lpstr>
      <vt:lpstr>PowerPoint Presentation</vt:lpstr>
      <vt:lpstr>MySQL Correlated Subqueries </vt:lpstr>
      <vt:lpstr>PowerPoint Presentation</vt:lpstr>
      <vt:lpstr>PowerPoint Presentation</vt:lpstr>
      <vt:lpstr>Correlated Sub Queries contd....</vt:lpstr>
      <vt:lpstr>PowerPoint Presentation</vt:lpstr>
      <vt:lpstr>MySQL Subqueries with EXISTS or NOT EXISTS </vt:lpstr>
      <vt:lpstr>PowerPoint Presentation</vt:lpstr>
      <vt:lpstr>PowerPoint Presentation</vt:lpstr>
      <vt:lpstr>PowerPoint Presentation</vt:lpstr>
      <vt:lpstr>PowerPoint Presentation</vt:lpstr>
      <vt:lpstr>MySQL Subqueries with ALL, ANY, and SOME </vt:lpstr>
      <vt:lpstr>The following are the syntax to use subqueries with ALL, ANY, or SOME: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Retrieval using Subqueries</dc:title>
  <dc:creator>HP</dc:creator>
  <cp:lastModifiedBy>HP</cp:lastModifiedBy>
  <cp:revision>116</cp:revision>
  <dcterms:created xsi:type="dcterms:W3CDTF">2006-08-16T00:00:00Z</dcterms:created>
  <dcterms:modified xsi:type="dcterms:W3CDTF">2023-03-29T18:32:40Z</dcterms:modified>
</cp:coreProperties>
</file>