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9_8B9B94E1.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0155AE-5518-775D-357D-80ACF8C83041}" name="Syed Zuhib" initials="SZ" userId="S::syed.zuhib@futurense.com::de6aed0f-3d6c-4df5-8601-3f5c634e052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058FD9-DD43-4274-9B1C-7E050D91987A}" v="85" dt="2023-03-27T12:53:53.016"/>
    <p1510:client id="{81D173B9-70F0-5CB1-56FC-4C793AF24AF4}" v="188" dt="2023-03-28T19:09:33.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omments/modernComment_109_8B9B94E1.xml><?xml version="1.0" encoding="utf-8"?>
<p188:cmLst xmlns:a="http://schemas.openxmlformats.org/drawingml/2006/main" xmlns:r="http://schemas.openxmlformats.org/officeDocument/2006/relationships" xmlns:p188="http://schemas.microsoft.com/office/powerpoint/2018/8/main">
  <p188:cm id="{997C8EB8-3115-4F76-9C92-539B19031204}" authorId="{F00155AE-5518-775D-357D-80ACF8C83041}" created="2023-03-27T12:53:07.562">
    <ac:deMkLst xmlns:ac="http://schemas.microsoft.com/office/drawing/2013/main/command">
      <pc:docMk xmlns:pc="http://schemas.microsoft.com/office/powerpoint/2013/main/command"/>
      <pc:sldMk xmlns:pc="http://schemas.microsoft.com/office/powerpoint/2013/main/command" cId="2342229217" sldId="265"/>
      <ac:spMk id="3" creationId="{DE5DA837-13C7-D030-3043-4A349EF447F4}"/>
    </ac:deMkLst>
    <p188:txBody>
      <a:bodyPr/>
      <a:lstStyle/>
      <a:p>
        <a:r>
          <a:rPr lang="en-US"/>
          <a:t>Once you execute the above query, you will get the following result set. Please observe, here we don’t have any duplicate data. Here, in the result set, we got a total of 11 rows out of 14 rows. This is because 3 rows are present in both the result set.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9_8B9B94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pette filling tray with sample">
            <a:extLst>
              <a:ext uri="{FF2B5EF4-FFF2-40B4-BE49-F238E27FC236}">
                <a16:creationId xmlns:a16="http://schemas.microsoft.com/office/drawing/2014/main" id="{200456F8-A224-017B-7494-0AED5ADF4E1D}"/>
              </a:ext>
            </a:extLst>
          </p:cNvPr>
          <p:cNvPicPr>
            <a:picLocks noChangeAspect="1"/>
          </p:cNvPicPr>
          <p:nvPr/>
        </p:nvPicPr>
        <p:blipFill rotWithShape="1">
          <a:blip r:embed="rId2">
            <a:alphaModFix amt="50000"/>
          </a:blip>
          <a:srcRect t="13376" r="-2" b="2227"/>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cs typeface="Calibri Light"/>
              </a:rPr>
              <a:t>Set Operations in MySQL</a:t>
            </a:r>
            <a:endParaRPr lang="en-US">
              <a:solidFill>
                <a:srgbClr val="FFFFFF"/>
              </a:solidFill>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US">
                <a:solidFill>
                  <a:srgbClr val="FFFFFF"/>
                </a:solidFill>
                <a:cs typeface="Calibri"/>
              </a:rPr>
              <a:t>Syed</a:t>
            </a:r>
            <a:endParaRPr lang="en-US">
              <a:solidFill>
                <a:srgbClr val="FFFFFF"/>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A8957-9B9D-9CBB-F7A2-5DBBAF65E649}"/>
              </a:ext>
            </a:extLst>
          </p:cNvPr>
          <p:cNvSpPr>
            <a:spLocks noGrp="1"/>
          </p:cNvSpPr>
          <p:nvPr>
            <p:ph type="title"/>
          </p:nvPr>
        </p:nvSpPr>
        <p:spPr>
          <a:xfrm>
            <a:off x="838200" y="365125"/>
            <a:ext cx="10515600" cy="1325563"/>
          </a:xfrm>
        </p:spPr>
        <p:txBody>
          <a:bodyPr>
            <a:normAutofit/>
          </a:bodyPr>
          <a:lstStyle/>
          <a:p>
            <a:r>
              <a:rPr lang="en-US" sz="5400" b="1"/>
              <a:t>MySQL UNION Operator Example:</a:t>
            </a:r>
            <a:endParaRPr lang="en-US" sz="5400"/>
          </a:p>
          <a:p>
            <a:endParaRPr lang="en-US" sz="5400">
              <a:cs typeface="Calibri Ligh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5DA837-13C7-D030-3043-4A349EF447F4}"/>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The following query combines two select statements using the UNION operator. In our example, both the EmployeeUK and EmployeeUSA tables having seven records.</a:t>
            </a:r>
            <a:endParaRPr lang="en-US" sz="2200">
              <a:cs typeface="Calibri" panose="020F0502020204030204"/>
            </a:endParaRPr>
          </a:p>
          <a:p>
            <a:r>
              <a:rPr lang="en-US" sz="2200" b="1">
                <a:ea typeface="+mn-lt"/>
                <a:cs typeface="+mn-lt"/>
              </a:rPr>
              <a:t>SELECT</a:t>
            </a:r>
            <a:r>
              <a:rPr lang="en-US" sz="2200">
                <a:ea typeface="+mn-lt"/>
                <a:cs typeface="+mn-lt"/>
              </a:rPr>
              <a:t> FirstName, LastName, Gender, Department </a:t>
            </a:r>
            <a:r>
              <a:rPr lang="en-US" sz="2200" b="1">
                <a:ea typeface="+mn-lt"/>
                <a:cs typeface="+mn-lt"/>
              </a:rPr>
              <a:t>FROM</a:t>
            </a:r>
            <a:r>
              <a:rPr lang="en-US" sz="2200">
                <a:ea typeface="+mn-lt"/>
                <a:cs typeface="+mn-lt"/>
              </a:rPr>
              <a:t> EmployeeUK</a:t>
            </a:r>
            <a:endParaRPr lang="en-US" sz="2200"/>
          </a:p>
          <a:p>
            <a:r>
              <a:rPr lang="en-US" sz="2200" b="1">
                <a:ea typeface="+mn-lt"/>
                <a:cs typeface="+mn-lt"/>
              </a:rPr>
              <a:t>UNION</a:t>
            </a:r>
            <a:endParaRPr lang="en-US" sz="2200"/>
          </a:p>
          <a:p>
            <a:r>
              <a:rPr lang="en-US" sz="2200" b="1">
                <a:ea typeface="+mn-lt"/>
                <a:cs typeface="+mn-lt"/>
              </a:rPr>
              <a:t>SELECT</a:t>
            </a:r>
            <a:r>
              <a:rPr lang="en-US" sz="2200">
                <a:ea typeface="+mn-lt"/>
                <a:cs typeface="+mn-lt"/>
              </a:rPr>
              <a:t> FirstName, LastName, Gender, Department </a:t>
            </a:r>
            <a:r>
              <a:rPr lang="en-US" sz="2200" b="1">
                <a:ea typeface="+mn-lt"/>
                <a:cs typeface="+mn-lt"/>
              </a:rPr>
              <a:t>FROM</a:t>
            </a:r>
            <a:r>
              <a:rPr lang="en-US" sz="2200">
                <a:ea typeface="+mn-lt"/>
                <a:cs typeface="+mn-lt"/>
              </a:rPr>
              <a:t> EmployeeUSA;</a:t>
            </a:r>
            <a:endParaRPr lang="en-US" sz="2200"/>
          </a:p>
          <a:p>
            <a:endParaRPr lang="en-US" sz="2200">
              <a:cs typeface="Calibri"/>
            </a:endParaRPr>
          </a:p>
          <a:p>
            <a:endParaRPr lang="en-US" sz="2200">
              <a:cs typeface="Calibri"/>
            </a:endParaRPr>
          </a:p>
        </p:txBody>
      </p:sp>
    </p:spTree>
    <p:extLst>
      <p:ext uri="{BB962C8B-B14F-4D97-AF65-F5344CB8AC3E}">
        <p14:creationId xmlns:p14="http://schemas.microsoft.com/office/powerpoint/2010/main" val="2342229217"/>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91618"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32BE2E-0158-7964-C444-01CF5A155EDA}"/>
              </a:ext>
            </a:extLst>
          </p:cNvPr>
          <p:cNvSpPr>
            <a:spLocks noGrp="1"/>
          </p:cNvSpPr>
          <p:nvPr>
            <p:ph type="title"/>
          </p:nvPr>
        </p:nvSpPr>
        <p:spPr>
          <a:xfrm>
            <a:off x="838199" y="1068891"/>
            <a:ext cx="4259731" cy="1985085"/>
          </a:xfrm>
        </p:spPr>
        <p:txBody>
          <a:bodyPr anchor="b">
            <a:normAutofit/>
          </a:bodyPr>
          <a:lstStyle/>
          <a:p>
            <a:pPr algn="ctr"/>
            <a:r>
              <a:rPr lang="en-US" b="1" dirty="0"/>
              <a:t>UNION ALL Operator in MySQL</a:t>
            </a:r>
            <a:endParaRPr lang="en-US"/>
          </a:p>
          <a:p>
            <a:pPr algn="ctr"/>
            <a:endParaRPr lang="en-US">
              <a:cs typeface="Calibri Light"/>
            </a:endParaRPr>
          </a:p>
        </p:txBody>
      </p:sp>
      <p:sp>
        <p:nvSpPr>
          <p:cNvPr id="13" name="Freeform: Shape 12">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664" y="3440576"/>
            <a:ext cx="41148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4" descr="A picture containing diagram&#10;&#10;Description automatically generated">
            <a:extLst>
              <a:ext uri="{FF2B5EF4-FFF2-40B4-BE49-F238E27FC236}">
                <a16:creationId xmlns:a16="http://schemas.microsoft.com/office/drawing/2014/main" id="{8A6FAC63-45AA-46B1-2F44-13CB47B44B38}"/>
              </a:ext>
            </a:extLst>
          </p:cNvPr>
          <p:cNvPicPr>
            <a:picLocks noChangeAspect="1"/>
          </p:cNvPicPr>
          <p:nvPr/>
        </p:nvPicPr>
        <p:blipFill>
          <a:blip r:embed="rId2"/>
          <a:stretch>
            <a:fillRect/>
          </a:stretch>
        </p:blipFill>
        <p:spPr>
          <a:xfrm>
            <a:off x="1049617" y="4183778"/>
            <a:ext cx="3836894" cy="1194265"/>
          </a:xfrm>
          <a:prstGeom prst="rect">
            <a:avLst/>
          </a:prstGeom>
        </p:spPr>
      </p:pic>
      <p:sp>
        <p:nvSpPr>
          <p:cNvPr id="15"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4188" y="584034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10BD75-E2C4-298B-26A7-A3D1B7A3F1E9}"/>
              </a:ext>
            </a:extLst>
          </p:cNvPr>
          <p:cNvSpPr>
            <a:spLocks noGrp="1"/>
          </p:cNvSpPr>
          <p:nvPr>
            <p:ph idx="1"/>
          </p:nvPr>
        </p:nvSpPr>
        <p:spPr>
          <a:xfrm>
            <a:off x="6586415" y="723153"/>
            <a:ext cx="4555782" cy="5392482"/>
          </a:xfrm>
        </p:spPr>
        <p:txBody>
          <a:bodyPr vert="horz" lIns="91440" tIns="45720" rIns="91440" bIns="45720" rtlCol="0" anchor="ctr">
            <a:normAutofit/>
          </a:bodyPr>
          <a:lstStyle/>
          <a:p>
            <a:r>
              <a:rPr lang="en-US" sz="2000">
                <a:ea typeface="+mn-lt"/>
                <a:cs typeface="+mn-lt"/>
              </a:rPr>
              <a:t>The UNION ALL operator is used to combine the result set of two or more SELECT statements into a single result including the duplicate values. </a:t>
            </a:r>
          </a:p>
          <a:p>
            <a:r>
              <a:rPr lang="en-US" sz="2000">
                <a:ea typeface="+mn-lt"/>
                <a:cs typeface="+mn-lt"/>
              </a:rPr>
              <a:t>Following is the Syntax to use UNION ALL Operator in MySQL.</a:t>
            </a:r>
          </a:p>
          <a:p>
            <a:endParaRPr lang="en-US" sz="2000">
              <a:cs typeface="Calibri" panose="020F0502020204030204"/>
            </a:endParaRPr>
          </a:p>
        </p:txBody>
      </p:sp>
    </p:spTree>
    <p:extLst>
      <p:ext uri="{BB962C8B-B14F-4D97-AF65-F5344CB8AC3E}">
        <p14:creationId xmlns:p14="http://schemas.microsoft.com/office/powerpoint/2010/main" val="3067733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58E85-FC82-3BB5-FDF1-615FA8D0F26E}"/>
              </a:ext>
            </a:extLst>
          </p:cNvPr>
          <p:cNvSpPr>
            <a:spLocks noGrp="1"/>
          </p:cNvSpPr>
          <p:nvPr>
            <p:ph type="title"/>
          </p:nvPr>
        </p:nvSpPr>
        <p:spPr>
          <a:xfrm>
            <a:off x="838200" y="365125"/>
            <a:ext cx="10515600" cy="1325563"/>
          </a:xfrm>
        </p:spPr>
        <p:txBody>
          <a:bodyPr>
            <a:normAutofit/>
          </a:bodyPr>
          <a:lstStyle/>
          <a:p>
            <a:r>
              <a:rPr lang="en-US" sz="5400" b="1"/>
              <a:t>MySQL UNION ALL Operator Example:</a:t>
            </a:r>
            <a:endParaRPr lang="en-US" sz="5400"/>
          </a:p>
          <a:p>
            <a:endParaRPr lang="en-US" sz="5400">
              <a:cs typeface="Calibri Ligh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ED422A-DFC8-EA04-575C-BF1F74583D2F}"/>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b="1">
                <a:ea typeface="+mn-lt"/>
                <a:cs typeface="+mn-lt"/>
              </a:rPr>
              <a:t>SELECT</a:t>
            </a:r>
            <a:r>
              <a:rPr lang="en-US" sz="2200">
                <a:ea typeface="+mn-lt"/>
                <a:cs typeface="+mn-lt"/>
              </a:rPr>
              <a:t> FirstName, LastName, Gender, Department </a:t>
            </a:r>
            <a:r>
              <a:rPr lang="en-US" sz="2200" b="1">
                <a:ea typeface="+mn-lt"/>
                <a:cs typeface="+mn-lt"/>
              </a:rPr>
              <a:t>FROM</a:t>
            </a:r>
            <a:r>
              <a:rPr lang="en-US" sz="2200">
                <a:ea typeface="+mn-lt"/>
                <a:cs typeface="+mn-lt"/>
              </a:rPr>
              <a:t> EmployeeUK</a:t>
            </a:r>
            <a:endParaRPr lang="en-US" sz="2200">
              <a:cs typeface="Calibri" panose="020F0502020204030204"/>
            </a:endParaRPr>
          </a:p>
          <a:p>
            <a:pPr marL="0" indent="0">
              <a:buNone/>
            </a:pPr>
            <a:r>
              <a:rPr lang="en-US" sz="2200" b="1">
                <a:ea typeface="+mn-lt"/>
                <a:cs typeface="+mn-lt"/>
              </a:rPr>
              <a:t>UNION</a:t>
            </a:r>
            <a:r>
              <a:rPr lang="en-US" sz="2200">
                <a:ea typeface="+mn-lt"/>
                <a:cs typeface="+mn-lt"/>
              </a:rPr>
              <a:t> ALL</a:t>
            </a:r>
            <a:endParaRPr lang="en-US" sz="2200">
              <a:cs typeface="Calibri" panose="020F0502020204030204"/>
            </a:endParaRPr>
          </a:p>
          <a:p>
            <a:pPr marL="0" indent="0">
              <a:buNone/>
            </a:pPr>
            <a:r>
              <a:rPr lang="en-US" sz="2200" b="1">
                <a:ea typeface="+mn-lt"/>
                <a:cs typeface="+mn-lt"/>
              </a:rPr>
              <a:t>SELECT</a:t>
            </a:r>
            <a:r>
              <a:rPr lang="en-US" sz="2200">
                <a:ea typeface="+mn-lt"/>
                <a:cs typeface="+mn-lt"/>
              </a:rPr>
              <a:t> FirstName, LastName, Gender, Department </a:t>
            </a:r>
            <a:r>
              <a:rPr lang="en-US" sz="2200" b="1">
                <a:ea typeface="+mn-lt"/>
                <a:cs typeface="+mn-lt"/>
              </a:rPr>
              <a:t>FROM</a:t>
            </a:r>
            <a:r>
              <a:rPr lang="en-US" sz="2200">
                <a:ea typeface="+mn-lt"/>
                <a:cs typeface="+mn-lt"/>
              </a:rPr>
              <a:t> EmployeeUSA;</a:t>
            </a:r>
            <a:endParaRPr lang="en-US" sz="2200">
              <a:cs typeface="Calibri"/>
            </a:endParaRPr>
          </a:p>
          <a:p>
            <a:endParaRPr lang="en-US" sz="2200">
              <a:cs typeface="Calibri"/>
            </a:endParaRPr>
          </a:p>
        </p:txBody>
      </p:sp>
    </p:spTree>
    <p:extLst>
      <p:ext uri="{BB962C8B-B14F-4D97-AF65-F5344CB8AC3E}">
        <p14:creationId xmlns:p14="http://schemas.microsoft.com/office/powerpoint/2010/main" val="1528230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2E1BA-FF14-7123-486A-ED937E35ABC8}"/>
              </a:ext>
            </a:extLst>
          </p:cNvPr>
          <p:cNvSpPr>
            <a:spLocks noGrp="1"/>
          </p:cNvSpPr>
          <p:nvPr>
            <p:ph type="title"/>
          </p:nvPr>
        </p:nvSpPr>
        <p:spPr>
          <a:xfrm>
            <a:off x="838200" y="365125"/>
            <a:ext cx="10515600" cy="1325563"/>
          </a:xfrm>
        </p:spPr>
        <p:txBody>
          <a:bodyPr>
            <a:normAutofit/>
          </a:bodyPr>
          <a:lstStyle/>
          <a:p>
            <a:r>
              <a:rPr lang="en-US" sz="4200" b="1"/>
              <a:t>Differences between UNION and UNION ALL Operator in MySQL</a:t>
            </a:r>
            <a:endParaRPr lang="en-US" sz="4200"/>
          </a:p>
          <a:p>
            <a:endParaRPr lang="en-US" sz="4200">
              <a:cs typeface="Calibri Ligh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4CE97E-7963-8F43-E426-FEEA87F3A1B7}"/>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 UNION Operator removes duplicate rows whereas UNION ALL operator does not remove the duplicate rows. </a:t>
            </a:r>
          </a:p>
          <a:p>
            <a:endParaRPr lang="en-US" sz="2200">
              <a:cs typeface="Calibri"/>
            </a:endParaRPr>
          </a:p>
          <a:p>
            <a:r>
              <a:rPr lang="en-US" sz="2200">
                <a:ea typeface="+mn-lt"/>
                <a:cs typeface="+mn-lt"/>
              </a:rPr>
              <a:t>When we use a UNION operator, in order to remove the duplicate rows from the result set, it has to do a distinct operation which is time-consuming. For this reason, UNION ALL is much faster than UNION Operator in MySQL.</a:t>
            </a:r>
            <a:endParaRPr lang="en-US" sz="2200">
              <a:cs typeface="Calibri"/>
            </a:endParaRPr>
          </a:p>
        </p:txBody>
      </p:sp>
    </p:spTree>
    <p:extLst>
      <p:ext uri="{BB962C8B-B14F-4D97-AF65-F5344CB8AC3E}">
        <p14:creationId xmlns:p14="http://schemas.microsoft.com/office/powerpoint/2010/main" val="111035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4D296-EEAF-034B-5E7A-6C8BB5E12CE9}"/>
              </a:ext>
            </a:extLst>
          </p:cNvPr>
          <p:cNvSpPr>
            <a:spLocks noGrp="1"/>
          </p:cNvSpPr>
          <p:nvPr>
            <p:ph type="title"/>
          </p:nvPr>
        </p:nvSpPr>
        <p:spPr>
          <a:xfrm>
            <a:off x="838200" y="365125"/>
            <a:ext cx="10515600" cy="1325563"/>
          </a:xfrm>
        </p:spPr>
        <p:txBody>
          <a:bodyPr>
            <a:normAutofit/>
          </a:bodyPr>
          <a:lstStyle/>
          <a:p>
            <a:r>
              <a:rPr lang="en-US" sz="4200" b="1"/>
              <a:t>UNION/UNION ALL with ORDER BY Clause in MySQL</a:t>
            </a:r>
            <a:endParaRPr lang="en-US" sz="4200"/>
          </a:p>
          <a:p>
            <a:endParaRPr lang="en-US" sz="4200">
              <a:cs typeface="Calibri Ligh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EF5610-5D3F-A769-D8DC-BC309DEBEA1E}"/>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The UNION/UNION ALL Operator can be used with the ORDER BY clause to sort the result returned from the query. </a:t>
            </a:r>
          </a:p>
          <a:p>
            <a:endParaRPr lang="en-US" sz="2200">
              <a:cs typeface="Calibri"/>
            </a:endParaRPr>
          </a:p>
          <a:p>
            <a:r>
              <a:rPr lang="en-US" sz="2200">
                <a:ea typeface="+mn-lt"/>
                <a:cs typeface="+mn-lt"/>
              </a:rPr>
              <a:t>Suppose we want to sort the employees by First Name column values. ORDER BY clause should be part of the last select statement.</a:t>
            </a:r>
            <a:endParaRPr lang="en-US" sz="2200">
              <a:cs typeface="Calibri"/>
            </a:endParaRPr>
          </a:p>
        </p:txBody>
      </p:sp>
    </p:spTree>
    <p:extLst>
      <p:ext uri="{BB962C8B-B14F-4D97-AF65-F5344CB8AC3E}">
        <p14:creationId xmlns:p14="http://schemas.microsoft.com/office/powerpoint/2010/main" val="352993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C2FAF-256B-DBE1-2D80-658F0BC5BED2}"/>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C781B5-4AA8-255A-CA08-EBBA1F507D19}"/>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b="1">
                <a:ea typeface="+mn-lt"/>
                <a:cs typeface="+mn-lt"/>
              </a:rPr>
              <a:t>SELECT</a:t>
            </a:r>
            <a:r>
              <a:rPr lang="en-US" sz="2200">
                <a:ea typeface="+mn-lt"/>
                <a:cs typeface="+mn-lt"/>
              </a:rPr>
              <a:t> FirstName, LastName, Gender, Department </a:t>
            </a:r>
            <a:r>
              <a:rPr lang="en-US" sz="2200" b="1">
                <a:ea typeface="+mn-lt"/>
                <a:cs typeface="+mn-lt"/>
              </a:rPr>
              <a:t>FROM</a:t>
            </a:r>
            <a:r>
              <a:rPr lang="en-US" sz="2200">
                <a:ea typeface="+mn-lt"/>
                <a:cs typeface="+mn-lt"/>
              </a:rPr>
              <a:t> EmployeeUK</a:t>
            </a:r>
            <a:endParaRPr lang="en-US" sz="2200">
              <a:cs typeface="Calibri" panose="020F0502020204030204"/>
            </a:endParaRPr>
          </a:p>
          <a:p>
            <a:pPr marL="0" indent="0">
              <a:buNone/>
            </a:pPr>
            <a:r>
              <a:rPr lang="en-US" sz="2200" b="1">
                <a:ea typeface="+mn-lt"/>
                <a:cs typeface="+mn-lt"/>
              </a:rPr>
              <a:t>UNION</a:t>
            </a:r>
            <a:endParaRPr lang="en-US" sz="2200">
              <a:cs typeface="Calibri" panose="020F0502020204030204"/>
            </a:endParaRPr>
          </a:p>
          <a:p>
            <a:pPr marL="0" indent="0">
              <a:buNone/>
            </a:pPr>
            <a:r>
              <a:rPr lang="en-US" sz="2200" b="1">
                <a:ea typeface="+mn-lt"/>
                <a:cs typeface="+mn-lt"/>
              </a:rPr>
              <a:t>SELECT</a:t>
            </a:r>
            <a:r>
              <a:rPr lang="en-US" sz="2200">
                <a:ea typeface="+mn-lt"/>
                <a:cs typeface="+mn-lt"/>
              </a:rPr>
              <a:t> FirstName, LastName, Gender, Department </a:t>
            </a:r>
            <a:r>
              <a:rPr lang="en-US" sz="2200" b="1">
                <a:ea typeface="+mn-lt"/>
                <a:cs typeface="+mn-lt"/>
              </a:rPr>
              <a:t>FROM</a:t>
            </a:r>
            <a:r>
              <a:rPr lang="en-US" sz="2200">
                <a:ea typeface="+mn-lt"/>
                <a:cs typeface="+mn-lt"/>
              </a:rPr>
              <a:t> EmployeeUSA</a:t>
            </a:r>
            <a:endParaRPr lang="en-US" sz="2200">
              <a:cs typeface="Calibri" panose="020F0502020204030204"/>
            </a:endParaRPr>
          </a:p>
          <a:p>
            <a:pPr marL="0" indent="0">
              <a:buNone/>
            </a:pPr>
            <a:r>
              <a:rPr lang="en-US" sz="2200" b="1">
                <a:ea typeface="+mn-lt"/>
                <a:cs typeface="+mn-lt"/>
              </a:rPr>
              <a:t>ORDER BY</a:t>
            </a:r>
            <a:r>
              <a:rPr lang="en-US" sz="2200">
                <a:ea typeface="+mn-lt"/>
                <a:cs typeface="+mn-lt"/>
              </a:rPr>
              <a:t> FirstName;</a:t>
            </a:r>
            <a:endParaRPr lang="en-US" sz="2200">
              <a:cs typeface="Calibri"/>
            </a:endParaRPr>
          </a:p>
          <a:p>
            <a:endParaRPr lang="en-US" sz="2200">
              <a:cs typeface="Calibri"/>
            </a:endParaRPr>
          </a:p>
        </p:txBody>
      </p:sp>
    </p:spTree>
    <p:extLst>
      <p:ext uri="{BB962C8B-B14F-4D97-AF65-F5344CB8AC3E}">
        <p14:creationId xmlns:p14="http://schemas.microsoft.com/office/powerpoint/2010/main" val="2889855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62E86-4854-BCD1-85B7-7D1557D70319}"/>
              </a:ext>
            </a:extLst>
          </p:cNvPr>
          <p:cNvSpPr>
            <a:spLocks noGrp="1"/>
          </p:cNvSpPr>
          <p:nvPr>
            <p:ph type="title"/>
          </p:nvPr>
        </p:nvSpPr>
        <p:spPr>
          <a:xfrm>
            <a:off x="630936" y="640080"/>
            <a:ext cx="4818888" cy="1481328"/>
          </a:xfrm>
        </p:spPr>
        <p:txBody>
          <a:bodyPr anchor="b">
            <a:normAutofit/>
          </a:bodyPr>
          <a:lstStyle/>
          <a:p>
            <a:r>
              <a:rPr lang="en-US" sz="5000" b="1"/>
              <a:t>MySQL EXCEPT Operator:</a:t>
            </a:r>
            <a:endParaRPr lang="en-US" sz="5000"/>
          </a:p>
          <a:p>
            <a:endParaRPr lang="en-US" sz="5000">
              <a:cs typeface="Calibri Light"/>
            </a:endParaRP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1F43BF-6916-A94A-0867-9B299CD59D98}"/>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ea typeface="+mn-lt"/>
                <a:cs typeface="+mn-lt"/>
              </a:rPr>
              <a:t>The EXCEPT operator is used to combine two tables or two result sets and will return rows from the first select statement that are not present in the second select statement. </a:t>
            </a:r>
          </a:p>
          <a:p>
            <a:r>
              <a:rPr lang="en-US" sz="2200">
                <a:ea typeface="+mn-lt"/>
                <a:cs typeface="+mn-lt"/>
              </a:rPr>
              <a:t>Following is the syntax of EXCEPT Operator.</a:t>
            </a:r>
            <a:endParaRPr lang="en-US" sz="2200"/>
          </a:p>
        </p:txBody>
      </p:sp>
      <p:pic>
        <p:nvPicPr>
          <p:cNvPr id="4" name="Picture 4" descr="Graphical user interface, text, application, email&#10;&#10;Description automatically generated">
            <a:extLst>
              <a:ext uri="{FF2B5EF4-FFF2-40B4-BE49-F238E27FC236}">
                <a16:creationId xmlns:a16="http://schemas.microsoft.com/office/drawing/2014/main" id="{EE5D1692-29A5-3B01-50D7-71658CA7A782}"/>
              </a:ext>
            </a:extLst>
          </p:cNvPr>
          <p:cNvPicPr>
            <a:picLocks noChangeAspect="1"/>
          </p:cNvPicPr>
          <p:nvPr/>
        </p:nvPicPr>
        <p:blipFill>
          <a:blip r:embed="rId2"/>
          <a:stretch>
            <a:fillRect/>
          </a:stretch>
        </p:blipFill>
        <p:spPr>
          <a:xfrm>
            <a:off x="6099048" y="2318420"/>
            <a:ext cx="5458968" cy="2221159"/>
          </a:xfrm>
          <a:prstGeom prst="rect">
            <a:avLst/>
          </a:prstGeom>
        </p:spPr>
      </p:pic>
    </p:spTree>
    <p:extLst>
      <p:ext uri="{BB962C8B-B14F-4D97-AF65-F5344CB8AC3E}">
        <p14:creationId xmlns:p14="http://schemas.microsoft.com/office/powerpoint/2010/main" val="2606860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C578B0-952E-1347-013C-49121A89CA04}"/>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66C071-D0AA-DAA3-CD26-1055A8471CD1}"/>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a:ea typeface="+mn-lt"/>
                <a:cs typeface="+mn-lt"/>
              </a:rPr>
              <a:t>The EXCEPT Operator is not supported by MYSQL. We can achieve the EXCEPT Operator functionality in MySQL using the following ways.</a:t>
            </a:r>
          </a:p>
          <a:p>
            <a:pPr marL="0" indent="0">
              <a:buNone/>
            </a:pPr>
            <a:r>
              <a:rPr lang="en-US" sz="2200">
                <a:cs typeface="Calibri" panose="020F0502020204030204"/>
              </a:rPr>
              <a:t>1.</a:t>
            </a:r>
            <a:r>
              <a:rPr lang="en-US" sz="2200" b="1"/>
              <a:t>Using NOT IN Operator to achieve EXCEPT functionality:</a:t>
            </a:r>
            <a:endParaRPr lang="en-US" sz="2200"/>
          </a:p>
          <a:p>
            <a:pPr>
              <a:buNone/>
            </a:pPr>
            <a:r>
              <a:rPr lang="en-US" sz="2200">
                <a:ea typeface="+mn-lt"/>
                <a:cs typeface="+mn-lt"/>
              </a:rPr>
              <a:t>Here, we are checking the FirstName column value only. </a:t>
            </a:r>
          </a:p>
          <a:p>
            <a:pPr>
              <a:buNone/>
            </a:pPr>
            <a:r>
              <a:rPr lang="en-US" sz="2200">
                <a:ea typeface="+mn-lt"/>
                <a:cs typeface="+mn-lt"/>
              </a:rPr>
              <a:t>Following is the SQL Query using the NOT IN Operator which returns the employees from the first EmployeeUK table that are not present in the EmployeeUSA table.</a:t>
            </a:r>
            <a:endParaRPr lang="en-US" sz="2200"/>
          </a:p>
          <a:p>
            <a:pPr marL="0" indent="0">
              <a:buNone/>
            </a:pPr>
            <a:endParaRPr lang="en-US" sz="2200">
              <a:cs typeface="Calibri" panose="020F0502020204030204"/>
            </a:endParaRPr>
          </a:p>
        </p:txBody>
      </p:sp>
    </p:spTree>
    <p:extLst>
      <p:ext uri="{BB962C8B-B14F-4D97-AF65-F5344CB8AC3E}">
        <p14:creationId xmlns:p14="http://schemas.microsoft.com/office/powerpoint/2010/main" val="4271973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5F3FC-735E-1036-5A69-D40EAAF5276B}"/>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6D2379-FCB0-EECF-129D-EA8648C47F6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b="1">
                <a:ea typeface="+mn-lt"/>
                <a:cs typeface="+mn-lt"/>
              </a:rPr>
              <a:t>SELECT</a:t>
            </a:r>
            <a:r>
              <a:rPr lang="en-US" sz="2200">
                <a:ea typeface="+mn-lt"/>
                <a:cs typeface="+mn-lt"/>
              </a:rPr>
              <a:t> * </a:t>
            </a:r>
            <a:r>
              <a:rPr lang="en-US" sz="2200" b="1">
                <a:ea typeface="+mn-lt"/>
                <a:cs typeface="+mn-lt"/>
              </a:rPr>
              <a:t>FROM</a:t>
            </a:r>
            <a:r>
              <a:rPr lang="en-US" sz="2200">
                <a:ea typeface="+mn-lt"/>
                <a:cs typeface="+mn-lt"/>
              </a:rPr>
              <a:t> EmployeeUK</a:t>
            </a:r>
            <a:endParaRPr lang="en-US" sz="2200">
              <a:cs typeface="Calibri" panose="020F0502020204030204"/>
            </a:endParaRPr>
          </a:p>
          <a:p>
            <a:pPr marL="0" indent="0">
              <a:buNone/>
            </a:pPr>
            <a:r>
              <a:rPr lang="en-US" sz="2200" b="1">
                <a:ea typeface="+mn-lt"/>
                <a:cs typeface="+mn-lt"/>
              </a:rPr>
              <a:t>WHERE</a:t>
            </a:r>
            <a:r>
              <a:rPr lang="en-US" sz="2200">
                <a:ea typeface="+mn-lt"/>
                <a:cs typeface="+mn-lt"/>
              </a:rPr>
              <a:t> FirstName NOT IN (</a:t>
            </a:r>
            <a:r>
              <a:rPr lang="en-US" sz="2200" b="1">
                <a:ea typeface="+mn-lt"/>
                <a:cs typeface="+mn-lt"/>
              </a:rPr>
              <a:t>SELECT</a:t>
            </a:r>
            <a:r>
              <a:rPr lang="en-US" sz="2200">
                <a:ea typeface="+mn-lt"/>
                <a:cs typeface="+mn-lt"/>
              </a:rPr>
              <a:t> FirstName </a:t>
            </a:r>
            <a:r>
              <a:rPr lang="en-US" sz="2200" b="1">
                <a:ea typeface="+mn-lt"/>
                <a:cs typeface="+mn-lt"/>
              </a:rPr>
              <a:t>FROM</a:t>
            </a:r>
            <a:r>
              <a:rPr lang="en-US" sz="2200">
                <a:ea typeface="+mn-lt"/>
                <a:cs typeface="+mn-lt"/>
              </a:rPr>
              <a:t> EmployeeUSA);</a:t>
            </a:r>
            <a:endParaRPr lang="en-US" sz="2200">
              <a:cs typeface="Calibri"/>
            </a:endParaRPr>
          </a:p>
          <a:p>
            <a:endParaRPr lang="en-US" sz="2200">
              <a:cs typeface="Calibri"/>
            </a:endParaRPr>
          </a:p>
        </p:txBody>
      </p:sp>
    </p:spTree>
    <p:extLst>
      <p:ext uri="{BB962C8B-B14F-4D97-AF65-F5344CB8AC3E}">
        <p14:creationId xmlns:p14="http://schemas.microsoft.com/office/powerpoint/2010/main" val="2182170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E06001-A675-76ED-C9D5-71CBFC0DE840}"/>
              </a:ext>
            </a:extLst>
          </p:cNvPr>
          <p:cNvSpPr>
            <a:spLocks noGrp="1"/>
          </p:cNvSpPr>
          <p:nvPr>
            <p:ph type="title"/>
          </p:nvPr>
        </p:nvSpPr>
        <p:spPr>
          <a:xfrm>
            <a:off x="838200" y="365125"/>
            <a:ext cx="10515600" cy="1325563"/>
          </a:xfrm>
        </p:spPr>
        <p:txBody>
          <a:bodyPr>
            <a:normAutofit/>
          </a:bodyPr>
          <a:lstStyle/>
          <a:p>
            <a:r>
              <a:rPr lang="en-US" sz="4200" b="1"/>
              <a:t>Using Join to achieve EXCEPT functionality in MySQL:</a:t>
            </a:r>
            <a:endParaRPr lang="en-US" sz="4200"/>
          </a:p>
          <a:p>
            <a:endParaRPr lang="en-US" sz="4200">
              <a:cs typeface="Calibri Ligh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8685A3-4AE5-1AE7-9E69-20B31B564AA6}"/>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500">
                <a:ea typeface="+mn-lt"/>
                <a:cs typeface="+mn-lt"/>
              </a:rPr>
              <a:t>We can use LEFT JOIN to achieve the functionality of EXCEPT Operator. </a:t>
            </a:r>
          </a:p>
          <a:p>
            <a:endParaRPr lang="en-US" sz="1500">
              <a:ea typeface="+mn-lt"/>
              <a:cs typeface="+mn-lt"/>
            </a:endParaRPr>
          </a:p>
          <a:p>
            <a:pPr marL="0" indent="0">
              <a:buNone/>
            </a:pPr>
            <a:r>
              <a:rPr lang="en-US" sz="1500" b="1">
                <a:ea typeface="+mn-lt"/>
                <a:cs typeface="+mn-lt"/>
              </a:rPr>
              <a:t>SELECT</a:t>
            </a:r>
            <a:r>
              <a:rPr lang="en-US" sz="1500">
                <a:ea typeface="+mn-lt"/>
                <a:cs typeface="+mn-lt"/>
              </a:rPr>
              <a:t> t1.* </a:t>
            </a:r>
            <a:r>
              <a:rPr lang="en-US" sz="1500" b="1">
                <a:ea typeface="+mn-lt"/>
                <a:cs typeface="+mn-lt"/>
              </a:rPr>
              <a:t>FROM</a:t>
            </a:r>
            <a:r>
              <a:rPr lang="en-US" sz="1500">
                <a:ea typeface="+mn-lt"/>
                <a:cs typeface="+mn-lt"/>
              </a:rPr>
              <a:t> EmployeeUK </a:t>
            </a:r>
            <a:r>
              <a:rPr lang="en-US" sz="1500" b="1">
                <a:ea typeface="+mn-lt"/>
                <a:cs typeface="+mn-lt"/>
              </a:rPr>
              <a:t>AS</a:t>
            </a:r>
            <a:r>
              <a:rPr lang="en-US" sz="1500">
                <a:ea typeface="+mn-lt"/>
                <a:cs typeface="+mn-lt"/>
              </a:rPr>
              <a:t> t1</a:t>
            </a:r>
          </a:p>
          <a:p>
            <a:pPr marL="0" indent="0">
              <a:buNone/>
            </a:pPr>
            <a:r>
              <a:rPr lang="en-US" sz="1500" b="1">
                <a:ea typeface="+mn-lt"/>
                <a:cs typeface="+mn-lt"/>
              </a:rPr>
              <a:t>LEFT</a:t>
            </a:r>
            <a:r>
              <a:rPr lang="en-US" sz="1500">
                <a:ea typeface="+mn-lt"/>
                <a:cs typeface="+mn-lt"/>
              </a:rPr>
              <a:t> </a:t>
            </a:r>
            <a:r>
              <a:rPr lang="en-US" sz="1500" b="1">
                <a:ea typeface="+mn-lt"/>
                <a:cs typeface="+mn-lt"/>
              </a:rPr>
              <a:t>JOIN</a:t>
            </a:r>
            <a:r>
              <a:rPr lang="en-US" sz="1500">
                <a:ea typeface="+mn-lt"/>
                <a:cs typeface="+mn-lt"/>
              </a:rPr>
              <a:t> EmployeeUSA </a:t>
            </a:r>
            <a:r>
              <a:rPr lang="en-US" sz="1500" b="1">
                <a:ea typeface="+mn-lt"/>
                <a:cs typeface="+mn-lt"/>
              </a:rPr>
              <a:t>AS</a:t>
            </a:r>
            <a:r>
              <a:rPr lang="en-US" sz="1500">
                <a:ea typeface="+mn-lt"/>
                <a:cs typeface="+mn-lt"/>
              </a:rPr>
              <a:t> t2 </a:t>
            </a:r>
            <a:r>
              <a:rPr lang="en-US" sz="1500" b="1">
                <a:ea typeface="+mn-lt"/>
                <a:cs typeface="+mn-lt"/>
              </a:rPr>
              <a:t>ON</a:t>
            </a:r>
            <a:r>
              <a:rPr lang="en-US" sz="1500">
                <a:ea typeface="+mn-lt"/>
                <a:cs typeface="+mn-lt"/>
              </a:rPr>
              <a:t> </a:t>
            </a:r>
            <a:endParaRPr lang="en-US" sz="1500">
              <a:cs typeface="Calibri" panose="020F0502020204030204"/>
            </a:endParaRPr>
          </a:p>
          <a:p>
            <a:pPr marL="0" indent="0">
              <a:buNone/>
            </a:pPr>
            <a:r>
              <a:rPr lang="en-US" sz="1500">
                <a:ea typeface="+mn-lt"/>
                <a:cs typeface="+mn-lt"/>
              </a:rPr>
              <a:t>t1.FirstName=t2.FirstName</a:t>
            </a:r>
            <a:endParaRPr lang="en-US" sz="1500">
              <a:cs typeface="Calibri" panose="020F0502020204030204"/>
            </a:endParaRPr>
          </a:p>
          <a:p>
            <a:pPr marL="0" indent="0">
              <a:buNone/>
            </a:pPr>
            <a:r>
              <a:rPr lang="en-US" sz="1500">
                <a:ea typeface="+mn-lt"/>
                <a:cs typeface="+mn-lt"/>
              </a:rPr>
              <a:t>AND t1.LastName=t2.LastName</a:t>
            </a:r>
            <a:endParaRPr lang="en-US" sz="1500">
              <a:cs typeface="Calibri" panose="020F0502020204030204"/>
            </a:endParaRPr>
          </a:p>
          <a:p>
            <a:pPr marL="0" indent="0">
              <a:buNone/>
            </a:pPr>
            <a:r>
              <a:rPr lang="en-US" sz="1500">
                <a:ea typeface="+mn-lt"/>
                <a:cs typeface="+mn-lt"/>
              </a:rPr>
              <a:t>AND t1.Gender=t2.Gender</a:t>
            </a:r>
            <a:endParaRPr lang="en-US" sz="1500">
              <a:cs typeface="Calibri" panose="020F0502020204030204"/>
            </a:endParaRPr>
          </a:p>
          <a:p>
            <a:pPr marL="0" indent="0">
              <a:buNone/>
            </a:pPr>
            <a:r>
              <a:rPr lang="en-US" sz="1500">
                <a:ea typeface="+mn-lt"/>
                <a:cs typeface="+mn-lt"/>
              </a:rPr>
              <a:t>AND t1.Department=t2.Department</a:t>
            </a:r>
            <a:endParaRPr lang="en-US" sz="1500">
              <a:cs typeface="Calibri" panose="020F0502020204030204"/>
            </a:endParaRPr>
          </a:p>
          <a:p>
            <a:pPr marL="0" indent="0">
              <a:buNone/>
            </a:pPr>
            <a:r>
              <a:rPr lang="en-US" sz="1500" b="1">
                <a:ea typeface="+mn-lt"/>
                <a:cs typeface="+mn-lt"/>
              </a:rPr>
              <a:t>WHERE</a:t>
            </a:r>
            <a:r>
              <a:rPr lang="en-US" sz="1500">
                <a:ea typeface="+mn-lt"/>
                <a:cs typeface="+mn-lt"/>
              </a:rPr>
              <a:t> t2.EmployeeId IS NULL;</a:t>
            </a:r>
            <a:endParaRPr lang="en-US" sz="1500">
              <a:cs typeface="Calibri" panose="020F0502020204030204"/>
            </a:endParaRPr>
          </a:p>
          <a:p>
            <a:endParaRPr lang="en-US" sz="1500">
              <a:ea typeface="+mn-lt"/>
              <a:cs typeface="+mn-lt"/>
            </a:endParaRPr>
          </a:p>
          <a:p>
            <a:endParaRPr lang="en-US" sz="1500">
              <a:cs typeface="Calibri"/>
            </a:endParaRPr>
          </a:p>
          <a:p>
            <a:pPr marL="0" indent="0">
              <a:buNone/>
            </a:pPr>
            <a:br>
              <a:rPr lang="en-US" sz="1500"/>
            </a:br>
            <a:endParaRPr lang="en-US" sz="1500">
              <a:cs typeface="Calibri" panose="020F0502020204030204"/>
            </a:endParaRPr>
          </a:p>
          <a:p>
            <a:endParaRPr lang="en-US" sz="1500">
              <a:ea typeface="+mn-lt"/>
              <a:cs typeface="+mn-lt"/>
            </a:endParaRPr>
          </a:p>
        </p:txBody>
      </p:sp>
    </p:spTree>
    <p:extLst>
      <p:ext uri="{BB962C8B-B14F-4D97-AF65-F5344CB8AC3E}">
        <p14:creationId xmlns:p14="http://schemas.microsoft.com/office/powerpoint/2010/main" val="63422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BDE4D-C188-07B1-E035-D7C6C8428EFB}"/>
              </a:ext>
            </a:extLst>
          </p:cNvPr>
          <p:cNvSpPr>
            <a:spLocks noGrp="1"/>
          </p:cNvSpPr>
          <p:nvPr>
            <p:ph type="title"/>
          </p:nvPr>
        </p:nvSpPr>
        <p:spPr>
          <a:xfrm>
            <a:off x="5297762" y="329184"/>
            <a:ext cx="6251110" cy="1783080"/>
          </a:xfrm>
        </p:spPr>
        <p:txBody>
          <a:bodyPr anchor="b">
            <a:normAutofit/>
          </a:bodyPr>
          <a:lstStyle/>
          <a:p>
            <a:r>
              <a:rPr lang="en-US" sz="5400" b="1"/>
              <a:t>What are SET Operators in MySQL?</a:t>
            </a:r>
            <a:endParaRPr lang="en-US" sz="5400"/>
          </a:p>
          <a:p>
            <a:endParaRPr lang="en-US" sz="5400">
              <a:cs typeface="Calibri Light"/>
            </a:endParaRPr>
          </a:p>
        </p:txBody>
      </p:sp>
      <p:pic>
        <p:nvPicPr>
          <p:cNvPr id="5" name="Picture 4" descr="Graph on document with pen">
            <a:extLst>
              <a:ext uri="{FF2B5EF4-FFF2-40B4-BE49-F238E27FC236}">
                <a16:creationId xmlns:a16="http://schemas.microsoft.com/office/drawing/2014/main" id="{47888744-1986-E5B5-5237-AD9E30C18B6C}"/>
              </a:ext>
            </a:extLst>
          </p:cNvPr>
          <p:cNvPicPr>
            <a:picLocks noChangeAspect="1"/>
          </p:cNvPicPr>
          <p:nvPr/>
        </p:nvPicPr>
        <p:blipFill rotWithShape="1">
          <a:blip r:embed="rId2"/>
          <a:srcRect l="34394" r="20342"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18C259-739A-8B22-3B0A-552155B685BE}"/>
              </a:ext>
            </a:extLst>
          </p:cNvPr>
          <p:cNvSpPr>
            <a:spLocks noGrp="1"/>
          </p:cNvSpPr>
          <p:nvPr>
            <p:ph idx="1"/>
          </p:nvPr>
        </p:nvSpPr>
        <p:spPr>
          <a:xfrm>
            <a:off x="5297762" y="2706624"/>
            <a:ext cx="6251110" cy="3483864"/>
          </a:xfrm>
        </p:spPr>
        <p:txBody>
          <a:bodyPr vert="horz" lIns="91440" tIns="45720" rIns="91440" bIns="45720" rtlCol="0">
            <a:normAutofit/>
          </a:bodyPr>
          <a:lstStyle/>
          <a:p>
            <a:r>
              <a:rPr lang="en-US" sz="2200">
                <a:ea typeface="+mn-lt"/>
                <a:cs typeface="+mn-lt"/>
              </a:rPr>
              <a:t>The SET Operators in MySQL are basically used to combine the result of more than 1 select statement and return the output as a single result set.</a:t>
            </a:r>
            <a:endParaRPr lang="en-US" sz="2200"/>
          </a:p>
        </p:txBody>
      </p:sp>
    </p:spTree>
    <p:extLst>
      <p:ext uri="{BB962C8B-B14F-4D97-AF65-F5344CB8AC3E}">
        <p14:creationId xmlns:p14="http://schemas.microsoft.com/office/powerpoint/2010/main" val="84850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4DA35-D57D-3A53-1E9D-D9B6E96540EF}"/>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3803A0-BBD7-DCE9-874E-95543563F4F8}"/>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cs typeface="Calibri"/>
              </a:rPr>
              <a:t>Here, the join clause needs to contain all 4 columns FirstName, LastName, Gender, and Department. </a:t>
            </a:r>
            <a:endParaRPr lang="en-US" sz="2200">
              <a:ea typeface="+mn-lt"/>
              <a:cs typeface="+mn-lt"/>
            </a:endParaRPr>
          </a:p>
          <a:p>
            <a:endParaRPr lang="en-US" sz="2200">
              <a:ea typeface="+mn-lt"/>
              <a:cs typeface="+mn-lt"/>
            </a:endParaRPr>
          </a:p>
          <a:p>
            <a:r>
              <a:rPr lang="en-US" sz="2200">
                <a:cs typeface="Calibri"/>
              </a:rPr>
              <a:t>The where clause picks null values in EmployeeId in EmployeeUSA, which limits to rows that exist in EmployeeUK only.</a:t>
            </a:r>
            <a:endParaRPr lang="en-US" sz="2200"/>
          </a:p>
        </p:txBody>
      </p:sp>
    </p:spTree>
    <p:extLst>
      <p:ext uri="{BB962C8B-B14F-4D97-AF65-F5344CB8AC3E}">
        <p14:creationId xmlns:p14="http://schemas.microsoft.com/office/powerpoint/2010/main" val="2450033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164D31-2FC9-7540-5BDA-82D895A65322}"/>
              </a:ext>
            </a:extLst>
          </p:cNvPr>
          <p:cNvSpPr>
            <a:spLocks noGrp="1"/>
          </p:cNvSpPr>
          <p:nvPr>
            <p:ph type="title"/>
          </p:nvPr>
        </p:nvSpPr>
        <p:spPr>
          <a:xfrm>
            <a:off x="1137034" y="609597"/>
            <a:ext cx="9392421" cy="1330841"/>
          </a:xfrm>
        </p:spPr>
        <p:txBody>
          <a:bodyPr>
            <a:normAutofit/>
          </a:bodyPr>
          <a:lstStyle/>
          <a:p>
            <a:r>
              <a:rPr lang="en-US" b="1" dirty="0"/>
              <a:t>INTERSECT Operator in MySQL</a:t>
            </a:r>
            <a:endParaRPr lang="en-US"/>
          </a:p>
          <a:p>
            <a:endParaRPr lang="en-US" dirty="0">
              <a:cs typeface="Calibri Light"/>
            </a:endParaRPr>
          </a:p>
        </p:txBody>
      </p:sp>
      <p:sp>
        <p:nvSpPr>
          <p:cNvPr id="3" name="Content Placeholder 2">
            <a:extLst>
              <a:ext uri="{FF2B5EF4-FFF2-40B4-BE49-F238E27FC236}">
                <a16:creationId xmlns:a16="http://schemas.microsoft.com/office/drawing/2014/main" id="{513FD490-F8F6-080D-F95F-043CFC065EF5}"/>
              </a:ext>
            </a:extLst>
          </p:cNvPr>
          <p:cNvSpPr>
            <a:spLocks noGrp="1"/>
          </p:cNvSpPr>
          <p:nvPr>
            <p:ph idx="1"/>
          </p:nvPr>
        </p:nvSpPr>
        <p:spPr>
          <a:xfrm>
            <a:off x="1137034" y="2198362"/>
            <a:ext cx="4958966" cy="3917773"/>
          </a:xfrm>
        </p:spPr>
        <p:txBody>
          <a:bodyPr vert="horz" lIns="91440" tIns="45720" rIns="91440" bIns="45720" rtlCol="0">
            <a:normAutofit/>
          </a:bodyPr>
          <a:lstStyle/>
          <a:p>
            <a:r>
              <a:rPr lang="en-US" sz="2000">
                <a:ea typeface="+mn-lt"/>
                <a:cs typeface="+mn-lt"/>
              </a:rPr>
              <a:t>The INTERSECT operator is used to combine two result sets and returns the data which are common in both the result set. </a:t>
            </a:r>
            <a:endParaRPr lang="en-US" sz="2000"/>
          </a:p>
          <a:p>
            <a:r>
              <a:rPr lang="en-US" sz="2000">
                <a:ea typeface="+mn-lt"/>
                <a:cs typeface="+mn-lt"/>
              </a:rPr>
              <a:t>Following is the syntax of INTERSECT operator.</a:t>
            </a:r>
            <a:endParaRPr lang="en-US" sz="2000"/>
          </a:p>
          <a:p>
            <a:endParaRPr lang="en-US" sz="2000">
              <a:cs typeface="Calibri"/>
            </a:endParaRPr>
          </a:p>
          <a:p>
            <a:endParaRPr lang="en-US" sz="2000">
              <a:cs typeface="Calibri"/>
            </a:endParaRPr>
          </a:p>
        </p:txBody>
      </p:sp>
      <p:pic>
        <p:nvPicPr>
          <p:cNvPr id="4" name="Picture 4" descr="Graphical user interface, text, email, website&#10;&#10;Description automatically generated">
            <a:extLst>
              <a:ext uri="{FF2B5EF4-FFF2-40B4-BE49-F238E27FC236}">
                <a16:creationId xmlns:a16="http://schemas.microsoft.com/office/drawing/2014/main" id="{40AB04A0-2876-C265-ACD8-6B3B1DCE91AC}"/>
              </a:ext>
            </a:extLst>
          </p:cNvPr>
          <p:cNvPicPr>
            <a:picLocks noChangeAspect="1"/>
          </p:cNvPicPr>
          <p:nvPr/>
        </p:nvPicPr>
        <p:blipFill>
          <a:blip r:embed="rId2"/>
          <a:stretch>
            <a:fillRect/>
          </a:stretch>
        </p:blipFill>
        <p:spPr>
          <a:xfrm>
            <a:off x="6719367" y="3419639"/>
            <a:ext cx="4788505" cy="1286464"/>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99999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E0D84-01F5-6C0C-59CB-CAC56B0DD787}"/>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CC07E3-8E50-1044-9A85-93E9BBCCF3B1}"/>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But the INTERSECT Operator is not supported by MYSQL. </a:t>
            </a:r>
          </a:p>
          <a:p>
            <a:r>
              <a:rPr lang="en-US" sz="2200">
                <a:ea typeface="+mn-lt"/>
                <a:cs typeface="+mn-lt"/>
              </a:rPr>
              <a:t>We can achieve the INTERSECT Operator functionality in MySQL using the following ways.</a:t>
            </a:r>
          </a:p>
          <a:p>
            <a:endParaRPr lang="en-US" sz="2200">
              <a:cs typeface="Calibri"/>
            </a:endParaRPr>
          </a:p>
          <a:p>
            <a:r>
              <a:rPr lang="en-US" sz="2200" b="1"/>
              <a:t>Using IN Operator to achieve INTERSECT functionality:</a:t>
            </a:r>
            <a:endParaRPr lang="en-US" sz="2200">
              <a:cs typeface="Calibri"/>
            </a:endParaRPr>
          </a:p>
          <a:p>
            <a:r>
              <a:rPr lang="en-US" sz="2200" b="1"/>
              <a:t>Using Join to achieve INTERSECT functionality in MySQL:</a:t>
            </a:r>
            <a:endParaRPr lang="en-US" sz="2200" b="1">
              <a:cs typeface="Calibri"/>
            </a:endParaRPr>
          </a:p>
          <a:p>
            <a:endParaRPr lang="en-US" sz="2200" b="1">
              <a:cs typeface="Calibri"/>
            </a:endParaRPr>
          </a:p>
          <a:p>
            <a:endParaRPr lang="en-US" sz="2200">
              <a:cs typeface="Calibri"/>
            </a:endParaRPr>
          </a:p>
        </p:txBody>
      </p:sp>
    </p:spTree>
    <p:extLst>
      <p:ext uri="{BB962C8B-B14F-4D97-AF65-F5344CB8AC3E}">
        <p14:creationId xmlns:p14="http://schemas.microsoft.com/office/powerpoint/2010/main" val="2265925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BA1F5-BBD2-2972-0368-9529246F6962}"/>
              </a:ext>
            </a:extLst>
          </p:cNvPr>
          <p:cNvSpPr>
            <a:spLocks noGrp="1"/>
          </p:cNvSpPr>
          <p:nvPr>
            <p:ph type="title"/>
          </p:nvPr>
        </p:nvSpPr>
        <p:spPr>
          <a:xfrm>
            <a:off x="838200" y="365125"/>
            <a:ext cx="10515600" cy="1325563"/>
          </a:xfrm>
        </p:spPr>
        <p:txBody>
          <a:bodyPr>
            <a:normAutofit/>
          </a:bodyPr>
          <a:lstStyle/>
          <a:p>
            <a:r>
              <a:rPr lang="en-US" sz="4200" b="1"/>
              <a:t>Using IN Operator to achieve INTERSECT functionality:</a:t>
            </a:r>
            <a:endParaRPr lang="en-US" sz="4200"/>
          </a:p>
          <a:p>
            <a:endParaRPr lang="en-US" sz="4200">
              <a:cs typeface="Calibri Ligh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7E5E63-C906-AB96-A13C-790FAEF9A6DB}"/>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b="1">
                <a:ea typeface="+mn-lt"/>
                <a:cs typeface="+mn-lt"/>
              </a:rPr>
              <a:t>SELECT</a:t>
            </a:r>
            <a:r>
              <a:rPr lang="en-US" sz="2200">
                <a:ea typeface="+mn-lt"/>
                <a:cs typeface="+mn-lt"/>
              </a:rPr>
              <a:t> * </a:t>
            </a:r>
            <a:r>
              <a:rPr lang="en-US" sz="2200" b="1">
                <a:ea typeface="+mn-lt"/>
                <a:cs typeface="+mn-lt"/>
              </a:rPr>
              <a:t>FROM</a:t>
            </a:r>
            <a:r>
              <a:rPr lang="en-US" sz="2200">
                <a:ea typeface="+mn-lt"/>
                <a:cs typeface="+mn-lt"/>
              </a:rPr>
              <a:t> EmployeeUK</a:t>
            </a:r>
            <a:endParaRPr lang="en-US" sz="2200">
              <a:cs typeface="Calibri" panose="020F0502020204030204"/>
            </a:endParaRPr>
          </a:p>
          <a:p>
            <a:pPr marL="0" indent="0">
              <a:buNone/>
            </a:pPr>
            <a:r>
              <a:rPr lang="en-US" sz="2200" b="1">
                <a:ea typeface="+mn-lt"/>
                <a:cs typeface="+mn-lt"/>
              </a:rPr>
              <a:t>WHERE</a:t>
            </a:r>
            <a:r>
              <a:rPr lang="en-US" sz="2200">
                <a:ea typeface="+mn-lt"/>
                <a:cs typeface="+mn-lt"/>
              </a:rPr>
              <a:t> FirstName IN (</a:t>
            </a:r>
            <a:r>
              <a:rPr lang="en-US" sz="2200" b="1">
                <a:ea typeface="+mn-lt"/>
                <a:cs typeface="+mn-lt"/>
              </a:rPr>
              <a:t>SELECT</a:t>
            </a:r>
            <a:r>
              <a:rPr lang="en-US" sz="2200">
                <a:ea typeface="+mn-lt"/>
                <a:cs typeface="+mn-lt"/>
              </a:rPr>
              <a:t> FirstName </a:t>
            </a:r>
            <a:r>
              <a:rPr lang="en-US" sz="2200" b="1">
                <a:ea typeface="+mn-lt"/>
                <a:cs typeface="+mn-lt"/>
              </a:rPr>
              <a:t>FROM</a:t>
            </a:r>
            <a:r>
              <a:rPr lang="en-US" sz="2200">
                <a:ea typeface="+mn-lt"/>
                <a:cs typeface="+mn-lt"/>
              </a:rPr>
              <a:t> EmployeeUSA);</a:t>
            </a:r>
            <a:endParaRPr lang="en-US" sz="2200">
              <a:cs typeface="Calibri"/>
            </a:endParaRPr>
          </a:p>
          <a:p>
            <a:pPr marL="0" indent="0">
              <a:buNone/>
            </a:pPr>
            <a:endParaRPr lang="en-US" sz="2200">
              <a:cs typeface="Calibri"/>
            </a:endParaRPr>
          </a:p>
          <a:p>
            <a:pPr marL="0" indent="0">
              <a:buNone/>
            </a:pPr>
            <a:r>
              <a:rPr lang="en-US" sz="2200">
                <a:ea typeface="+mn-lt"/>
                <a:cs typeface="+mn-lt"/>
              </a:rPr>
              <a:t>Here, we are checking the FirstName column value only.  SQL Query  returns the common employees i.e. the employees which are present in both t EmployeeUK and EmployeeUSA tables. </a:t>
            </a:r>
          </a:p>
          <a:p>
            <a:pPr marL="0" indent="0">
              <a:buNone/>
            </a:pPr>
            <a:r>
              <a:rPr lang="en-US" sz="2200">
                <a:ea typeface="+mn-lt"/>
                <a:cs typeface="+mn-lt"/>
              </a:rPr>
              <a:t>Here, we are checking common based on the First Name column value.</a:t>
            </a:r>
            <a:endParaRPr lang="en-US" sz="2200">
              <a:cs typeface="Calibri"/>
            </a:endParaRPr>
          </a:p>
          <a:p>
            <a:endParaRPr lang="en-US" sz="2200">
              <a:cs typeface="Calibri"/>
            </a:endParaRPr>
          </a:p>
        </p:txBody>
      </p:sp>
    </p:spTree>
    <p:extLst>
      <p:ext uri="{BB962C8B-B14F-4D97-AF65-F5344CB8AC3E}">
        <p14:creationId xmlns:p14="http://schemas.microsoft.com/office/powerpoint/2010/main" val="1967661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C6158-5C24-145E-C065-61EC38663D5B}"/>
              </a:ext>
            </a:extLst>
          </p:cNvPr>
          <p:cNvSpPr>
            <a:spLocks noGrp="1"/>
          </p:cNvSpPr>
          <p:nvPr>
            <p:ph type="title"/>
          </p:nvPr>
        </p:nvSpPr>
        <p:spPr>
          <a:xfrm>
            <a:off x="838200" y="365125"/>
            <a:ext cx="10515600" cy="1325563"/>
          </a:xfrm>
        </p:spPr>
        <p:txBody>
          <a:bodyPr>
            <a:normAutofit/>
          </a:bodyPr>
          <a:lstStyle/>
          <a:p>
            <a:r>
              <a:rPr lang="en-US" sz="4200" b="1"/>
              <a:t>Using Join to achieve INTERSECT functionality in MySQL:</a:t>
            </a:r>
            <a:endParaRPr lang="en-US" sz="4200"/>
          </a:p>
          <a:p>
            <a:endParaRPr lang="en-US" sz="4200">
              <a:cs typeface="Calibri Ligh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0CBF94-9745-06F1-783E-35E443457116}"/>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We can use INNER JOIN to achieve the functionality of INTERSECT Operator.</a:t>
            </a:r>
          </a:p>
          <a:p>
            <a:endParaRPr lang="en-US" sz="2200">
              <a:cs typeface="Calibri" panose="020F0502020204030204"/>
            </a:endParaRPr>
          </a:p>
          <a:p>
            <a:pPr marL="0" indent="0">
              <a:buNone/>
            </a:pPr>
            <a:r>
              <a:rPr lang="en-US" sz="2200" b="1">
                <a:ea typeface="+mn-lt"/>
                <a:cs typeface="+mn-lt"/>
              </a:rPr>
              <a:t>SELECT</a:t>
            </a:r>
            <a:r>
              <a:rPr lang="en-US" sz="2200">
                <a:ea typeface="+mn-lt"/>
                <a:cs typeface="+mn-lt"/>
              </a:rPr>
              <a:t> t1.* </a:t>
            </a:r>
            <a:r>
              <a:rPr lang="en-US" sz="2200" b="1">
                <a:ea typeface="+mn-lt"/>
                <a:cs typeface="+mn-lt"/>
              </a:rPr>
              <a:t>FROM</a:t>
            </a:r>
            <a:r>
              <a:rPr lang="en-US" sz="2200">
                <a:ea typeface="+mn-lt"/>
                <a:cs typeface="+mn-lt"/>
              </a:rPr>
              <a:t> EmployeeUK </a:t>
            </a:r>
            <a:r>
              <a:rPr lang="en-US" sz="2200" b="1">
                <a:ea typeface="+mn-lt"/>
                <a:cs typeface="+mn-lt"/>
              </a:rPr>
              <a:t>AS</a:t>
            </a:r>
            <a:r>
              <a:rPr lang="en-US" sz="2200">
                <a:ea typeface="+mn-lt"/>
                <a:cs typeface="+mn-lt"/>
              </a:rPr>
              <a:t> t1</a:t>
            </a:r>
            <a:endParaRPr lang="en-US" sz="2200">
              <a:cs typeface="Calibri" panose="020F0502020204030204"/>
            </a:endParaRPr>
          </a:p>
          <a:p>
            <a:pPr marL="0" indent="0">
              <a:buNone/>
            </a:pPr>
            <a:r>
              <a:rPr lang="en-US" sz="2200" b="1">
                <a:ea typeface="+mn-lt"/>
                <a:cs typeface="+mn-lt"/>
              </a:rPr>
              <a:t>INNER</a:t>
            </a:r>
            <a:r>
              <a:rPr lang="en-US" sz="2200">
                <a:ea typeface="+mn-lt"/>
                <a:cs typeface="+mn-lt"/>
              </a:rPr>
              <a:t> </a:t>
            </a:r>
            <a:r>
              <a:rPr lang="en-US" sz="2200" b="1">
                <a:ea typeface="+mn-lt"/>
                <a:cs typeface="+mn-lt"/>
              </a:rPr>
              <a:t>JOIN</a:t>
            </a:r>
            <a:r>
              <a:rPr lang="en-US" sz="2200">
                <a:ea typeface="+mn-lt"/>
                <a:cs typeface="+mn-lt"/>
              </a:rPr>
              <a:t> EmployeeUSA </a:t>
            </a:r>
            <a:r>
              <a:rPr lang="en-US" sz="2200" b="1">
                <a:ea typeface="+mn-lt"/>
                <a:cs typeface="+mn-lt"/>
              </a:rPr>
              <a:t>AS</a:t>
            </a:r>
            <a:r>
              <a:rPr lang="en-US" sz="2200">
                <a:ea typeface="+mn-lt"/>
                <a:cs typeface="+mn-lt"/>
              </a:rPr>
              <a:t> t2 </a:t>
            </a:r>
            <a:r>
              <a:rPr lang="en-US" sz="2200" b="1">
                <a:ea typeface="+mn-lt"/>
                <a:cs typeface="+mn-lt"/>
              </a:rPr>
              <a:t>ON</a:t>
            </a:r>
            <a:r>
              <a:rPr lang="en-US" sz="2200">
                <a:ea typeface="+mn-lt"/>
                <a:cs typeface="+mn-lt"/>
              </a:rPr>
              <a:t> </a:t>
            </a:r>
          </a:p>
          <a:p>
            <a:pPr marL="0" indent="0">
              <a:buNone/>
            </a:pPr>
            <a:r>
              <a:rPr lang="en-US" sz="2200">
                <a:ea typeface="+mn-lt"/>
                <a:cs typeface="+mn-lt"/>
              </a:rPr>
              <a:t>t1.FirstName=t2.FirstName</a:t>
            </a:r>
            <a:endParaRPr lang="en-US" sz="2200">
              <a:cs typeface="Calibri" panose="020F0502020204030204"/>
            </a:endParaRPr>
          </a:p>
          <a:p>
            <a:pPr marL="0" indent="0">
              <a:buNone/>
            </a:pPr>
            <a:r>
              <a:rPr lang="en-US" sz="2200">
                <a:ea typeface="+mn-lt"/>
                <a:cs typeface="+mn-lt"/>
              </a:rPr>
              <a:t>AND t1.LastName=t2.LastName</a:t>
            </a:r>
            <a:endParaRPr lang="en-US" sz="2200">
              <a:cs typeface="Calibri" panose="020F0502020204030204"/>
            </a:endParaRPr>
          </a:p>
          <a:p>
            <a:pPr marL="0" indent="0">
              <a:buNone/>
            </a:pPr>
            <a:r>
              <a:rPr lang="en-US" sz="2200">
                <a:ea typeface="+mn-lt"/>
                <a:cs typeface="+mn-lt"/>
              </a:rPr>
              <a:t>AND t1.Gender=t2.Gender</a:t>
            </a:r>
            <a:endParaRPr lang="en-US" sz="2200">
              <a:cs typeface="Calibri" panose="020F0502020204030204"/>
            </a:endParaRPr>
          </a:p>
          <a:p>
            <a:pPr marL="0" indent="0">
              <a:buNone/>
            </a:pPr>
            <a:r>
              <a:rPr lang="en-US" sz="2200">
                <a:ea typeface="+mn-lt"/>
                <a:cs typeface="+mn-lt"/>
              </a:rPr>
              <a:t>AND t1.Department=t2.Department; </a:t>
            </a:r>
            <a:endParaRPr lang="en-US" sz="2200">
              <a:cs typeface="Calibri" panose="020F0502020204030204"/>
            </a:endParaRPr>
          </a:p>
          <a:p>
            <a:endParaRPr lang="en-US" sz="2200">
              <a:cs typeface="Calibri" panose="020F0502020204030204"/>
            </a:endParaRPr>
          </a:p>
        </p:txBody>
      </p:sp>
    </p:spTree>
    <p:extLst>
      <p:ext uri="{BB962C8B-B14F-4D97-AF65-F5344CB8AC3E}">
        <p14:creationId xmlns:p14="http://schemas.microsoft.com/office/powerpoint/2010/main" val="2726486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9F2D2-0F52-1206-69AD-6CB950BB321B}"/>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01E7E2-40F2-71DC-BB84-4DB6E26C4C84}"/>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Here, the join clause needs to contain all 4 columns FirstName, LastName, Gender, and Department.</a:t>
            </a:r>
            <a:endParaRPr lang="en-US" sz="2200"/>
          </a:p>
        </p:txBody>
      </p:sp>
    </p:spTree>
    <p:extLst>
      <p:ext uri="{BB962C8B-B14F-4D97-AF65-F5344CB8AC3E}">
        <p14:creationId xmlns:p14="http://schemas.microsoft.com/office/powerpoint/2010/main" val="2714162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4B4E7-81BF-DF53-855E-92A2BE7D3F80}"/>
              </a:ext>
            </a:extLst>
          </p:cNvPr>
          <p:cNvSpPr>
            <a:spLocks noGrp="1"/>
          </p:cNvSpPr>
          <p:nvPr>
            <p:ph type="title"/>
          </p:nvPr>
        </p:nvSpPr>
        <p:spPr>
          <a:xfrm>
            <a:off x="6739128" y="638089"/>
            <a:ext cx="4818888" cy="1476801"/>
          </a:xfrm>
        </p:spPr>
        <p:txBody>
          <a:bodyPr anchor="b">
            <a:normAutofit/>
          </a:bodyPr>
          <a:lstStyle/>
          <a:p>
            <a:endParaRPr lang="en-US" sz="5400"/>
          </a:p>
        </p:txBody>
      </p:sp>
      <p:pic>
        <p:nvPicPr>
          <p:cNvPr id="7" name="Graphic 6" descr="Smiling Face with No Fill">
            <a:extLst>
              <a:ext uri="{FF2B5EF4-FFF2-40B4-BE49-F238E27FC236}">
                <a16:creationId xmlns:a16="http://schemas.microsoft.com/office/drawing/2014/main" id="{11E864EA-55C2-346E-18E8-84A55F5317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936" y="699516"/>
            <a:ext cx="5458968" cy="5458968"/>
          </a:xfrm>
          <a:prstGeom prst="rect">
            <a:avLst/>
          </a:prstGeom>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41E335-F30B-436D-6D6C-8C9EDC00AB32}"/>
              </a:ext>
            </a:extLst>
          </p:cNvPr>
          <p:cNvSpPr>
            <a:spLocks noGrp="1"/>
          </p:cNvSpPr>
          <p:nvPr>
            <p:ph idx="1"/>
          </p:nvPr>
        </p:nvSpPr>
        <p:spPr>
          <a:xfrm>
            <a:off x="6739128" y="2664886"/>
            <a:ext cx="4818888" cy="3550789"/>
          </a:xfrm>
        </p:spPr>
        <p:txBody>
          <a:bodyPr vert="horz" lIns="91440" tIns="45720" rIns="91440" bIns="45720" rtlCol="0" anchor="t">
            <a:normAutofit/>
          </a:bodyPr>
          <a:lstStyle/>
          <a:p>
            <a:pPr marL="0" indent="0">
              <a:buNone/>
            </a:pPr>
            <a:r>
              <a:rPr lang="en-US" sz="9600" dirty="0">
                <a:solidFill>
                  <a:schemeClr val="accent1"/>
                </a:solidFill>
                <a:latin typeface="Comic Sans MS"/>
                <a:cs typeface="Calibri"/>
              </a:rPr>
              <a:t>Thank You!</a:t>
            </a:r>
            <a:endParaRPr lang="en-US" sz="9600" dirty="0">
              <a:solidFill>
                <a:schemeClr val="accent1"/>
              </a:solidFill>
              <a:latin typeface="Comic Sans MS"/>
            </a:endParaRPr>
          </a:p>
        </p:txBody>
      </p:sp>
    </p:spTree>
    <p:extLst>
      <p:ext uri="{BB962C8B-B14F-4D97-AF65-F5344CB8AC3E}">
        <p14:creationId xmlns:p14="http://schemas.microsoft.com/office/powerpoint/2010/main" val="158703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4280B-A4FE-BD90-523A-1073B4DDBFDC}"/>
              </a:ext>
            </a:extLst>
          </p:cNvPr>
          <p:cNvSpPr>
            <a:spLocks noGrp="1"/>
          </p:cNvSpPr>
          <p:nvPr>
            <p:ph type="title"/>
          </p:nvPr>
        </p:nvSpPr>
        <p:spPr>
          <a:xfrm>
            <a:off x="841248" y="548640"/>
            <a:ext cx="3600860" cy="5431536"/>
          </a:xfrm>
        </p:spPr>
        <p:txBody>
          <a:bodyPr>
            <a:normAutofit/>
          </a:bodyPr>
          <a:lstStyle/>
          <a:p>
            <a:r>
              <a:rPr lang="en-US" sz="5400">
                <a:cs typeface="Calibri Light"/>
              </a:rPr>
              <a:t>There are 4 types of set-Operators in MySql</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802F1F-ECE8-AFA8-1074-922AFDB12C7C}"/>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b="1">
                <a:ea typeface="+mn-lt"/>
                <a:cs typeface="+mn-lt"/>
              </a:rPr>
              <a:t>UNION</a:t>
            </a:r>
            <a:r>
              <a:rPr lang="en-US" sz="2200">
                <a:ea typeface="+mn-lt"/>
                <a:cs typeface="+mn-lt"/>
              </a:rPr>
              <a:t>: It is used to combine two or more result sets into a single set, without duplicates.</a:t>
            </a:r>
            <a:endParaRPr lang="en-US" sz="2200">
              <a:cs typeface="Calibri"/>
            </a:endParaRPr>
          </a:p>
          <a:p>
            <a:r>
              <a:rPr lang="en-US" sz="2200" b="1">
                <a:ea typeface="+mn-lt"/>
                <a:cs typeface="+mn-lt"/>
              </a:rPr>
              <a:t>UNION ALL</a:t>
            </a:r>
            <a:r>
              <a:rPr lang="en-US" sz="2200">
                <a:ea typeface="+mn-lt"/>
                <a:cs typeface="+mn-lt"/>
              </a:rPr>
              <a:t>: It is used to combine two or more result sets into a single set, including duplicates.</a:t>
            </a:r>
            <a:endParaRPr lang="en-US" sz="2200">
              <a:cs typeface="Calibri"/>
            </a:endParaRPr>
          </a:p>
          <a:p>
            <a:r>
              <a:rPr lang="en-US" sz="2200" b="1">
                <a:ea typeface="+mn-lt"/>
                <a:cs typeface="+mn-lt"/>
              </a:rPr>
              <a:t>INTERSECT</a:t>
            </a:r>
            <a:r>
              <a:rPr lang="en-US" sz="2200">
                <a:ea typeface="+mn-lt"/>
                <a:cs typeface="+mn-lt"/>
              </a:rPr>
              <a:t>: It is used to combine two result sets and returns the data which are common in both the result set.</a:t>
            </a:r>
            <a:endParaRPr lang="en-US" sz="2200">
              <a:cs typeface="Calibri"/>
            </a:endParaRPr>
          </a:p>
          <a:p>
            <a:r>
              <a:rPr lang="en-US" sz="2200" b="1">
                <a:ea typeface="+mn-lt"/>
                <a:cs typeface="+mn-lt"/>
              </a:rPr>
              <a:t>EXCEPT</a:t>
            </a:r>
            <a:r>
              <a:rPr lang="en-US" sz="2200">
                <a:ea typeface="+mn-lt"/>
                <a:cs typeface="+mn-lt"/>
              </a:rPr>
              <a:t>: It is used to combine two result sets and returns the data from the first result set which is not present in the second result set.</a:t>
            </a:r>
            <a:endParaRPr lang="en-US" sz="2200">
              <a:cs typeface="Calibri"/>
            </a:endParaRPr>
          </a:p>
          <a:p>
            <a:endParaRPr lang="en-US" sz="2200">
              <a:cs typeface="Calibri"/>
            </a:endParaRPr>
          </a:p>
          <a:p>
            <a:endParaRPr lang="en-US" sz="2200">
              <a:cs typeface="Calibri"/>
            </a:endParaRPr>
          </a:p>
        </p:txBody>
      </p:sp>
    </p:spTree>
    <p:extLst>
      <p:ext uri="{BB962C8B-B14F-4D97-AF65-F5344CB8AC3E}">
        <p14:creationId xmlns:p14="http://schemas.microsoft.com/office/powerpoint/2010/main" val="3328690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74A0A2-8A5A-01EB-E71F-19788963628B}"/>
              </a:ext>
            </a:extLst>
          </p:cNvPr>
          <p:cNvSpPr>
            <a:spLocks noGrp="1"/>
          </p:cNvSpPr>
          <p:nvPr>
            <p:ph type="title"/>
          </p:nvPr>
        </p:nvSpPr>
        <p:spPr>
          <a:xfrm>
            <a:off x="838200" y="365125"/>
            <a:ext cx="10515600" cy="1325563"/>
          </a:xfrm>
        </p:spPr>
        <p:txBody>
          <a:bodyPr>
            <a:normAutofit/>
          </a:bodyPr>
          <a:lstStyle/>
          <a:p>
            <a:r>
              <a:rPr lang="en-US" sz="4200" b="1">
                <a:ea typeface="+mj-lt"/>
                <a:cs typeface="+mj-lt"/>
              </a:rPr>
              <a:t>Points to Remember while working with Set Operations:</a:t>
            </a:r>
            <a:endParaRPr 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716FDD-F8EB-3DEA-4533-3070C35732DB}"/>
              </a:ext>
            </a:extLst>
          </p:cNvPr>
          <p:cNvSpPr>
            <a:spLocks noGrp="1"/>
          </p:cNvSpPr>
          <p:nvPr>
            <p:ph idx="1"/>
          </p:nvPr>
        </p:nvSpPr>
        <p:spPr>
          <a:xfrm>
            <a:off x="838200" y="1929384"/>
            <a:ext cx="10515600" cy="4251960"/>
          </a:xfrm>
        </p:spPr>
        <p:txBody>
          <a:bodyPr vert="horz" lIns="91440" tIns="45720" rIns="91440" bIns="45720" rtlCol="0">
            <a:normAutofit/>
          </a:bodyPr>
          <a:lstStyle/>
          <a:p>
            <a:endParaRPr lang="en-US" sz="2200" b="1">
              <a:cs typeface="Calibri" panose="020F0502020204030204"/>
            </a:endParaRPr>
          </a:p>
          <a:p>
            <a:r>
              <a:rPr lang="en-US" sz="2200">
                <a:ea typeface="+mn-lt"/>
                <a:cs typeface="+mn-lt"/>
              </a:rPr>
              <a:t>Every SELECT statement involved in the query must have a similar number of columns.</a:t>
            </a:r>
            <a:endParaRPr lang="en-US" sz="2200"/>
          </a:p>
          <a:p>
            <a:r>
              <a:rPr lang="en-US" sz="2200">
                <a:ea typeface="+mn-lt"/>
                <a:cs typeface="+mn-lt"/>
              </a:rPr>
              <a:t>The columns in the SELECT statement must be in the same order and have similar data types.</a:t>
            </a:r>
            <a:endParaRPr lang="en-US" sz="2200"/>
          </a:p>
          <a:p>
            <a:r>
              <a:rPr lang="en-US" sz="2200">
                <a:ea typeface="+mn-lt"/>
                <a:cs typeface="+mn-lt"/>
              </a:rPr>
              <a:t>In order to sort the result, an ORDER BY clause should be part of the last select statement. The column names or aliases must be found out by the first select statement.</a:t>
            </a:r>
            <a:endParaRPr lang="en-US" sz="2200"/>
          </a:p>
          <a:p>
            <a:endParaRPr lang="en-US" sz="2200">
              <a:cs typeface="Calibri"/>
            </a:endParaRPr>
          </a:p>
        </p:txBody>
      </p:sp>
    </p:spTree>
    <p:extLst>
      <p:ext uri="{BB962C8B-B14F-4D97-AF65-F5344CB8AC3E}">
        <p14:creationId xmlns:p14="http://schemas.microsoft.com/office/powerpoint/2010/main" val="421703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363D6-66D9-4968-7698-6A933F957F65}"/>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5E8093-3414-231A-CAEF-1610144EF57F}"/>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b="1">
                <a:ea typeface="+mn-lt"/>
                <a:cs typeface="+mn-lt"/>
              </a:rPr>
              <a:t>CREATE</a:t>
            </a:r>
            <a:r>
              <a:rPr lang="en-US" sz="2200">
                <a:ea typeface="+mn-lt"/>
                <a:cs typeface="+mn-lt"/>
              </a:rPr>
              <a:t> </a:t>
            </a:r>
            <a:r>
              <a:rPr lang="en-US" sz="2200" b="1">
                <a:ea typeface="+mn-lt"/>
                <a:cs typeface="+mn-lt"/>
              </a:rPr>
              <a:t>DATABASE</a:t>
            </a:r>
            <a:r>
              <a:rPr lang="en-US" sz="2200">
                <a:ea typeface="+mn-lt"/>
                <a:cs typeface="+mn-lt"/>
              </a:rPr>
              <a:t> EmployeeDB;</a:t>
            </a:r>
            <a:endParaRPr lang="en-US" sz="2200">
              <a:cs typeface="Calibri"/>
            </a:endParaRPr>
          </a:p>
          <a:p>
            <a:r>
              <a:rPr lang="en-US" sz="2200" b="1">
                <a:ea typeface="+mn-lt"/>
                <a:cs typeface="+mn-lt"/>
              </a:rPr>
              <a:t>USE</a:t>
            </a:r>
            <a:r>
              <a:rPr lang="en-US" sz="2200">
                <a:ea typeface="+mn-lt"/>
                <a:cs typeface="+mn-lt"/>
              </a:rPr>
              <a:t> EmployeeDB;</a:t>
            </a:r>
            <a:endParaRPr lang="en-US" sz="2200"/>
          </a:p>
          <a:p>
            <a:r>
              <a:rPr lang="en-US" sz="2200" b="1">
                <a:ea typeface="+mn-lt"/>
                <a:cs typeface="+mn-lt"/>
              </a:rPr>
              <a:t>CREATE</a:t>
            </a:r>
            <a:r>
              <a:rPr lang="en-US" sz="2200">
                <a:ea typeface="+mn-lt"/>
                <a:cs typeface="+mn-lt"/>
              </a:rPr>
              <a:t> </a:t>
            </a:r>
            <a:r>
              <a:rPr lang="en-US" sz="2200" b="1">
                <a:ea typeface="+mn-lt"/>
                <a:cs typeface="+mn-lt"/>
              </a:rPr>
              <a:t>TABLE</a:t>
            </a:r>
            <a:r>
              <a:rPr lang="en-US" sz="2200">
                <a:ea typeface="+mn-lt"/>
                <a:cs typeface="+mn-lt"/>
              </a:rPr>
              <a:t> EmployeeUK</a:t>
            </a:r>
            <a:endParaRPr lang="en-US" sz="2200"/>
          </a:p>
          <a:p>
            <a:r>
              <a:rPr lang="en-US" sz="2200">
                <a:ea typeface="+mn-lt"/>
                <a:cs typeface="+mn-lt"/>
              </a:rPr>
              <a:t>(</a:t>
            </a:r>
            <a:endParaRPr lang="en-US" sz="2200"/>
          </a:p>
          <a:p>
            <a:r>
              <a:rPr lang="en-US" sz="2200">
                <a:ea typeface="+mn-lt"/>
                <a:cs typeface="+mn-lt"/>
              </a:rPr>
              <a:t>EmployeeId </a:t>
            </a:r>
            <a:r>
              <a:rPr lang="en-US" sz="2200" b="1">
                <a:ea typeface="+mn-lt"/>
                <a:cs typeface="+mn-lt"/>
              </a:rPr>
              <a:t>INT</a:t>
            </a:r>
            <a:r>
              <a:rPr lang="en-US" sz="2200">
                <a:ea typeface="+mn-lt"/>
                <a:cs typeface="+mn-lt"/>
              </a:rPr>
              <a:t> </a:t>
            </a:r>
            <a:r>
              <a:rPr lang="en-US" sz="2200" b="1">
                <a:ea typeface="+mn-lt"/>
                <a:cs typeface="+mn-lt"/>
              </a:rPr>
              <a:t>PRIMARY KEY</a:t>
            </a:r>
            <a:r>
              <a:rPr lang="en-US" sz="2200">
                <a:ea typeface="+mn-lt"/>
                <a:cs typeface="+mn-lt"/>
              </a:rPr>
              <a:t>,</a:t>
            </a:r>
            <a:endParaRPr lang="en-US" sz="2200"/>
          </a:p>
          <a:p>
            <a:r>
              <a:rPr lang="en-US" sz="2200">
                <a:ea typeface="+mn-lt"/>
                <a:cs typeface="+mn-lt"/>
              </a:rPr>
              <a:t>FirstName </a:t>
            </a:r>
            <a:r>
              <a:rPr lang="en-US" sz="2200" b="1">
                <a:ea typeface="+mn-lt"/>
                <a:cs typeface="+mn-lt"/>
              </a:rPr>
              <a:t>VARCHAR</a:t>
            </a:r>
            <a:r>
              <a:rPr lang="en-US" sz="2200">
                <a:ea typeface="+mn-lt"/>
                <a:cs typeface="+mn-lt"/>
              </a:rPr>
              <a:t>(50),</a:t>
            </a:r>
            <a:endParaRPr lang="en-US" sz="2200"/>
          </a:p>
          <a:p>
            <a:r>
              <a:rPr lang="en-US" sz="2200">
                <a:ea typeface="+mn-lt"/>
                <a:cs typeface="+mn-lt"/>
              </a:rPr>
              <a:t>LastName </a:t>
            </a:r>
            <a:r>
              <a:rPr lang="en-US" sz="2200" b="1">
                <a:ea typeface="+mn-lt"/>
                <a:cs typeface="+mn-lt"/>
              </a:rPr>
              <a:t>VARCHAR</a:t>
            </a:r>
            <a:r>
              <a:rPr lang="en-US" sz="2200">
                <a:ea typeface="+mn-lt"/>
                <a:cs typeface="+mn-lt"/>
              </a:rPr>
              <a:t>(50),</a:t>
            </a:r>
            <a:endParaRPr lang="en-US" sz="2200"/>
          </a:p>
          <a:p>
            <a:r>
              <a:rPr lang="en-US" sz="2200">
                <a:ea typeface="+mn-lt"/>
                <a:cs typeface="+mn-lt"/>
              </a:rPr>
              <a:t>Gender </a:t>
            </a:r>
            <a:r>
              <a:rPr lang="en-US" sz="2200" b="1">
                <a:ea typeface="+mn-lt"/>
                <a:cs typeface="+mn-lt"/>
              </a:rPr>
              <a:t>VARCHAR</a:t>
            </a:r>
            <a:r>
              <a:rPr lang="en-US" sz="2200">
                <a:ea typeface="+mn-lt"/>
                <a:cs typeface="+mn-lt"/>
              </a:rPr>
              <a:t>(10),</a:t>
            </a:r>
            <a:endParaRPr lang="en-US" sz="2200"/>
          </a:p>
          <a:p>
            <a:r>
              <a:rPr lang="en-US" sz="2200">
                <a:ea typeface="+mn-lt"/>
                <a:cs typeface="+mn-lt"/>
              </a:rPr>
              <a:t>Department </a:t>
            </a:r>
            <a:r>
              <a:rPr lang="en-US" sz="2200" b="1">
                <a:ea typeface="+mn-lt"/>
                <a:cs typeface="+mn-lt"/>
              </a:rPr>
              <a:t>VARCHAR</a:t>
            </a:r>
            <a:r>
              <a:rPr lang="en-US" sz="2200">
                <a:ea typeface="+mn-lt"/>
                <a:cs typeface="+mn-lt"/>
              </a:rPr>
              <a:t>(20)</a:t>
            </a:r>
            <a:endParaRPr lang="en-US" sz="2200"/>
          </a:p>
          <a:p>
            <a:r>
              <a:rPr lang="en-US" sz="2200">
                <a:ea typeface="+mn-lt"/>
                <a:cs typeface="+mn-lt"/>
              </a:rPr>
              <a:t>);</a:t>
            </a:r>
            <a:endParaRPr lang="en-US" sz="2200"/>
          </a:p>
          <a:p>
            <a:endParaRPr lang="en-US" sz="2200">
              <a:cs typeface="Calibri"/>
            </a:endParaRPr>
          </a:p>
        </p:txBody>
      </p:sp>
    </p:spTree>
    <p:extLst>
      <p:ext uri="{BB962C8B-B14F-4D97-AF65-F5344CB8AC3E}">
        <p14:creationId xmlns:p14="http://schemas.microsoft.com/office/powerpoint/2010/main" val="4095086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0760F-EDD6-05BE-C1DA-AFF00D1A2B64}"/>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A60663-F554-808D-9755-78C1635EFF9C}"/>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b="1">
                <a:ea typeface="+mn-lt"/>
                <a:cs typeface="+mn-lt"/>
              </a:rPr>
              <a:t>CREATE</a:t>
            </a:r>
            <a:r>
              <a:rPr lang="en-US" sz="2200">
                <a:ea typeface="+mn-lt"/>
                <a:cs typeface="+mn-lt"/>
              </a:rPr>
              <a:t> </a:t>
            </a:r>
            <a:r>
              <a:rPr lang="en-US" sz="2200" b="1">
                <a:ea typeface="+mn-lt"/>
                <a:cs typeface="+mn-lt"/>
              </a:rPr>
              <a:t>TABLE</a:t>
            </a:r>
            <a:r>
              <a:rPr lang="en-US" sz="2200">
                <a:ea typeface="+mn-lt"/>
                <a:cs typeface="+mn-lt"/>
              </a:rPr>
              <a:t> EmployeeUSA</a:t>
            </a:r>
            <a:endParaRPr lang="en-US" sz="2200">
              <a:cs typeface="Calibri" panose="020F0502020204030204"/>
            </a:endParaRPr>
          </a:p>
          <a:p>
            <a:r>
              <a:rPr lang="en-US" sz="2200">
                <a:ea typeface="+mn-lt"/>
                <a:cs typeface="+mn-lt"/>
              </a:rPr>
              <a:t>(</a:t>
            </a:r>
            <a:endParaRPr lang="en-US" sz="2200"/>
          </a:p>
          <a:p>
            <a:r>
              <a:rPr lang="en-US" sz="2200">
                <a:ea typeface="+mn-lt"/>
                <a:cs typeface="+mn-lt"/>
              </a:rPr>
              <a:t>EmployeeId </a:t>
            </a:r>
            <a:r>
              <a:rPr lang="en-US" sz="2200" b="1">
                <a:ea typeface="+mn-lt"/>
                <a:cs typeface="+mn-lt"/>
              </a:rPr>
              <a:t>INT</a:t>
            </a:r>
            <a:r>
              <a:rPr lang="en-US" sz="2200">
                <a:ea typeface="+mn-lt"/>
                <a:cs typeface="+mn-lt"/>
              </a:rPr>
              <a:t> </a:t>
            </a:r>
            <a:r>
              <a:rPr lang="en-US" sz="2200" b="1">
                <a:ea typeface="+mn-lt"/>
                <a:cs typeface="+mn-lt"/>
              </a:rPr>
              <a:t>PRIMARY KEY</a:t>
            </a:r>
            <a:r>
              <a:rPr lang="en-US" sz="2200">
                <a:ea typeface="+mn-lt"/>
                <a:cs typeface="+mn-lt"/>
              </a:rPr>
              <a:t>,</a:t>
            </a:r>
            <a:endParaRPr lang="en-US" sz="2200"/>
          </a:p>
          <a:p>
            <a:r>
              <a:rPr lang="en-US" sz="2200">
                <a:ea typeface="+mn-lt"/>
                <a:cs typeface="+mn-lt"/>
              </a:rPr>
              <a:t>FirstName </a:t>
            </a:r>
            <a:r>
              <a:rPr lang="en-US" sz="2200" b="1">
                <a:ea typeface="+mn-lt"/>
                <a:cs typeface="+mn-lt"/>
              </a:rPr>
              <a:t>VARCHAR</a:t>
            </a:r>
            <a:r>
              <a:rPr lang="en-US" sz="2200">
                <a:ea typeface="+mn-lt"/>
                <a:cs typeface="+mn-lt"/>
              </a:rPr>
              <a:t>(50),</a:t>
            </a:r>
            <a:endParaRPr lang="en-US" sz="2200"/>
          </a:p>
          <a:p>
            <a:r>
              <a:rPr lang="en-US" sz="2200">
                <a:ea typeface="+mn-lt"/>
                <a:cs typeface="+mn-lt"/>
              </a:rPr>
              <a:t>LastName </a:t>
            </a:r>
            <a:r>
              <a:rPr lang="en-US" sz="2200" b="1">
                <a:ea typeface="+mn-lt"/>
                <a:cs typeface="+mn-lt"/>
              </a:rPr>
              <a:t>VARCHAR</a:t>
            </a:r>
            <a:r>
              <a:rPr lang="en-US" sz="2200">
                <a:ea typeface="+mn-lt"/>
                <a:cs typeface="+mn-lt"/>
              </a:rPr>
              <a:t>(50),</a:t>
            </a:r>
            <a:endParaRPr lang="en-US" sz="2200"/>
          </a:p>
          <a:p>
            <a:r>
              <a:rPr lang="en-US" sz="2200">
                <a:ea typeface="+mn-lt"/>
                <a:cs typeface="+mn-lt"/>
              </a:rPr>
              <a:t>Gender </a:t>
            </a:r>
            <a:r>
              <a:rPr lang="en-US" sz="2200" b="1">
                <a:ea typeface="+mn-lt"/>
                <a:cs typeface="+mn-lt"/>
              </a:rPr>
              <a:t>VARCHAR</a:t>
            </a:r>
            <a:r>
              <a:rPr lang="en-US" sz="2200">
                <a:ea typeface="+mn-lt"/>
                <a:cs typeface="+mn-lt"/>
              </a:rPr>
              <a:t>(10),</a:t>
            </a:r>
            <a:endParaRPr lang="en-US" sz="2200"/>
          </a:p>
          <a:p>
            <a:r>
              <a:rPr lang="en-US" sz="2200">
                <a:ea typeface="+mn-lt"/>
                <a:cs typeface="+mn-lt"/>
              </a:rPr>
              <a:t>Department </a:t>
            </a:r>
            <a:r>
              <a:rPr lang="en-US" sz="2200" b="1">
                <a:ea typeface="+mn-lt"/>
                <a:cs typeface="+mn-lt"/>
              </a:rPr>
              <a:t>VARCHAR</a:t>
            </a:r>
            <a:r>
              <a:rPr lang="en-US" sz="2200">
                <a:ea typeface="+mn-lt"/>
                <a:cs typeface="+mn-lt"/>
              </a:rPr>
              <a:t>(20)</a:t>
            </a:r>
            <a:endParaRPr lang="en-US" sz="2200"/>
          </a:p>
          <a:p>
            <a:r>
              <a:rPr lang="en-US" sz="2200">
                <a:ea typeface="+mn-lt"/>
                <a:cs typeface="+mn-lt"/>
              </a:rPr>
              <a:t>);</a:t>
            </a:r>
            <a:endParaRPr lang="en-US" sz="2200"/>
          </a:p>
          <a:p>
            <a:endParaRPr lang="en-US" sz="2200">
              <a:cs typeface="Calibri"/>
            </a:endParaRPr>
          </a:p>
        </p:txBody>
      </p:sp>
    </p:spTree>
    <p:extLst>
      <p:ext uri="{BB962C8B-B14F-4D97-AF65-F5344CB8AC3E}">
        <p14:creationId xmlns:p14="http://schemas.microsoft.com/office/powerpoint/2010/main" val="230657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1A04B-A209-8DE0-100E-CB976E5AB800}"/>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33E4C-0716-C745-8930-0B88A1CABC31}"/>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b="1">
                <a:ea typeface="+mn-lt"/>
                <a:cs typeface="+mn-lt"/>
              </a:rPr>
              <a:t>INSERT</a:t>
            </a:r>
            <a:r>
              <a:rPr lang="en-US" sz="2200">
                <a:ea typeface="+mn-lt"/>
                <a:cs typeface="+mn-lt"/>
              </a:rPr>
              <a:t> </a:t>
            </a:r>
            <a:r>
              <a:rPr lang="en-US" sz="2200" b="1">
                <a:ea typeface="+mn-lt"/>
                <a:cs typeface="+mn-lt"/>
              </a:rPr>
              <a:t>INTO</a:t>
            </a:r>
            <a:r>
              <a:rPr lang="en-US" sz="2200">
                <a:ea typeface="+mn-lt"/>
                <a:cs typeface="+mn-lt"/>
              </a:rPr>
              <a:t> EmployeeUK </a:t>
            </a:r>
            <a:r>
              <a:rPr lang="en-US" sz="2200" b="1">
                <a:ea typeface="+mn-lt"/>
                <a:cs typeface="+mn-lt"/>
              </a:rPr>
              <a:t>VALUES</a:t>
            </a:r>
            <a:r>
              <a:rPr lang="en-US" sz="2200">
                <a:ea typeface="+mn-lt"/>
                <a:cs typeface="+mn-lt"/>
              </a:rPr>
              <a:t>(1, 'Pranaya', 'Rout', 'Male','IT');</a:t>
            </a:r>
            <a:endParaRPr lang="en-US" sz="2200">
              <a:cs typeface="Calibri" panose="020F0502020204030204"/>
            </a:endParaRPr>
          </a:p>
          <a:p>
            <a:r>
              <a:rPr lang="en-US" sz="2200" b="1">
                <a:ea typeface="+mn-lt"/>
                <a:cs typeface="+mn-lt"/>
              </a:rPr>
              <a:t>INSERT</a:t>
            </a:r>
            <a:r>
              <a:rPr lang="en-US" sz="2200">
                <a:ea typeface="+mn-lt"/>
                <a:cs typeface="+mn-lt"/>
              </a:rPr>
              <a:t> </a:t>
            </a:r>
            <a:r>
              <a:rPr lang="en-US" sz="2200" b="1">
                <a:ea typeface="+mn-lt"/>
                <a:cs typeface="+mn-lt"/>
              </a:rPr>
              <a:t>INTO</a:t>
            </a:r>
            <a:r>
              <a:rPr lang="en-US" sz="2200">
                <a:ea typeface="+mn-lt"/>
                <a:cs typeface="+mn-lt"/>
              </a:rPr>
              <a:t> EmployeeUK </a:t>
            </a:r>
            <a:r>
              <a:rPr lang="en-US" sz="2200" b="1">
                <a:ea typeface="+mn-lt"/>
                <a:cs typeface="+mn-lt"/>
              </a:rPr>
              <a:t>VALUES</a:t>
            </a:r>
            <a:r>
              <a:rPr lang="en-US" sz="2200">
                <a:ea typeface="+mn-lt"/>
                <a:cs typeface="+mn-lt"/>
              </a:rPr>
              <a:t>(2, 'Priyanka', 'Dewangan', 'Female','IT');</a:t>
            </a:r>
            <a:endParaRPr lang="en-US" sz="2200"/>
          </a:p>
          <a:p>
            <a:r>
              <a:rPr lang="en-US" sz="2200" b="1">
                <a:ea typeface="+mn-lt"/>
                <a:cs typeface="+mn-lt"/>
              </a:rPr>
              <a:t>INSERT</a:t>
            </a:r>
            <a:r>
              <a:rPr lang="en-US" sz="2200">
                <a:ea typeface="+mn-lt"/>
                <a:cs typeface="+mn-lt"/>
              </a:rPr>
              <a:t> </a:t>
            </a:r>
            <a:r>
              <a:rPr lang="en-US" sz="2200" b="1">
                <a:ea typeface="+mn-lt"/>
                <a:cs typeface="+mn-lt"/>
              </a:rPr>
              <a:t>INTO</a:t>
            </a:r>
            <a:r>
              <a:rPr lang="en-US" sz="2200">
                <a:ea typeface="+mn-lt"/>
                <a:cs typeface="+mn-lt"/>
              </a:rPr>
              <a:t> EmployeeUK </a:t>
            </a:r>
            <a:r>
              <a:rPr lang="en-US" sz="2200" b="1">
                <a:ea typeface="+mn-lt"/>
                <a:cs typeface="+mn-lt"/>
              </a:rPr>
              <a:t>VALUES</a:t>
            </a:r>
            <a:r>
              <a:rPr lang="en-US" sz="2200">
                <a:ea typeface="+mn-lt"/>
                <a:cs typeface="+mn-lt"/>
              </a:rPr>
              <a:t>(3, 'Preety', 'Tiwary', 'Female','HR');</a:t>
            </a:r>
            <a:endParaRPr lang="en-US" sz="2200"/>
          </a:p>
          <a:p>
            <a:r>
              <a:rPr lang="en-US" sz="2200" b="1">
                <a:ea typeface="+mn-lt"/>
                <a:cs typeface="+mn-lt"/>
              </a:rPr>
              <a:t>INSERT</a:t>
            </a:r>
            <a:r>
              <a:rPr lang="en-US" sz="2200">
                <a:ea typeface="+mn-lt"/>
                <a:cs typeface="+mn-lt"/>
              </a:rPr>
              <a:t> </a:t>
            </a:r>
            <a:r>
              <a:rPr lang="en-US" sz="2200" b="1">
                <a:ea typeface="+mn-lt"/>
                <a:cs typeface="+mn-lt"/>
              </a:rPr>
              <a:t>INTO</a:t>
            </a:r>
            <a:r>
              <a:rPr lang="en-US" sz="2200">
                <a:ea typeface="+mn-lt"/>
                <a:cs typeface="+mn-lt"/>
              </a:rPr>
              <a:t> EmployeeUK </a:t>
            </a:r>
            <a:r>
              <a:rPr lang="en-US" sz="2200" b="1">
                <a:ea typeface="+mn-lt"/>
                <a:cs typeface="+mn-lt"/>
              </a:rPr>
              <a:t>VALUES</a:t>
            </a:r>
            <a:r>
              <a:rPr lang="en-US" sz="2200">
                <a:ea typeface="+mn-lt"/>
                <a:cs typeface="+mn-lt"/>
              </a:rPr>
              <a:t>(4, 'Subrat', 'Sahoo', 'Male','HR');</a:t>
            </a:r>
            <a:endParaRPr lang="en-US" sz="2200"/>
          </a:p>
          <a:p>
            <a:r>
              <a:rPr lang="en-US" sz="2200" b="1">
                <a:ea typeface="+mn-lt"/>
                <a:cs typeface="+mn-lt"/>
              </a:rPr>
              <a:t>INSERT</a:t>
            </a:r>
            <a:r>
              <a:rPr lang="en-US" sz="2200">
                <a:ea typeface="+mn-lt"/>
                <a:cs typeface="+mn-lt"/>
              </a:rPr>
              <a:t> </a:t>
            </a:r>
            <a:r>
              <a:rPr lang="en-US" sz="2200" b="1">
                <a:ea typeface="+mn-lt"/>
                <a:cs typeface="+mn-lt"/>
              </a:rPr>
              <a:t>INTO</a:t>
            </a:r>
            <a:r>
              <a:rPr lang="en-US" sz="2200">
                <a:ea typeface="+mn-lt"/>
                <a:cs typeface="+mn-lt"/>
              </a:rPr>
              <a:t> EmployeeUK </a:t>
            </a:r>
            <a:r>
              <a:rPr lang="en-US" sz="2200" b="1">
                <a:ea typeface="+mn-lt"/>
                <a:cs typeface="+mn-lt"/>
              </a:rPr>
              <a:t>VALUES</a:t>
            </a:r>
            <a:r>
              <a:rPr lang="en-US" sz="2200">
                <a:ea typeface="+mn-lt"/>
                <a:cs typeface="+mn-lt"/>
              </a:rPr>
              <a:t>(5, 'Anurag', 'Mohanty', 'Male','IT');</a:t>
            </a:r>
            <a:endParaRPr lang="en-US" sz="2200"/>
          </a:p>
          <a:p>
            <a:r>
              <a:rPr lang="en-US" sz="2200" b="1">
                <a:ea typeface="+mn-lt"/>
                <a:cs typeface="+mn-lt"/>
              </a:rPr>
              <a:t>INSERT</a:t>
            </a:r>
            <a:r>
              <a:rPr lang="en-US" sz="2200">
                <a:ea typeface="+mn-lt"/>
                <a:cs typeface="+mn-lt"/>
              </a:rPr>
              <a:t> </a:t>
            </a:r>
            <a:r>
              <a:rPr lang="en-US" sz="2200" b="1">
                <a:ea typeface="+mn-lt"/>
                <a:cs typeface="+mn-lt"/>
              </a:rPr>
              <a:t>INTO</a:t>
            </a:r>
            <a:r>
              <a:rPr lang="en-US" sz="2200">
                <a:ea typeface="+mn-lt"/>
                <a:cs typeface="+mn-lt"/>
              </a:rPr>
              <a:t> EmployeeUK </a:t>
            </a:r>
            <a:r>
              <a:rPr lang="en-US" sz="2200" b="1">
                <a:ea typeface="+mn-lt"/>
                <a:cs typeface="+mn-lt"/>
              </a:rPr>
              <a:t>VALUES</a:t>
            </a:r>
            <a:r>
              <a:rPr lang="en-US" sz="2200">
                <a:ea typeface="+mn-lt"/>
                <a:cs typeface="+mn-lt"/>
              </a:rPr>
              <a:t>(6, 'Rajesh', 'Pradhan', 'Male','HR');</a:t>
            </a:r>
            <a:endParaRPr lang="en-US" sz="2200"/>
          </a:p>
          <a:p>
            <a:r>
              <a:rPr lang="en-US" sz="2200" b="1">
                <a:ea typeface="+mn-lt"/>
                <a:cs typeface="+mn-lt"/>
              </a:rPr>
              <a:t>INSERT</a:t>
            </a:r>
            <a:r>
              <a:rPr lang="en-US" sz="2200">
                <a:ea typeface="+mn-lt"/>
                <a:cs typeface="+mn-lt"/>
              </a:rPr>
              <a:t> </a:t>
            </a:r>
            <a:r>
              <a:rPr lang="en-US" sz="2200" b="1">
                <a:ea typeface="+mn-lt"/>
                <a:cs typeface="+mn-lt"/>
              </a:rPr>
              <a:t>INTO</a:t>
            </a:r>
            <a:r>
              <a:rPr lang="en-US" sz="2200">
                <a:ea typeface="+mn-lt"/>
                <a:cs typeface="+mn-lt"/>
              </a:rPr>
              <a:t> EmployeeUK </a:t>
            </a:r>
            <a:r>
              <a:rPr lang="en-US" sz="2200" b="1">
                <a:ea typeface="+mn-lt"/>
                <a:cs typeface="+mn-lt"/>
              </a:rPr>
              <a:t>VALUES</a:t>
            </a:r>
            <a:r>
              <a:rPr lang="en-US" sz="2200">
                <a:ea typeface="+mn-lt"/>
                <a:cs typeface="+mn-lt"/>
              </a:rPr>
              <a:t>(7, 'Hina', 'Sharma', 'Female','IT');</a:t>
            </a:r>
            <a:endParaRPr lang="en-US" sz="2200"/>
          </a:p>
          <a:p>
            <a:endParaRPr lang="en-US" sz="2200">
              <a:cs typeface="Calibri"/>
            </a:endParaRPr>
          </a:p>
        </p:txBody>
      </p:sp>
    </p:spTree>
    <p:extLst>
      <p:ext uri="{BB962C8B-B14F-4D97-AF65-F5344CB8AC3E}">
        <p14:creationId xmlns:p14="http://schemas.microsoft.com/office/powerpoint/2010/main" val="30225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0A327-1F69-4AAE-D073-CD68EEB51E18}"/>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8279AA-AF96-A37A-3267-4442FD28055F}"/>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b="1">
                <a:ea typeface="+mn-lt"/>
                <a:cs typeface="+mn-lt"/>
              </a:rPr>
              <a:t>INSERT</a:t>
            </a:r>
            <a:r>
              <a:rPr lang="en-US" sz="2200">
                <a:ea typeface="+mn-lt"/>
                <a:cs typeface="+mn-lt"/>
              </a:rPr>
              <a:t> </a:t>
            </a:r>
            <a:r>
              <a:rPr lang="en-US" sz="2200" b="1">
                <a:ea typeface="+mn-lt"/>
                <a:cs typeface="+mn-lt"/>
              </a:rPr>
              <a:t>INTO</a:t>
            </a:r>
            <a:r>
              <a:rPr lang="en-US" sz="2200">
                <a:ea typeface="+mn-lt"/>
                <a:cs typeface="+mn-lt"/>
              </a:rPr>
              <a:t> EmployeeUSA </a:t>
            </a:r>
            <a:r>
              <a:rPr lang="en-US" sz="2200" b="1">
                <a:ea typeface="+mn-lt"/>
                <a:cs typeface="+mn-lt"/>
              </a:rPr>
              <a:t>VALUES</a:t>
            </a:r>
            <a:r>
              <a:rPr lang="en-US" sz="2200">
                <a:ea typeface="+mn-lt"/>
                <a:cs typeface="+mn-lt"/>
              </a:rPr>
              <a:t>(1, 'James', 'Pattrick', 'Male','IT');</a:t>
            </a:r>
            <a:endParaRPr lang="en-US" sz="2200">
              <a:cs typeface="Calibri" panose="020F0502020204030204"/>
            </a:endParaRPr>
          </a:p>
          <a:p>
            <a:r>
              <a:rPr lang="en-US" sz="2200" b="1">
                <a:ea typeface="+mn-lt"/>
                <a:cs typeface="+mn-lt"/>
              </a:rPr>
              <a:t>INSERT</a:t>
            </a:r>
            <a:r>
              <a:rPr lang="en-US" sz="2200">
                <a:ea typeface="+mn-lt"/>
                <a:cs typeface="+mn-lt"/>
              </a:rPr>
              <a:t> </a:t>
            </a:r>
            <a:r>
              <a:rPr lang="en-US" sz="2200" b="1">
                <a:ea typeface="+mn-lt"/>
                <a:cs typeface="+mn-lt"/>
              </a:rPr>
              <a:t>INTO</a:t>
            </a:r>
            <a:r>
              <a:rPr lang="en-US" sz="2200">
                <a:ea typeface="+mn-lt"/>
                <a:cs typeface="+mn-lt"/>
              </a:rPr>
              <a:t> EmployeeUSA </a:t>
            </a:r>
            <a:r>
              <a:rPr lang="en-US" sz="2200" b="1">
                <a:ea typeface="+mn-lt"/>
                <a:cs typeface="+mn-lt"/>
              </a:rPr>
              <a:t>VALUES</a:t>
            </a:r>
            <a:r>
              <a:rPr lang="en-US" sz="2200">
                <a:ea typeface="+mn-lt"/>
                <a:cs typeface="+mn-lt"/>
              </a:rPr>
              <a:t>(2, 'Priyanka', 'Dewangan', 'Female','IT');</a:t>
            </a:r>
            <a:endParaRPr lang="en-US" sz="2200"/>
          </a:p>
          <a:p>
            <a:r>
              <a:rPr lang="en-US" sz="2200" b="1">
                <a:ea typeface="+mn-lt"/>
                <a:cs typeface="+mn-lt"/>
              </a:rPr>
              <a:t>INSERT</a:t>
            </a:r>
            <a:r>
              <a:rPr lang="en-US" sz="2200">
                <a:ea typeface="+mn-lt"/>
                <a:cs typeface="+mn-lt"/>
              </a:rPr>
              <a:t> </a:t>
            </a:r>
            <a:r>
              <a:rPr lang="en-US" sz="2200" b="1">
                <a:ea typeface="+mn-lt"/>
                <a:cs typeface="+mn-lt"/>
              </a:rPr>
              <a:t>INTO</a:t>
            </a:r>
            <a:r>
              <a:rPr lang="en-US" sz="2200">
                <a:ea typeface="+mn-lt"/>
                <a:cs typeface="+mn-lt"/>
              </a:rPr>
              <a:t> EmployeeUSA </a:t>
            </a:r>
            <a:r>
              <a:rPr lang="en-US" sz="2200" b="1">
                <a:ea typeface="+mn-lt"/>
                <a:cs typeface="+mn-lt"/>
              </a:rPr>
              <a:t>VALUES</a:t>
            </a:r>
            <a:r>
              <a:rPr lang="en-US" sz="2200">
                <a:ea typeface="+mn-lt"/>
                <a:cs typeface="+mn-lt"/>
              </a:rPr>
              <a:t>(3, 'Sara', 'Taylor', 'Female','HR');</a:t>
            </a:r>
            <a:endParaRPr lang="en-US" sz="2200"/>
          </a:p>
          <a:p>
            <a:r>
              <a:rPr lang="en-US" sz="2200" b="1">
                <a:ea typeface="+mn-lt"/>
                <a:cs typeface="+mn-lt"/>
              </a:rPr>
              <a:t>INSERT</a:t>
            </a:r>
            <a:r>
              <a:rPr lang="en-US" sz="2200">
                <a:ea typeface="+mn-lt"/>
                <a:cs typeface="+mn-lt"/>
              </a:rPr>
              <a:t> </a:t>
            </a:r>
            <a:r>
              <a:rPr lang="en-US" sz="2200" b="1">
                <a:ea typeface="+mn-lt"/>
                <a:cs typeface="+mn-lt"/>
              </a:rPr>
              <a:t>INTO</a:t>
            </a:r>
            <a:r>
              <a:rPr lang="en-US" sz="2200">
                <a:ea typeface="+mn-lt"/>
                <a:cs typeface="+mn-lt"/>
              </a:rPr>
              <a:t> EmployeeUSA </a:t>
            </a:r>
            <a:r>
              <a:rPr lang="en-US" sz="2200" b="1">
                <a:ea typeface="+mn-lt"/>
                <a:cs typeface="+mn-lt"/>
              </a:rPr>
              <a:t>VALUES</a:t>
            </a:r>
            <a:r>
              <a:rPr lang="en-US" sz="2200">
                <a:ea typeface="+mn-lt"/>
                <a:cs typeface="+mn-lt"/>
              </a:rPr>
              <a:t>(4, 'Subrat', 'Sahoo', 'Male','HR');</a:t>
            </a:r>
            <a:endParaRPr lang="en-US" sz="2200"/>
          </a:p>
          <a:p>
            <a:r>
              <a:rPr lang="en-US" sz="2200" b="1">
                <a:ea typeface="+mn-lt"/>
                <a:cs typeface="+mn-lt"/>
              </a:rPr>
              <a:t>INSERT</a:t>
            </a:r>
            <a:r>
              <a:rPr lang="en-US" sz="2200">
                <a:ea typeface="+mn-lt"/>
                <a:cs typeface="+mn-lt"/>
              </a:rPr>
              <a:t> </a:t>
            </a:r>
            <a:r>
              <a:rPr lang="en-US" sz="2200" b="1">
                <a:ea typeface="+mn-lt"/>
                <a:cs typeface="+mn-lt"/>
              </a:rPr>
              <a:t>INTO</a:t>
            </a:r>
            <a:r>
              <a:rPr lang="en-US" sz="2200">
                <a:ea typeface="+mn-lt"/>
                <a:cs typeface="+mn-lt"/>
              </a:rPr>
              <a:t> EmployeeUSA </a:t>
            </a:r>
            <a:r>
              <a:rPr lang="en-US" sz="2200" b="1">
                <a:ea typeface="+mn-lt"/>
                <a:cs typeface="+mn-lt"/>
              </a:rPr>
              <a:t>VALUES</a:t>
            </a:r>
            <a:r>
              <a:rPr lang="en-US" sz="2200">
                <a:ea typeface="+mn-lt"/>
                <a:cs typeface="+mn-lt"/>
              </a:rPr>
              <a:t>(5, 'Sushanta', 'Jena', 'Male','HR');</a:t>
            </a:r>
            <a:endParaRPr lang="en-US" sz="2200"/>
          </a:p>
          <a:p>
            <a:r>
              <a:rPr lang="en-US" sz="2200" b="1">
                <a:ea typeface="+mn-lt"/>
                <a:cs typeface="+mn-lt"/>
              </a:rPr>
              <a:t>INSERT</a:t>
            </a:r>
            <a:r>
              <a:rPr lang="en-US" sz="2200">
                <a:ea typeface="+mn-lt"/>
                <a:cs typeface="+mn-lt"/>
              </a:rPr>
              <a:t> </a:t>
            </a:r>
            <a:r>
              <a:rPr lang="en-US" sz="2200" b="1">
                <a:ea typeface="+mn-lt"/>
                <a:cs typeface="+mn-lt"/>
              </a:rPr>
              <a:t>INTO</a:t>
            </a:r>
            <a:r>
              <a:rPr lang="en-US" sz="2200">
                <a:ea typeface="+mn-lt"/>
                <a:cs typeface="+mn-lt"/>
              </a:rPr>
              <a:t> EmployeeUSA </a:t>
            </a:r>
            <a:r>
              <a:rPr lang="en-US" sz="2200" b="1">
                <a:ea typeface="+mn-lt"/>
                <a:cs typeface="+mn-lt"/>
              </a:rPr>
              <a:t>VALUES</a:t>
            </a:r>
            <a:r>
              <a:rPr lang="en-US" sz="2200">
                <a:ea typeface="+mn-lt"/>
                <a:cs typeface="+mn-lt"/>
              </a:rPr>
              <a:t>(6, 'Mahesh', 'Sindhey', 'Female','HR');</a:t>
            </a:r>
            <a:endParaRPr lang="en-US" sz="2200"/>
          </a:p>
          <a:p>
            <a:r>
              <a:rPr lang="en-US" sz="2200" b="1">
                <a:ea typeface="+mn-lt"/>
                <a:cs typeface="+mn-lt"/>
              </a:rPr>
              <a:t>INSERT</a:t>
            </a:r>
            <a:r>
              <a:rPr lang="en-US" sz="2200">
                <a:ea typeface="+mn-lt"/>
                <a:cs typeface="+mn-lt"/>
              </a:rPr>
              <a:t> </a:t>
            </a:r>
            <a:r>
              <a:rPr lang="en-US" sz="2200" b="1">
                <a:ea typeface="+mn-lt"/>
                <a:cs typeface="+mn-lt"/>
              </a:rPr>
              <a:t>INTO</a:t>
            </a:r>
            <a:r>
              <a:rPr lang="en-US" sz="2200">
                <a:ea typeface="+mn-lt"/>
                <a:cs typeface="+mn-lt"/>
              </a:rPr>
              <a:t> EmployeeUSA </a:t>
            </a:r>
            <a:r>
              <a:rPr lang="en-US" sz="2200" b="1">
                <a:ea typeface="+mn-lt"/>
                <a:cs typeface="+mn-lt"/>
              </a:rPr>
              <a:t>VALUES</a:t>
            </a:r>
            <a:r>
              <a:rPr lang="en-US" sz="2200">
                <a:ea typeface="+mn-lt"/>
                <a:cs typeface="+mn-lt"/>
              </a:rPr>
              <a:t>(7, 'Hina', 'Sharma', 'Female','IT');</a:t>
            </a:r>
            <a:endParaRPr lang="en-US" sz="2200"/>
          </a:p>
          <a:p>
            <a:endParaRPr lang="en-US" sz="2200">
              <a:cs typeface="Calibri"/>
            </a:endParaRPr>
          </a:p>
        </p:txBody>
      </p:sp>
    </p:spTree>
    <p:extLst>
      <p:ext uri="{BB962C8B-B14F-4D97-AF65-F5344CB8AC3E}">
        <p14:creationId xmlns:p14="http://schemas.microsoft.com/office/powerpoint/2010/main" val="2366041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91618"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3AAB10-633E-2D97-072F-6B2E7902563C}"/>
              </a:ext>
            </a:extLst>
          </p:cNvPr>
          <p:cNvSpPr>
            <a:spLocks noGrp="1"/>
          </p:cNvSpPr>
          <p:nvPr>
            <p:ph type="title"/>
          </p:nvPr>
        </p:nvSpPr>
        <p:spPr>
          <a:xfrm>
            <a:off x="838199" y="1068891"/>
            <a:ext cx="4259731" cy="1985085"/>
          </a:xfrm>
        </p:spPr>
        <p:txBody>
          <a:bodyPr anchor="b">
            <a:normAutofit/>
          </a:bodyPr>
          <a:lstStyle/>
          <a:p>
            <a:pPr algn="ctr"/>
            <a:r>
              <a:rPr lang="en-US" b="1" dirty="0"/>
              <a:t>UNION Operator in MySQL</a:t>
            </a:r>
            <a:endParaRPr lang="en-US"/>
          </a:p>
          <a:p>
            <a:pPr algn="ctr"/>
            <a:endParaRPr lang="en-US">
              <a:cs typeface="Calibri Light"/>
            </a:endParaRPr>
          </a:p>
        </p:txBody>
      </p:sp>
      <p:sp>
        <p:nvSpPr>
          <p:cNvPr id="13" name="Freeform: Shape 12">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664" y="3440576"/>
            <a:ext cx="41148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4" descr="A picture containing diagram&#10;&#10;Description automatically generated">
            <a:extLst>
              <a:ext uri="{FF2B5EF4-FFF2-40B4-BE49-F238E27FC236}">
                <a16:creationId xmlns:a16="http://schemas.microsoft.com/office/drawing/2014/main" id="{27539F77-627E-8E8F-72A0-98DFA7FA93B0}"/>
              </a:ext>
            </a:extLst>
          </p:cNvPr>
          <p:cNvPicPr>
            <a:picLocks noChangeAspect="1"/>
          </p:cNvPicPr>
          <p:nvPr/>
        </p:nvPicPr>
        <p:blipFill>
          <a:blip r:embed="rId2"/>
          <a:stretch>
            <a:fillRect/>
          </a:stretch>
        </p:blipFill>
        <p:spPr>
          <a:xfrm>
            <a:off x="1049617" y="4215540"/>
            <a:ext cx="3836894" cy="1130740"/>
          </a:xfrm>
          <a:prstGeom prst="rect">
            <a:avLst/>
          </a:prstGeom>
        </p:spPr>
      </p:pic>
      <p:sp>
        <p:nvSpPr>
          <p:cNvPr id="15"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4188" y="584034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4A9C15-BB33-B421-F15D-A458FDFE5567}"/>
              </a:ext>
            </a:extLst>
          </p:cNvPr>
          <p:cNvSpPr>
            <a:spLocks noGrp="1"/>
          </p:cNvSpPr>
          <p:nvPr>
            <p:ph idx="1"/>
          </p:nvPr>
        </p:nvSpPr>
        <p:spPr>
          <a:xfrm>
            <a:off x="6586415" y="723153"/>
            <a:ext cx="4555782" cy="5392482"/>
          </a:xfrm>
        </p:spPr>
        <p:txBody>
          <a:bodyPr vert="horz" lIns="91440" tIns="45720" rIns="91440" bIns="45720" rtlCol="0" anchor="ctr">
            <a:normAutofit/>
          </a:bodyPr>
          <a:lstStyle/>
          <a:p>
            <a:r>
              <a:rPr lang="en-US" sz="2000">
                <a:ea typeface="+mn-lt"/>
                <a:cs typeface="+mn-lt"/>
              </a:rPr>
              <a:t>The UNION operator is used to combine the result set of two or more SELECT statements into a single result set by removing the duplicate records. </a:t>
            </a:r>
          </a:p>
          <a:p>
            <a:r>
              <a:rPr lang="en-US" sz="2000">
                <a:ea typeface="+mn-lt"/>
                <a:cs typeface="+mn-lt"/>
              </a:rPr>
              <a:t>That means the UNION Operator selects only the distinct values. Following is the Syntax to use UNION Operator in MySQL.</a:t>
            </a:r>
          </a:p>
          <a:p>
            <a:endParaRPr lang="en-US" sz="2000">
              <a:ea typeface="+mn-lt"/>
              <a:cs typeface="+mn-lt"/>
            </a:endParaRPr>
          </a:p>
        </p:txBody>
      </p:sp>
    </p:spTree>
    <p:extLst>
      <p:ext uri="{BB962C8B-B14F-4D97-AF65-F5344CB8AC3E}">
        <p14:creationId xmlns:p14="http://schemas.microsoft.com/office/powerpoint/2010/main" val="60891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Set Operations in MySQL</vt:lpstr>
      <vt:lpstr>What are SET Operators in MySQL? </vt:lpstr>
      <vt:lpstr>There are 4 types of set-Operators in MySql</vt:lpstr>
      <vt:lpstr>Points to Remember while working with Set Operations:</vt:lpstr>
      <vt:lpstr>PowerPoint Presentation</vt:lpstr>
      <vt:lpstr>PowerPoint Presentation</vt:lpstr>
      <vt:lpstr>PowerPoint Presentation</vt:lpstr>
      <vt:lpstr>PowerPoint Presentation</vt:lpstr>
      <vt:lpstr>UNION Operator in MySQL </vt:lpstr>
      <vt:lpstr>MySQL UNION Operator Example: </vt:lpstr>
      <vt:lpstr>UNION ALL Operator in MySQL </vt:lpstr>
      <vt:lpstr>MySQL UNION ALL Operator Example: </vt:lpstr>
      <vt:lpstr>Differences between UNION and UNION ALL Operator in MySQL </vt:lpstr>
      <vt:lpstr>UNION/UNION ALL with ORDER BY Clause in MySQL </vt:lpstr>
      <vt:lpstr>PowerPoint Presentation</vt:lpstr>
      <vt:lpstr>MySQL EXCEPT Operator: </vt:lpstr>
      <vt:lpstr>PowerPoint Presentation</vt:lpstr>
      <vt:lpstr>PowerPoint Presentation</vt:lpstr>
      <vt:lpstr>Using Join to achieve EXCEPT functionality in MySQL: </vt:lpstr>
      <vt:lpstr>PowerPoint Presentation</vt:lpstr>
      <vt:lpstr>INTERSECT Operator in MySQL </vt:lpstr>
      <vt:lpstr>PowerPoint Presentation</vt:lpstr>
      <vt:lpstr>Using IN Operator to achieve INTERSECT functionality: </vt:lpstr>
      <vt:lpstr>Using Join to achieve INTERSECT functionality in MySQL: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155</cp:revision>
  <dcterms:created xsi:type="dcterms:W3CDTF">2023-03-27T12:41:42Z</dcterms:created>
  <dcterms:modified xsi:type="dcterms:W3CDTF">2023-03-28T19:10:27Z</dcterms:modified>
</cp:coreProperties>
</file>