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17" r:id="rId2"/>
    <p:sldMasterId id="2147483705" r:id="rId3"/>
  </p:sldMasterIdLst>
  <p:notesMasterIdLst>
    <p:notesMasterId r:id="rId36"/>
  </p:notesMasterIdLst>
  <p:handoutMasterIdLst>
    <p:handoutMasterId r:id="rId37"/>
  </p:handoutMasterIdLst>
  <p:sldIdLst>
    <p:sldId id="672" r:id="rId4"/>
    <p:sldId id="688" r:id="rId5"/>
    <p:sldId id="689" r:id="rId6"/>
    <p:sldId id="673" r:id="rId7"/>
    <p:sldId id="685" r:id="rId8"/>
    <p:sldId id="686" r:id="rId9"/>
    <p:sldId id="687" r:id="rId10"/>
    <p:sldId id="691" r:id="rId11"/>
    <p:sldId id="697" r:id="rId12"/>
    <p:sldId id="699" r:id="rId13"/>
    <p:sldId id="682" r:id="rId14"/>
    <p:sldId id="683" r:id="rId15"/>
    <p:sldId id="698" r:id="rId16"/>
    <p:sldId id="696" r:id="rId17"/>
    <p:sldId id="695" r:id="rId18"/>
    <p:sldId id="718" r:id="rId19"/>
    <p:sldId id="708" r:id="rId20"/>
    <p:sldId id="713" r:id="rId21"/>
    <p:sldId id="709" r:id="rId22"/>
    <p:sldId id="702" r:id="rId23"/>
    <p:sldId id="719" r:id="rId24"/>
    <p:sldId id="716" r:id="rId25"/>
    <p:sldId id="717" r:id="rId26"/>
    <p:sldId id="703" r:id="rId27"/>
    <p:sldId id="710" r:id="rId28"/>
    <p:sldId id="720" r:id="rId29"/>
    <p:sldId id="712" r:id="rId30"/>
    <p:sldId id="711" r:id="rId31"/>
    <p:sldId id="692" r:id="rId32"/>
    <p:sldId id="693" r:id="rId33"/>
    <p:sldId id="694" r:id="rId34"/>
    <p:sldId id="679" r:id="rId35"/>
  </p:sldIdLst>
  <p:sldSz cx="9144000" cy="6858000" type="screen4x3"/>
  <p:notesSz cx="7315200" cy="9601200"/>
  <p:defaultTextStyle>
    <a:defPPr>
      <a:defRPr lang="en-US"/>
    </a:defPPr>
    <a:lvl1pPr algn="l" rtl="0" fontAlgn="base">
      <a:spcBef>
        <a:spcPct val="0"/>
      </a:spcBef>
      <a:spcAft>
        <a:spcPct val="0"/>
      </a:spcAft>
      <a:defRPr sz="1600" kern="1200">
        <a:solidFill>
          <a:srgbClr val="000066"/>
        </a:solidFill>
        <a:latin typeface="Times New Roman" pitchFamily="18" charset="0"/>
        <a:ea typeface="+mn-ea"/>
        <a:cs typeface="+mn-cs"/>
      </a:defRPr>
    </a:lvl1pPr>
    <a:lvl2pPr marL="457200" algn="l" rtl="0" fontAlgn="base">
      <a:spcBef>
        <a:spcPct val="0"/>
      </a:spcBef>
      <a:spcAft>
        <a:spcPct val="0"/>
      </a:spcAft>
      <a:defRPr sz="1600" kern="1200">
        <a:solidFill>
          <a:srgbClr val="000066"/>
        </a:solidFill>
        <a:latin typeface="Times New Roman" pitchFamily="18" charset="0"/>
        <a:ea typeface="+mn-ea"/>
        <a:cs typeface="+mn-cs"/>
      </a:defRPr>
    </a:lvl2pPr>
    <a:lvl3pPr marL="914400" algn="l" rtl="0" fontAlgn="base">
      <a:spcBef>
        <a:spcPct val="0"/>
      </a:spcBef>
      <a:spcAft>
        <a:spcPct val="0"/>
      </a:spcAft>
      <a:defRPr sz="1600" kern="1200">
        <a:solidFill>
          <a:srgbClr val="000066"/>
        </a:solidFill>
        <a:latin typeface="Times New Roman" pitchFamily="18" charset="0"/>
        <a:ea typeface="+mn-ea"/>
        <a:cs typeface="+mn-cs"/>
      </a:defRPr>
    </a:lvl3pPr>
    <a:lvl4pPr marL="1371600" algn="l" rtl="0" fontAlgn="base">
      <a:spcBef>
        <a:spcPct val="0"/>
      </a:spcBef>
      <a:spcAft>
        <a:spcPct val="0"/>
      </a:spcAft>
      <a:defRPr sz="1600" kern="1200">
        <a:solidFill>
          <a:srgbClr val="000066"/>
        </a:solidFill>
        <a:latin typeface="Times New Roman" pitchFamily="18" charset="0"/>
        <a:ea typeface="+mn-ea"/>
        <a:cs typeface="+mn-cs"/>
      </a:defRPr>
    </a:lvl4pPr>
    <a:lvl5pPr marL="1828800" algn="l" rtl="0" fontAlgn="base">
      <a:spcBef>
        <a:spcPct val="0"/>
      </a:spcBef>
      <a:spcAft>
        <a:spcPct val="0"/>
      </a:spcAft>
      <a:defRPr sz="1600" kern="1200">
        <a:solidFill>
          <a:srgbClr val="000066"/>
        </a:solidFill>
        <a:latin typeface="Times New Roman" pitchFamily="18" charset="0"/>
        <a:ea typeface="+mn-ea"/>
        <a:cs typeface="+mn-cs"/>
      </a:defRPr>
    </a:lvl5pPr>
    <a:lvl6pPr marL="2286000" algn="l" defTabSz="914400" rtl="0" eaLnBrk="1" latinLnBrk="0" hangingPunct="1">
      <a:defRPr sz="1600" kern="1200">
        <a:solidFill>
          <a:srgbClr val="000066"/>
        </a:solidFill>
        <a:latin typeface="Times New Roman" pitchFamily="18" charset="0"/>
        <a:ea typeface="+mn-ea"/>
        <a:cs typeface="+mn-cs"/>
      </a:defRPr>
    </a:lvl6pPr>
    <a:lvl7pPr marL="2743200" algn="l" defTabSz="914400" rtl="0" eaLnBrk="1" latinLnBrk="0" hangingPunct="1">
      <a:defRPr sz="1600" kern="1200">
        <a:solidFill>
          <a:srgbClr val="000066"/>
        </a:solidFill>
        <a:latin typeface="Times New Roman" pitchFamily="18" charset="0"/>
        <a:ea typeface="+mn-ea"/>
        <a:cs typeface="+mn-cs"/>
      </a:defRPr>
    </a:lvl7pPr>
    <a:lvl8pPr marL="3200400" algn="l" defTabSz="914400" rtl="0" eaLnBrk="1" latinLnBrk="0" hangingPunct="1">
      <a:defRPr sz="1600" kern="1200">
        <a:solidFill>
          <a:srgbClr val="000066"/>
        </a:solidFill>
        <a:latin typeface="Times New Roman" pitchFamily="18" charset="0"/>
        <a:ea typeface="+mn-ea"/>
        <a:cs typeface="+mn-cs"/>
      </a:defRPr>
    </a:lvl8pPr>
    <a:lvl9pPr marL="3657600" algn="l" defTabSz="914400" rtl="0" eaLnBrk="1" latinLnBrk="0" hangingPunct="1">
      <a:defRPr sz="1600" kern="1200">
        <a:solidFill>
          <a:srgbClr val="000066"/>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93A414EC-7BAF-4715-ABB8-AD7C199BF4FE}">
          <p14:sldIdLst>
            <p14:sldId id="672"/>
            <p14:sldId id="688"/>
            <p14:sldId id="689"/>
            <p14:sldId id="673"/>
            <p14:sldId id="685"/>
            <p14:sldId id="686"/>
            <p14:sldId id="687"/>
            <p14:sldId id="691"/>
            <p14:sldId id="697"/>
            <p14:sldId id="699"/>
            <p14:sldId id="682"/>
            <p14:sldId id="683"/>
            <p14:sldId id="698"/>
            <p14:sldId id="696"/>
            <p14:sldId id="695"/>
            <p14:sldId id="718"/>
            <p14:sldId id="708"/>
            <p14:sldId id="713"/>
            <p14:sldId id="709"/>
            <p14:sldId id="702"/>
            <p14:sldId id="719"/>
            <p14:sldId id="716"/>
            <p14:sldId id="717"/>
            <p14:sldId id="703"/>
            <p14:sldId id="710"/>
            <p14:sldId id="720"/>
            <p14:sldId id="712"/>
            <p14:sldId id="711"/>
            <p14:sldId id="692"/>
            <p14:sldId id="693"/>
            <p14:sldId id="694"/>
            <p14:sldId id="679"/>
          </p14:sldIdLst>
        </p14:section>
      </p14:sectionLst>
    </p:ex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kesh Kumar Kolluri" initials="LKK" lastIdx="1" clrIdx="0">
    <p:extLst>
      <p:ext uri="{19B8F6BF-5375-455C-9EA6-DF929625EA0E}">
        <p15:presenceInfo xmlns:p15="http://schemas.microsoft.com/office/powerpoint/2012/main" userId="cbdd13df5ed8ad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0066FF"/>
    <a:srgbClr val="FF3300"/>
    <a:srgbClr val="000066"/>
    <a:srgbClr val="FF7C80"/>
    <a:srgbClr val="000099"/>
    <a:srgbClr val="FF9900"/>
    <a:srgbClr val="4D4D4D"/>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99295" autoAdjust="0"/>
  </p:normalViewPr>
  <p:slideViewPr>
    <p:cSldViewPr>
      <p:cViewPr varScale="1">
        <p:scale>
          <a:sx n="86" d="100"/>
          <a:sy n="86" d="100"/>
        </p:scale>
        <p:origin x="1483" y="91"/>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6T16:43:46.98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defTabSz="947738">
              <a:defRPr sz="1200">
                <a:solidFill>
                  <a:schemeClr val="tx1"/>
                </a:solidFill>
                <a:latin typeface="Arial" charset="0"/>
              </a:defRPr>
            </a:lvl1pPr>
          </a:lstStyle>
          <a:p>
            <a:pPr>
              <a:defRPr/>
            </a:pPr>
            <a:endParaRPr lang="en-US" dirty="0"/>
          </a:p>
        </p:txBody>
      </p:sp>
      <p:sp>
        <p:nvSpPr>
          <p:cNvPr id="408579" name="Rectangle 3"/>
          <p:cNvSpPr>
            <a:spLocks noGrp="1" noChangeArrowheads="1"/>
          </p:cNvSpPr>
          <p:nvPr>
            <p:ph type="dt" sz="quarter" idx="1"/>
          </p:nvPr>
        </p:nvSpPr>
        <p:spPr bwMode="auto">
          <a:xfrm>
            <a:off x="4143375" y="1"/>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a:defRPr sz="1200">
                <a:solidFill>
                  <a:schemeClr val="tx1"/>
                </a:solidFill>
                <a:latin typeface="Arial" charset="0"/>
              </a:defRPr>
            </a:lvl1pPr>
          </a:lstStyle>
          <a:p>
            <a:pPr>
              <a:defRPr/>
            </a:pPr>
            <a:endParaRPr lang="en-US" dirty="0"/>
          </a:p>
        </p:txBody>
      </p:sp>
      <p:sp>
        <p:nvSpPr>
          <p:cNvPr id="408580" name="Rectangle 4"/>
          <p:cNvSpPr>
            <a:spLocks noGrp="1" noChangeArrowheads="1"/>
          </p:cNvSpPr>
          <p:nvPr>
            <p:ph type="ftr" sz="quarter" idx="2"/>
          </p:nvPr>
        </p:nvSpPr>
        <p:spPr bwMode="auto">
          <a:xfrm>
            <a:off x="0" y="9118601"/>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defTabSz="947738">
              <a:defRPr sz="1200">
                <a:solidFill>
                  <a:schemeClr val="tx1"/>
                </a:solidFill>
                <a:latin typeface="Arial" charset="0"/>
              </a:defRPr>
            </a:lvl1pPr>
          </a:lstStyle>
          <a:p>
            <a:pPr>
              <a:defRPr/>
            </a:pPr>
            <a:endParaRPr lang="en-US" dirty="0"/>
          </a:p>
        </p:txBody>
      </p:sp>
      <p:sp>
        <p:nvSpPr>
          <p:cNvPr id="408581" name="Rectangle 5"/>
          <p:cNvSpPr>
            <a:spLocks noGrp="1" noChangeArrowheads="1"/>
          </p:cNvSpPr>
          <p:nvPr>
            <p:ph type="sldNum" sz="quarter" idx="3"/>
          </p:nvPr>
        </p:nvSpPr>
        <p:spPr bwMode="auto">
          <a:xfrm>
            <a:off x="4143375" y="9118601"/>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a:defRPr sz="1200">
                <a:solidFill>
                  <a:schemeClr val="tx1"/>
                </a:solidFill>
                <a:latin typeface="Arial" charset="0"/>
              </a:defRPr>
            </a:lvl1pPr>
          </a:lstStyle>
          <a:p>
            <a:pPr>
              <a:defRPr/>
            </a:pPr>
            <a:fld id="{244089AC-007B-44A5-B05E-1CBABFE970ED}" type="slidenum">
              <a:rPr lang="en-US"/>
              <a:pPr>
                <a:defRPr/>
              </a:pPr>
              <a:t>‹#›</a:t>
            </a:fld>
            <a:endParaRPr lang="en-US" dirty="0"/>
          </a:p>
        </p:txBody>
      </p:sp>
    </p:spTree>
    <p:extLst>
      <p:ext uri="{BB962C8B-B14F-4D97-AF65-F5344CB8AC3E}">
        <p14:creationId xmlns:p14="http://schemas.microsoft.com/office/powerpoint/2010/main" val="2431799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defTabSz="947738">
              <a:defRPr sz="1200">
                <a:solidFill>
                  <a:schemeClr val="tx1"/>
                </a:solidFill>
                <a:latin typeface="Arial" charset="0"/>
              </a:defRPr>
            </a:lvl1pPr>
          </a:lstStyle>
          <a:p>
            <a:pPr>
              <a:defRPr/>
            </a:pPr>
            <a:endParaRPr lang="en-US" dirty="0"/>
          </a:p>
        </p:txBody>
      </p:sp>
      <p:sp>
        <p:nvSpPr>
          <p:cNvPr id="322563" name="Rectangle 3"/>
          <p:cNvSpPr>
            <a:spLocks noGrp="1" noChangeArrowheads="1"/>
          </p:cNvSpPr>
          <p:nvPr>
            <p:ph type="dt" idx="1"/>
          </p:nvPr>
        </p:nvSpPr>
        <p:spPr bwMode="auto">
          <a:xfrm>
            <a:off x="4143375" y="1"/>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a:defRPr sz="1200">
                <a:solidFill>
                  <a:schemeClr val="tx1"/>
                </a:solidFill>
                <a:latin typeface="Arial" charset="0"/>
              </a:defRPr>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30251" y="4559301"/>
            <a:ext cx="5854700" cy="432276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0" y="9118601"/>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defTabSz="947738">
              <a:defRPr sz="1200">
                <a:solidFill>
                  <a:schemeClr val="tx1"/>
                </a:solidFill>
                <a:latin typeface="Arial" charset="0"/>
              </a:defRPr>
            </a:lvl1pPr>
          </a:lstStyle>
          <a:p>
            <a:pPr>
              <a:defRPr/>
            </a:pPr>
            <a:endParaRPr lang="en-US" dirty="0"/>
          </a:p>
        </p:txBody>
      </p:sp>
      <p:sp>
        <p:nvSpPr>
          <p:cNvPr id="322567" name="Rectangle 7"/>
          <p:cNvSpPr>
            <a:spLocks noGrp="1" noChangeArrowheads="1"/>
          </p:cNvSpPr>
          <p:nvPr>
            <p:ph type="sldNum" sz="quarter" idx="5"/>
          </p:nvPr>
        </p:nvSpPr>
        <p:spPr bwMode="auto">
          <a:xfrm>
            <a:off x="4143375" y="9118601"/>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a:defRPr sz="1200">
                <a:solidFill>
                  <a:schemeClr val="tx1"/>
                </a:solidFill>
                <a:latin typeface="Arial" charset="0"/>
              </a:defRPr>
            </a:lvl1pPr>
          </a:lstStyle>
          <a:p>
            <a:pPr>
              <a:defRPr/>
            </a:pPr>
            <a:fld id="{33F703F5-91A3-4BAB-B506-989D49E8515D}" type="slidenum">
              <a:rPr lang="en-US"/>
              <a:pPr>
                <a:defRPr/>
              </a:pPr>
              <a:t>‹#›</a:t>
            </a:fld>
            <a:endParaRPr lang="en-US" dirty="0"/>
          </a:p>
        </p:txBody>
      </p:sp>
    </p:spTree>
    <p:extLst>
      <p:ext uri="{BB962C8B-B14F-4D97-AF65-F5344CB8AC3E}">
        <p14:creationId xmlns:p14="http://schemas.microsoft.com/office/powerpoint/2010/main" val="1016031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6729327-F9A1-4DF7-8962-07119AF7AFA6}"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57347" name="Rectangle 2"/>
          <p:cNvSpPr>
            <a:spLocks noGrp="1" noRot="1" noChangeAspect="1" noChangeArrowheads="1" noTextEdit="1"/>
          </p:cNvSpPr>
          <p:nvPr>
            <p:ph type="sldImg"/>
          </p:nvPr>
        </p:nvSpPr>
        <p:spPr>
          <a:xfrm>
            <a:off x="1257300" y="720725"/>
            <a:ext cx="4800600" cy="3600450"/>
          </a:xfrm>
          <a:ln/>
        </p:spPr>
      </p:sp>
      <p:sp>
        <p:nvSpPr>
          <p:cNvPr id="57348" name="Rectangle 3"/>
          <p:cNvSpPr>
            <a:spLocks noGrp="1" noChangeArrowheads="1"/>
          </p:cNvSpPr>
          <p:nvPr>
            <p:ph type="body" idx="1"/>
          </p:nvPr>
        </p:nvSpPr>
        <p:spPr>
          <a:noFill/>
          <a:ln/>
        </p:spPr>
        <p:txBody>
          <a:bodyPr/>
          <a:lstStyle/>
          <a:p>
            <a:pPr eaLnBrk="1" hangingPunct="1"/>
            <a:endParaRPr lang="en-US" dirty="0">
              <a:latin typeface="Arial" pitchFamily="34" charset="0"/>
              <a:ea typeface="ＭＳ Ｐゴシック"/>
            </a:endParaRPr>
          </a:p>
        </p:txBody>
      </p:sp>
    </p:spTree>
    <p:extLst>
      <p:ext uri="{BB962C8B-B14F-4D97-AF65-F5344CB8AC3E}">
        <p14:creationId xmlns:p14="http://schemas.microsoft.com/office/powerpoint/2010/main" val="72219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07B809A8-90F6-4A00-B102-A6272AB07476}"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8D8B24D6-D82C-4A72-9269-9946DF8EF40E}" type="datetime3">
              <a:rPr lang="en-US" smtClean="0"/>
              <a:pPr>
                <a:defRPr/>
              </a:pPr>
              <a:t>4 August 2021</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60F30118-21EB-4049-97EC-A6775C0A2A95}"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543FE1D3-60BA-4A0D-A081-D10F2C1EA6B2}" type="datetime3">
              <a:rPr lang="en-US" smtClean="0"/>
              <a:pPr>
                <a:defRPr/>
              </a:pPr>
              <a:t>4 August 2021</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F0575605-5FEE-4F88-B31E-6021AA46BD1A}"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B7F5F7D8-4EA0-4CED-9C2C-39CB3D38A593}" type="datetime3">
              <a:rPr lang="en-US" smtClean="0"/>
              <a:pPr>
                <a:defRPr/>
              </a:pPr>
              <a:t>4 August 2021</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dirty="0"/>
          </a:p>
        </p:txBody>
      </p:sp>
      <p:sp>
        <p:nvSpPr>
          <p:cNvPr id="4" name="Rectangle 47"/>
          <p:cNvSpPr>
            <a:spLocks noGrp="1" noChangeArrowheads="1"/>
          </p:cNvSpPr>
          <p:nvPr>
            <p:ph type="sldNum" sz="quarter" idx="10"/>
          </p:nvPr>
        </p:nvSpPr>
        <p:spPr>
          <a:ln/>
        </p:spPr>
        <p:txBody>
          <a:bodyPr/>
          <a:lstStyle>
            <a:lvl1pPr>
              <a:defRPr/>
            </a:lvl1pPr>
          </a:lstStyle>
          <a:p>
            <a:pPr>
              <a:defRPr/>
            </a:pPr>
            <a:fld id="{247FC62F-B848-47C0-8F0A-76E3798DB784}"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33E7EEA6-32CE-47D6-9A45-1DBDECDECBFE}" type="datetime3">
              <a:rPr lang="en-US" smtClean="0"/>
              <a:pPr>
                <a:defRPr/>
              </a:pPr>
              <a:t>4 August 2021</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7"/>
          <p:cNvSpPr>
            <a:spLocks noGrp="1" noChangeArrowheads="1"/>
          </p:cNvSpPr>
          <p:nvPr>
            <p:ph type="sldNum" sz="quarter" idx="10"/>
          </p:nvPr>
        </p:nvSpPr>
        <p:spPr>
          <a:ln/>
        </p:spPr>
        <p:txBody>
          <a:bodyPr/>
          <a:lstStyle>
            <a:lvl1pPr>
              <a:defRPr/>
            </a:lvl1pPr>
          </a:lstStyle>
          <a:p>
            <a:pPr>
              <a:defRPr/>
            </a:pPr>
            <a:fld id="{19B6CFAF-3DFB-49F7-9747-D9859B2554EC}" type="slidenum">
              <a:rPr lang="en-IN"/>
              <a:pPr>
                <a:defRPr/>
              </a:pPr>
              <a:t>‹#›</a:t>
            </a:fld>
            <a:endParaRPr lang="en-IN" dirty="0"/>
          </a:p>
        </p:txBody>
      </p:sp>
      <p:sp>
        <p:nvSpPr>
          <p:cNvPr id="4" name="Rectangle 49"/>
          <p:cNvSpPr>
            <a:spLocks noGrp="1" noChangeArrowheads="1"/>
          </p:cNvSpPr>
          <p:nvPr>
            <p:ph type="dt" sz="half" idx="11"/>
          </p:nvPr>
        </p:nvSpPr>
        <p:spPr>
          <a:ln/>
        </p:spPr>
        <p:txBody>
          <a:bodyPr/>
          <a:lstStyle>
            <a:lvl1pPr>
              <a:defRPr/>
            </a:lvl1pPr>
          </a:lstStyle>
          <a:p>
            <a:pPr>
              <a:defRPr/>
            </a:pPr>
            <a:fld id="{AF7D17A1-AFC3-4474-92E1-832F991E1706}" type="datetime3">
              <a:rPr lang="en-US" smtClean="0"/>
              <a:pPr>
                <a:defRPr/>
              </a:pPr>
              <a:t>4 August 2021</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p:cNvSpPr>
            <a:spLocks noGrp="1" noChangeArrowheads="1"/>
          </p:cNvSpPr>
          <p:nvPr>
            <p:ph type="sldNum" sz="quarter" idx="10"/>
          </p:nvPr>
        </p:nvSpPr>
        <p:spPr>
          <a:ln/>
        </p:spPr>
        <p:txBody>
          <a:bodyPr/>
          <a:lstStyle>
            <a:lvl1pPr>
              <a:defRPr/>
            </a:lvl1pPr>
          </a:lstStyle>
          <a:p>
            <a:pPr>
              <a:defRPr/>
            </a:pPr>
            <a:fld id="{4A1B560F-0552-4E4A-A479-A0B5CEF568FA}" type="slidenum">
              <a:rPr lang="en-IN"/>
              <a:pPr>
                <a:defRPr/>
              </a:pPr>
              <a:t>‹#›</a:t>
            </a:fld>
            <a:endParaRPr lang="en-IN" dirty="0"/>
          </a:p>
        </p:txBody>
      </p:sp>
      <p:sp>
        <p:nvSpPr>
          <p:cNvPr id="7" name="Rectangle 49"/>
          <p:cNvSpPr>
            <a:spLocks noGrp="1" noChangeArrowheads="1"/>
          </p:cNvSpPr>
          <p:nvPr>
            <p:ph type="dt" sz="half" idx="11"/>
          </p:nvPr>
        </p:nvSpPr>
        <p:spPr>
          <a:ln/>
        </p:spPr>
        <p:txBody>
          <a:bodyPr/>
          <a:lstStyle>
            <a:lvl1pPr>
              <a:defRPr/>
            </a:lvl1pPr>
          </a:lstStyle>
          <a:p>
            <a:pPr>
              <a:defRPr/>
            </a:pPr>
            <a:fld id="{D0CAAE00-B25C-4919-8B41-C9E26B3E6804}" type="datetime3">
              <a:rPr lang="en-US" smtClean="0"/>
              <a:pPr>
                <a:defRPr/>
              </a:pPr>
              <a:t>4 August 2021</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976D3C0-C770-436F-B74F-96E48133CF69}"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9E39BD-094C-4806-90E9-54C28B9AAA18}"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2295E7-3C20-488E-9371-8C3D6F793F4F}"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073C025-EA8D-4A4F-BAED-026B815A6A0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0E3F187-80CB-41CE-AB33-EF54E5CE6683}"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ED43A17-FCDC-49D9-AF5F-28B942D4B296}"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BD86637-BE93-4002-B811-00BD9A9E0AE4}" type="datetime3">
              <a:rPr lang="en-US" smtClean="0"/>
              <a:pPr>
                <a:defRPr/>
              </a:pPr>
              <a:t>4 August 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E7FF47B-F02E-408E-AEAA-97068A3FD536}"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2AFBB01-7456-496F-9864-DA471A95E13B}" type="datetime3">
              <a:rPr lang="en-US" smtClean="0"/>
              <a:pPr>
                <a:defRPr/>
              </a:pPr>
              <a:t>4 August 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0FA2C3F-1A63-4E7F-B10D-997549C735C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63E62250-885E-47D7-BDE1-BFC182012B60}"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3881774B-A9A0-4C26-AC9E-9CCCD8BAA693}" type="datetime3">
              <a:rPr lang="en-US" smtClean="0"/>
              <a:pPr>
                <a:defRPr/>
              </a:pPr>
              <a:t>4 August 2021</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5975E97-FEE3-4531-8E04-8B71D9E3F4CF}" type="datetime3">
              <a:rPr lang="en-US" smtClean="0"/>
              <a:pPr>
                <a:defRPr/>
              </a:pPr>
              <a:t>4 August 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CB8B648-DA8A-4346-A805-0055189B402B}"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7CA4A9-567B-41A9-AC3D-CCD74297EB9F}" type="datetime3">
              <a:rPr lang="en-US" smtClean="0"/>
              <a:pPr>
                <a:defRPr/>
              </a:pPr>
              <a:t>4 August 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E96E4D1-22F2-47A0-8AEE-84A2A2721C7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8F24405-E101-4980-92F9-D543B2D1463F}" type="datetime3">
              <a:rPr lang="en-US" smtClean="0"/>
              <a:pPr>
                <a:defRPr/>
              </a:pPr>
              <a:t>4 August 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B8EFCE-E5EE-4411-AAA9-8E6C02BCBA57}"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2DAA51B-B0C8-4DD0-A679-D9147CB84732}" type="datetime3">
              <a:rPr lang="en-US" smtClean="0"/>
              <a:pPr>
                <a:defRPr/>
              </a:pPr>
              <a:t>4 August 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9330E32-671E-4170-8C4F-D33E05DCD7B1}"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7EAE66-ED6C-4FD8-9D74-BB8159679ABA}"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FD812CF-D8C5-457D-B706-CEB9DA5306DC}"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60689A-FFB0-459C-9E1C-D9C5E64ECA47}"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DB2A6DD-A05A-4D6C-A537-87C1417135B3}"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203FD9D-A9C3-45FE-80B3-0105CF2C96F0}"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F3E5B20-5621-4ED0-A3F2-E7D1C7BB0F81}"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0FC5AD2-789A-48A9-AB2E-F89D1131EC8F}"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0F5E86-F86F-43C6-A967-94CB561A8FEE}"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4993A39-0731-43AD-8F41-D0465671D092}"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1C8772E-6A40-471F-9482-92CB2EAA2BCF}"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86B48C8-F28B-40D4-8B84-0DE54793A7D5}" type="datetime3">
              <a:rPr lang="en-US" smtClean="0"/>
              <a:pPr>
                <a:defRPr/>
              </a:pPr>
              <a:t>4 August 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B99F318-DD7A-4E46-9581-7E88672B88B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6C0CADA7-196A-4D06-9EBC-45BD2C39E49B}"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B517D0AD-FA7F-40C6-A7D0-6FB79A2FC56C}" type="datetime3">
              <a:rPr lang="en-US" smtClean="0"/>
              <a:pPr>
                <a:defRPr/>
              </a:pPr>
              <a:t>4 August 2021</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411AD55-B1C4-4D23-9AFB-5AB9B1476159}" type="datetime3">
              <a:rPr lang="en-US" smtClean="0"/>
              <a:pPr>
                <a:defRPr/>
              </a:pPr>
              <a:t>4 August 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A369FCB-538D-4BBB-9795-32C7CC531261}"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7F1D4D-42A6-4361-A2D3-2092BC727B0D}" type="datetime3">
              <a:rPr lang="en-US" smtClean="0"/>
              <a:pPr>
                <a:defRPr/>
              </a:pPr>
              <a:t>4 August 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19526436-6448-46B8-9C31-5F9B89D41870}"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CAAA54-853C-4B54-9E11-8CAC5828D460}" type="datetime3">
              <a:rPr lang="en-US" smtClean="0"/>
              <a:pPr>
                <a:defRPr/>
              </a:pPr>
              <a:t>4 August 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FC1980D-A956-4295-B164-EEAFC3CF0087}"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CA0432D-2AD1-4E0A-8FAC-E4AFA6B720B4}" type="datetime3">
              <a:rPr lang="en-US" smtClean="0"/>
              <a:pPr>
                <a:defRPr/>
              </a:pPr>
              <a:t>4 August 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3417CA-3E3D-4046-8B65-941C4A2E0BE0}"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62363BB-D586-410C-B916-6A34BEAE9855}" type="datetime3">
              <a:rPr lang="en-US" smtClean="0"/>
              <a:pPr>
                <a:defRPr/>
              </a:pPr>
              <a:t>4 August 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7B2DE88-6ABB-4E2B-8244-1111020B6B70}" type="slidenum">
              <a:rPr lang="en-US"/>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834A50-A28D-4FBC-ABDE-D97514669747}"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58AACB-AFFA-499E-A8F0-F12F27DC8C11}" type="slidenum">
              <a:rPr lang="en-US"/>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D5AD96E-2FCE-44F6-BDFD-D4F6DAE346DC}" type="datetime3">
              <a:rPr lang="en-US" smtClean="0"/>
              <a:pPr>
                <a:defRPr/>
              </a:pPr>
              <a:t>4 August 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AE4AFE6-3D75-4B09-9FCC-4E4D1E9AF3C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EA91BC70-4723-418A-BC0E-89B3096D983D}"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fld id="{6A95800C-E3D9-46D0-961E-41A9701DC8AF}" type="datetime3">
              <a:rPr lang="en-US" smtClean="0"/>
              <a:pPr>
                <a:defRPr/>
              </a:pPr>
              <a:t>4 August 2021</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6F12D7D6-29A4-4CEC-B6DE-B21024E2479C}" type="slidenum">
              <a:rPr lang="en-IN"/>
              <a:pPr>
                <a:defRPr/>
              </a:pPr>
              <a:t>‹#›</a:t>
            </a:fld>
            <a:endParaRPr lang="en-IN" dirty="0"/>
          </a:p>
        </p:txBody>
      </p:sp>
      <p:sp>
        <p:nvSpPr>
          <p:cNvPr id="8" name="Rectangle 49"/>
          <p:cNvSpPr>
            <a:spLocks noGrp="1" noChangeArrowheads="1"/>
          </p:cNvSpPr>
          <p:nvPr>
            <p:ph type="dt" sz="half" idx="11"/>
          </p:nvPr>
        </p:nvSpPr>
        <p:spPr>
          <a:ln/>
        </p:spPr>
        <p:txBody>
          <a:bodyPr/>
          <a:lstStyle>
            <a:lvl1pPr>
              <a:defRPr/>
            </a:lvl1pPr>
          </a:lstStyle>
          <a:p>
            <a:pPr>
              <a:defRPr/>
            </a:pPr>
            <a:fld id="{1973E804-D17C-48A9-BCF5-41C5C40A8496}" type="datetime3">
              <a:rPr lang="en-US" smtClean="0"/>
              <a:pPr>
                <a:defRPr/>
              </a:pPr>
              <a:t>4 August 2021</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251AA8BC-DEDE-4DCD-8E99-91329326325F}" type="slidenum">
              <a:rPr lang="en-IN"/>
              <a:pPr>
                <a:defRPr/>
              </a:pPr>
              <a:t>‹#›</a:t>
            </a:fld>
            <a:endParaRPr lang="en-IN" dirty="0"/>
          </a:p>
        </p:txBody>
      </p:sp>
      <p:sp>
        <p:nvSpPr>
          <p:cNvPr id="4" name="Rectangle 49"/>
          <p:cNvSpPr>
            <a:spLocks noGrp="1" noChangeArrowheads="1"/>
          </p:cNvSpPr>
          <p:nvPr>
            <p:ph type="dt" sz="half" idx="11"/>
          </p:nvPr>
        </p:nvSpPr>
        <p:spPr>
          <a:ln/>
        </p:spPr>
        <p:txBody>
          <a:bodyPr/>
          <a:lstStyle>
            <a:lvl1pPr>
              <a:defRPr/>
            </a:lvl1pPr>
          </a:lstStyle>
          <a:p>
            <a:pPr>
              <a:defRPr/>
            </a:pPr>
            <a:fld id="{DC4904B6-9065-4AC9-83BB-0FD61368870C}" type="datetime3">
              <a:rPr lang="en-US" smtClean="0"/>
              <a:pPr>
                <a:defRPr/>
              </a:pPr>
              <a:t>4 August 2021</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1" descr="PPT inside"/>
          <p:cNvPicPr>
            <a:picLocks noChangeAspect="1" noChangeArrowheads="1"/>
          </p:cNvPicPr>
          <p:nvPr userDrawn="1"/>
        </p:nvPicPr>
        <p:blipFill>
          <a:blip r:embed="rId2"/>
          <a:srcRect t="19157" b="25415"/>
          <a:stretch>
            <a:fillRect/>
          </a:stretch>
        </p:blipFill>
        <p:spPr bwMode="auto">
          <a:xfrm>
            <a:off x="0" y="-79375"/>
            <a:ext cx="9145588" cy="688975"/>
          </a:xfrm>
          <a:prstGeom prst="rect">
            <a:avLst/>
          </a:prstGeom>
          <a:noFill/>
          <a:ln w="9525">
            <a:noFill/>
            <a:miter lim="800000"/>
            <a:headEnd/>
            <a:tailEnd/>
          </a:ln>
        </p:spPr>
      </p:pic>
      <p:pic>
        <p:nvPicPr>
          <p:cNvPr id="3" name="Picture 16"/>
          <p:cNvPicPr>
            <a:picLocks noChangeAspect="1" noChangeArrowheads="1"/>
          </p:cNvPicPr>
          <p:nvPr userDrawn="1"/>
        </p:nvPicPr>
        <p:blipFill>
          <a:blip r:embed="rId3"/>
          <a:srcRect/>
          <a:stretch>
            <a:fillRect/>
          </a:stretch>
        </p:blipFill>
        <p:spPr bwMode="auto">
          <a:xfrm>
            <a:off x="7435850" y="-39688"/>
            <a:ext cx="1654175" cy="576263"/>
          </a:xfrm>
          <a:prstGeom prst="rect">
            <a:avLst/>
          </a:prstGeom>
          <a:noFill/>
          <a:ln w="9525">
            <a:noFill/>
            <a:miter lim="800000"/>
            <a:headEnd/>
            <a:tailEnd/>
          </a:ln>
        </p:spPr>
      </p:pic>
      <p:sp>
        <p:nvSpPr>
          <p:cNvPr id="4" name="Rectangle 47"/>
          <p:cNvSpPr>
            <a:spLocks noGrp="1" noChangeArrowheads="1"/>
          </p:cNvSpPr>
          <p:nvPr>
            <p:ph type="sldNum" sz="quarter" idx="10"/>
          </p:nvPr>
        </p:nvSpPr>
        <p:spPr/>
        <p:txBody>
          <a:bodyPr/>
          <a:lstStyle>
            <a:lvl1pPr>
              <a:defRPr/>
            </a:lvl1pPr>
          </a:lstStyle>
          <a:p>
            <a:pPr>
              <a:defRPr/>
            </a:pPr>
            <a:fld id="{9B5121F8-051F-49E9-8431-D2F4E3981932}" type="slidenum">
              <a:rPr lang="en-IN"/>
              <a:pPr>
                <a:defRPr/>
              </a:pPr>
              <a:t>‹#›</a:t>
            </a:fld>
            <a:endParaRPr lang="en-IN" dirty="0"/>
          </a:p>
        </p:txBody>
      </p:sp>
      <p:sp>
        <p:nvSpPr>
          <p:cNvPr id="5" name="Rectangle 49"/>
          <p:cNvSpPr>
            <a:spLocks noGrp="1" noChangeArrowheads="1"/>
          </p:cNvSpPr>
          <p:nvPr>
            <p:ph type="dt" sz="half" idx="11"/>
          </p:nvPr>
        </p:nvSpPr>
        <p:spPr/>
        <p:txBody>
          <a:bodyPr/>
          <a:lstStyle>
            <a:lvl1pPr>
              <a:defRPr/>
            </a:lvl1pPr>
          </a:lstStyle>
          <a:p>
            <a:pPr>
              <a:defRPr/>
            </a:pPr>
            <a:fld id="{F94A27DD-8D9A-466C-ACB6-7F245C262B97}" type="datetime3">
              <a:rPr lang="en-US" smtClean="0"/>
              <a:pPr>
                <a:defRPr/>
              </a:pPr>
              <a:t>4 August 2021</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0AEC9F92-0EE9-4C86-9285-A00C2D5C52A5}"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fld id="{8E2CB351-66DB-4BE2-86AC-050202ADBA12}" type="datetime3">
              <a:rPr lang="en-US" smtClean="0"/>
              <a:pPr>
                <a:defRPr/>
              </a:pPr>
              <a:t>4 August 2021</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489DE776-D895-46E1-AD99-0E788E94C719}"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fld id="{C70B370A-2039-4CCE-8B01-C5304EC733DD}" type="datetime3">
              <a:rPr lang="en-US" smtClean="0"/>
              <a:pPr>
                <a:defRPr/>
              </a:pPr>
              <a:t>4 August 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ChangeArrowheads="1"/>
          </p:cNvSpPr>
          <p:nvPr userDrawn="1"/>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lgn="ctr">
              <a:defRPr/>
            </a:pPr>
            <a:endParaRPr lang="en-US" dirty="0"/>
          </a:p>
        </p:txBody>
      </p:sp>
      <p:sp>
        <p:nvSpPr>
          <p:cNvPr id="198659" name="Line 3"/>
          <p:cNvSpPr>
            <a:spLocks noChangeShapeType="1"/>
          </p:cNvSpPr>
          <p:nvPr userDrawn="1"/>
        </p:nvSpPr>
        <p:spPr bwMode="auto">
          <a:xfrm>
            <a:off x="0" y="6457950"/>
            <a:ext cx="9144000" cy="0"/>
          </a:xfrm>
          <a:prstGeom prst="line">
            <a:avLst/>
          </a:prstGeom>
          <a:noFill/>
          <a:ln w="25400">
            <a:solidFill>
              <a:srgbClr val="B2B2B2"/>
            </a:solidFill>
            <a:round/>
            <a:headEnd/>
            <a:tailEnd/>
          </a:ln>
          <a:effectLst/>
        </p:spPr>
        <p:txBody>
          <a:bodyPr wrap="none" anchor="ctr"/>
          <a:lstStyle/>
          <a:p>
            <a:pPr algn="ctr">
              <a:defRPr/>
            </a:pPr>
            <a:endParaRPr lang="en-US" dirty="0"/>
          </a:p>
        </p:txBody>
      </p:sp>
      <p:sp>
        <p:nvSpPr>
          <p:cNvPr id="198660" name="Rectangle 4"/>
          <p:cNvSpPr>
            <a:spLocks noChangeArrowheads="1"/>
          </p:cNvSpPr>
          <p:nvPr userDrawn="1"/>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lgn="ctr">
              <a:defRPr/>
            </a:pPr>
            <a:endParaRPr lang="en-US" dirty="0"/>
          </a:p>
        </p:txBody>
      </p:sp>
      <p:sp>
        <p:nvSpPr>
          <p:cNvPr id="198661" name="Text Box 5"/>
          <p:cNvSpPr txBox="1">
            <a:spLocks noChangeArrowheads="1"/>
          </p:cNvSpPr>
          <p:nvPr userDrawn="1"/>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rPr>
              <a:t>Department of Mechanical Engineering</a:t>
            </a:r>
          </a:p>
        </p:txBody>
      </p:sp>
      <p:sp>
        <p:nvSpPr>
          <p:cNvPr id="198662" name="Rectangle 6"/>
          <p:cNvSpPr>
            <a:spLocks noChangeArrowheads="1"/>
          </p:cNvSpPr>
          <p:nvPr userDrawn="1"/>
        </p:nvSpPr>
        <p:spPr bwMode="auto">
          <a:xfrm>
            <a:off x="0" y="652463"/>
            <a:ext cx="457200" cy="5795962"/>
          </a:xfrm>
          <a:prstGeom prst="rect">
            <a:avLst/>
          </a:prstGeom>
          <a:solidFill>
            <a:srgbClr val="000066"/>
          </a:solidFill>
          <a:ln w="9525" algn="ctr">
            <a:noFill/>
            <a:miter lim="800000"/>
            <a:headEnd/>
            <a:tailEnd/>
          </a:ln>
          <a:effectLst/>
        </p:spPr>
        <p:txBody>
          <a:bodyPr wrap="none" anchor="ctr"/>
          <a:lstStyle/>
          <a:p>
            <a:pPr algn="ctr">
              <a:defRPr/>
            </a:pPr>
            <a:endParaRPr lang="en-US" dirty="0"/>
          </a:p>
        </p:txBody>
      </p:sp>
      <p:pic>
        <p:nvPicPr>
          <p:cNvPr id="2055" name="Picture 7" descr="GMR Logo"/>
          <p:cNvPicPr>
            <a:picLocks noChangeAspect="1" noChangeArrowheads="1"/>
          </p:cNvPicPr>
          <p:nvPr userDrawn="1"/>
        </p:nvPicPr>
        <p:blipFill>
          <a:blip r:embed="rId16"/>
          <a:srcRect/>
          <a:stretch>
            <a:fillRect/>
          </a:stretch>
        </p:blipFill>
        <p:spPr bwMode="auto">
          <a:xfrm>
            <a:off x="8153400" y="152400"/>
            <a:ext cx="762000" cy="280988"/>
          </a:xfrm>
          <a:prstGeom prst="rect">
            <a:avLst/>
          </a:prstGeom>
          <a:noFill/>
          <a:ln w="9525">
            <a:noFill/>
            <a:miter lim="800000"/>
            <a:headEnd/>
            <a:tailEnd/>
          </a:ln>
        </p:spPr>
      </p:pic>
      <p:sp>
        <p:nvSpPr>
          <p:cNvPr id="198664" name="Text Box 8"/>
          <p:cNvSpPr txBox="1">
            <a:spLocks noChangeArrowheads="1"/>
          </p:cNvSpPr>
          <p:nvPr userDrawn="1"/>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Humility</a:t>
            </a:r>
          </a:p>
        </p:txBody>
      </p:sp>
      <p:sp>
        <p:nvSpPr>
          <p:cNvPr id="198665" name="Text Box 9"/>
          <p:cNvSpPr txBox="1">
            <a:spLocks noChangeArrowheads="1"/>
          </p:cNvSpPr>
          <p:nvPr userDrawn="1"/>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Entrepreneurship</a:t>
            </a:r>
          </a:p>
        </p:txBody>
      </p:sp>
      <p:sp>
        <p:nvSpPr>
          <p:cNvPr id="198666" name="Text Box 10"/>
          <p:cNvSpPr txBox="1">
            <a:spLocks noChangeArrowheads="1"/>
          </p:cNvSpPr>
          <p:nvPr userDrawn="1"/>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Teamwork</a:t>
            </a:r>
          </a:p>
        </p:txBody>
      </p:sp>
      <p:sp>
        <p:nvSpPr>
          <p:cNvPr id="198667" name="Text Box 11"/>
          <p:cNvSpPr txBox="1">
            <a:spLocks noChangeArrowheads="1"/>
          </p:cNvSpPr>
          <p:nvPr userDrawn="1"/>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Learning</a:t>
            </a:r>
          </a:p>
        </p:txBody>
      </p:sp>
      <p:sp>
        <p:nvSpPr>
          <p:cNvPr id="198668" name="Text Box 12"/>
          <p:cNvSpPr txBox="1">
            <a:spLocks noChangeArrowheads="1"/>
          </p:cNvSpPr>
          <p:nvPr userDrawn="1"/>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Social Responsibility</a:t>
            </a:r>
          </a:p>
        </p:txBody>
      </p:sp>
      <p:sp>
        <p:nvSpPr>
          <p:cNvPr id="198669" name="Text Box 13"/>
          <p:cNvSpPr txBox="1">
            <a:spLocks noChangeArrowheads="1"/>
          </p:cNvSpPr>
          <p:nvPr userDrawn="1"/>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Respect for Individual</a:t>
            </a:r>
          </a:p>
        </p:txBody>
      </p:sp>
      <p:sp>
        <p:nvSpPr>
          <p:cNvPr id="198670" name="Text Box 14"/>
          <p:cNvSpPr txBox="1">
            <a:spLocks noChangeArrowheads="1"/>
          </p:cNvSpPr>
          <p:nvPr userDrawn="1"/>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Deliver The Promise</a:t>
            </a:r>
          </a:p>
        </p:txBody>
      </p:sp>
      <p:sp>
        <p:nvSpPr>
          <p:cNvPr id="198671" name="Text Box 15"/>
          <p:cNvSpPr txBox="1">
            <a:spLocks noChangeArrowheads="1"/>
          </p:cNvSpPr>
          <p:nvPr userDrawn="1"/>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b="1" dirty="0">
                <a:solidFill>
                  <a:schemeClr val="bg1"/>
                </a:solidFill>
                <a:latin typeface="Verdana" pitchFamily="34" charset="0"/>
              </a:rPr>
              <a:t>GMR Institute of Technology, Rajam</a:t>
            </a:r>
          </a:p>
        </p:txBody>
      </p:sp>
      <p:pic>
        <p:nvPicPr>
          <p:cNvPr id="2064" name="Picture 16"/>
          <p:cNvPicPr>
            <a:picLocks noChangeAspect="1" noChangeArrowheads="1"/>
          </p:cNvPicPr>
          <p:nvPr userDrawn="1"/>
        </p:nvPicPr>
        <p:blipFill>
          <a:blip r:embed="rId17"/>
          <a:srcRect/>
          <a:stretch>
            <a:fillRect/>
          </a:stretch>
        </p:blipFill>
        <p:spPr bwMode="auto">
          <a:xfrm>
            <a:off x="28575" y="85725"/>
            <a:ext cx="1311275" cy="457200"/>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010400" y="6172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defRPr>
            </a:lvl1pPr>
          </a:lstStyle>
          <a:p>
            <a:pPr>
              <a:defRPr/>
            </a:pPr>
            <a:fld id="{B42CD988-B923-48E2-AAAF-FCF859499EEE}" type="slidenum">
              <a:rPr lang="en-IN"/>
              <a:pPr>
                <a:defRPr/>
              </a:pPr>
              <a:t>‹#›</a:t>
            </a:fld>
            <a:endParaRPr lang="en-IN" dirty="0"/>
          </a:p>
        </p:txBody>
      </p:sp>
      <p:sp>
        <p:nvSpPr>
          <p:cNvPr id="290865" name="Rectangle 49"/>
          <p:cNvSpPr>
            <a:spLocks noGrp="1" noChangeArrowheads="1"/>
          </p:cNvSpPr>
          <p:nvPr>
            <p:ph type="dt" sz="half" idx="2"/>
          </p:nvPr>
        </p:nvSpPr>
        <p:spPr bwMode="auto">
          <a:xfrm>
            <a:off x="457200" y="6172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1">
                <a:solidFill>
                  <a:schemeClr val="tx1"/>
                </a:solidFill>
              </a:defRPr>
            </a:lvl1pPr>
          </a:lstStyle>
          <a:p>
            <a:pPr>
              <a:defRPr/>
            </a:pPr>
            <a:fld id="{63FA133B-EC68-4313-B949-3EDBF6FFEA60}" type="datetime3">
              <a:rPr lang="en-US" smtClean="0"/>
              <a:pPr>
                <a:defRPr/>
              </a:pPr>
              <a:t>4 August 2021</a:t>
            </a:fld>
            <a:endParaRPr lang="en-US" dirty="0"/>
          </a:p>
        </p:txBody>
      </p:sp>
      <p:pic>
        <p:nvPicPr>
          <p:cNvPr id="2067" name="Picture 11" descr="PPT inside"/>
          <p:cNvPicPr>
            <a:picLocks noChangeAspect="1" noChangeArrowheads="1"/>
          </p:cNvPicPr>
          <p:nvPr userDrawn="1"/>
        </p:nvPicPr>
        <p:blipFill>
          <a:blip r:embed="rId18"/>
          <a:srcRect t="19157" b="25415"/>
          <a:stretch>
            <a:fillRect/>
          </a:stretch>
        </p:blipFill>
        <p:spPr bwMode="auto">
          <a:xfrm>
            <a:off x="0" y="-79375"/>
            <a:ext cx="9145588" cy="688975"/>
          </a:xfrm>
          <a:prstGeom prst="rect">
            <a:avLst/>
          </a:prstGeom>
          <a:noFill/>
          <a:ln w="9525">
            <a:noFill/>
            <a:miter lim="800000"/>
            <a:headEnd/>
            <a:tailEnd/>
          </a:ln>
        </p:spPr>
      </p:pic>
      <p:pic>
        <p:nvPicPr>
          <p:cNvPr id="2068" name="Picture 16"/>
          <p:cNvPicPr>
            <a:picLocks noChangeAspect="1" noChangeArrowheads="1"/>
          </p:cNvPicPr>
          <p:nvPr userDrawn="1"/>
        </p:nvPicPr>
        <p:blipFill>
          <a:blip r:embed="rId19"/>
          <a:srcRect/>
          <a:stretch>
            <a:fillRect/>
          </a:stretch>
        </p:blipFill>
        <p:spPr bwMode="auto">
          <a:xfrm>
            <a:off x="7435850" y="-39688"/>
            <a:ext cx="1654175" cy="5762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913" r:id="rId7"/>
    <p:sldLayoutId id="2147483884" r:id="rId8"/>
    <p:sldLayoutId id="2147483885" r:id="rId9"/>
    <p:sldLayoutId id="2147483886" r:id="rId10"/>
    <p:sldLayoutId id="2147483887" r:id="rId11"/>
    <p:sldLayoutId id="2147483888" r:id="rId12"/>
    <p:sldLayoutId id="2147483889" r:id="rId13"/>
    <p:sldLayoutId id="2147483890" r:id="rId14"/>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2AE711C-9DB6-453D-89A0-0B5F32DF44D2}" type="datetime3">
              <a:rPr lang="en-US" smtClean="0"/>
              <a:pPr>
                <a:defRPr/>
              </a:pPr>
              <a:t>4 August 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009B35D-238F-4C7E-BB41-B3C5A339FAE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2B2F776-6A58-485E-BB80-C9606584F63C}" type="datetime3">
              <a:rPr lang="en-US" smtClean="0"/>
              <a:pPr>
                <a:defRPr/>
              </a:pPr>
              <a:t>4 August 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397ACC-CA95-45F6-B16F-B8BCC2B770B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1" descr="PPTmainpage"/>
          <p:cNvPicPr>
            <a:picLocks noChangeAspect="1" noChangeArrowheads="1"/>
          </p:cNvPicPr>
          <p:nvPr/>
        </p:nvPicPr>
        <p:blipFill>
          <a:blip r:embed="rId3"/>
          <a:srcRect/>
          <a:stretch>
            <a:fillRect/>
          </a:stretch>
        </p:blipFill>
        <p:spPr bwMode="auto">
          <a:xfrm>
            <a:off x="-1588" y="-76200"/>
            <a:ext cx="9145588" cy="6934200"/>
          </a:xfrm>
          <a:prstGeom prst="rect">
            <a:avLst/>
          </a:prstGeom>
          <a:noFill/>
          <a:ln w="9525">
            <a:noFill/>
            <a:miter lim="800000"/>
            <a:headEnd/>
            <a:tailEnd/>
          </a:ln>
        </p:spPr>
      </p:pic>
      <p:sp>
        <p:nvSpPr>
          <p:cNvPr id="7" name="Rectangle 6"/>
          <p:cNvSpPr/>
          <p:nvPr/>
        </p:nvSpPr>
        <p:spPr>
          <a:xfrm>
            <a:off x="1828801" y="2228850"/>
            <a:ext cx="184731" cy="369332"/>
          </a:xfrm>
          <a:prstGeom prst="rect">
            <a:avLst/>
          </a:prstGeom>
        </p:spPr>
        <p:txBody>
          <a:bodyPr wrap="none">
            <a:spAutoFit/>
          </a:bodyPr>
          <a:lstStyle/>
          <a:p>
            <a:pPr>
              <a:defRPr/>
            </a:pPr>
            <a:endParaRPr lang="en-US" b="1" dirty="0">
              <a:solidFill>
                <a:schemeClr val="bg1"/>
              </a:solidFill>
            </a:endParaRPr>
          </a:p>
        </p:txBody>
      </p:sp>
      <p:sp>
        <p:nvSpPr>
          <p:cNvPr id="10" name="Slide Number Placeholder 9"/>
          <p:cNvSpPr>
            <a:spLocks noGrp="1"/>
          </p:cNvSpPr>
          <p:nvPr>
            <p:ph type="sldNum" sz="quarter" idx="10"/>
          </p:nvPr>
        </p:nvSpPr>
        <p:spPr/>
        <p:txBody>
          <a:bodyPr/>
          <a:lstStyle/>
          <a:p>
            <a:pPr>
              <a:defRPr/>
            </a:pPr>
            <a:fld id="{63E62250-885E-47D7-BDE1-BFC182012B60}" type="slidenum">
              <a:rPr lang="en-IN" smtClean="0"/>
              <a:pPr>
                <a:defRPr/>
              </a:pPr>
              <a:t>1</a:t>
            </a:fld>
            <a:endParaRPr lang="en-IN" dirty="0"/>
          </a:p>
        </p:txBody>
      </p:sp>
      <p:pic>
        <p:nvPicPr>
          <p:cNvPr id="11" name="Picture 16"/>
          <p:cNvPicPr>
            <a:picLocks noChangeAspect="1" noChangeArrowheads="1"/>
          </p:cNvPicPr>
          <p:nvPr/>
        </p:nvPicPr>
        <p:blipFill>
          <a:blip r:embed="rId4"/>
          <a:srcRect/>
          <a:stretch>
            <a:fillRect/>
          </a:stretch>
        </p:blipFill>
        <p:spPr bwMode="auto">
          <a:xfrm>
            <a:off x="152400" y="6096000"/>
            <a:ext cx="1654175" cy="576263"/>
          </a:xfrm>
          <a:prstGeom prst="rect">
            <a:avLst/>
          </a:prstGeom>
          <a:noFill/>
          <a:ln w="9525">
            <a:noFill/>
            <a:miter lim="800000"/>
            <a:headEnd/>
            <a:tailEnd/>
          </a:ln>
        </p:spPr>
      </p:pic>
      <p:sp>
        <p:nvSpPr>
          <p:cNvPr id="8" name="TextBox 7"/>
          <p:cNvSpPr txBox="1"/>
          <p:nvPr/>
        </p:nvSpPr>
        <p:spPr>
          <a:xfrm>
            <a:off x="457200" y="1028522"/>
            <a:ext cx="7998125" cy="1569660"/>
          </a:xfrm>
          <a:prstGeom prst="rect">
            <a:avLst/>
          </a:prstGeom>
          <a:noFill/>
        </p:spPr>
        <p:txBody>
          <a:bodyPr wrap="square" rtlCol="0">
            <a:spAutoFit/>
          </a:bodyPr>
          <a:lstStyle/>
          <a:p>
            <a:pPr algn="ctr"/>
            <a:r>
              <a:rPr lang="en-US" sz="3200" b="1" dirty="0">
                <a:solidFill>
                  <a:schemeClr val="bg1"/>
                </a:solidFill>
              </a:rPr>
              <a:t>Face Mask Detection using Deep Learning Techniques</a:t>
            </a:r>
          </a:p>
          <a:p>
            <a:pPr algn="ctr"/>
            <a:endParaRPr lang="en-IN" sz="3200" b="1" dirty="0">
              <a:solidFill>
                <a:schemeClr val="bg1"/>
              </a:solidFill>
            </a:endParaRPr>
          </a:p>
        </p:txBody>
      </p:sp>
      <p:sp>
        <p:nvSpPr>
          <p:cNvPr id="2" name="Rectangle 1"/>
          <p:cNvSpPr/>
          <p:nvPr/>
        </p:nvSpPr>
        <p:spPr>
          <a:xfrm>
            <a:off x="5509404" y="3049012"/>
            <a:ext cx="3634596" cy="2308324"/>
          </a:xfrm>
          <a:prstGeom prst="rect">
            <a:avLst/>
          </a:prstGeom>
        </p:spPr>
        <p:txBody>
          <a:bodyPr wrap="square">
            <a:spAutoFit/>
          </a:bodyPr>
          <a:lstStyle/>
          <a:p>
            <a:pPr algn="just"/>
            <a:r>
              <a:rPr lang="en-US" sz="2400" dirty="0">
                <a:solidFill>
                  <a:schemeClr val="bg1"/>
                </a:solidFill>
              </a:rPr>
              <a:t>Batch-06</a:t>
            </a:r>
          </a:p>
          <a:p>
            <a:pPr algn="just"/>
            <a:r>
              <a:rPr lang="en-US" sz="2400" dirty="0">
                <a:solidFill>
                  <a:schemeClr val="bg1"/>
                </a:solidFill>
              </a:rPr>
              <a:t>K Lokesh Kumar</a:t>
            </a:r>
          </a:p>
          <a:p>
            <a:r>
              <a:rPr lang="en-US" sz="2400" dirty="0">
                <a:solidFill>
                  <a:schemeClr val="bg1"/>
                </a:solidFill>
              </a:rPr>
              <a:t>K Swaroopa Rani</a:t>
            </a:r>
          </a:p>
          <a:p>
            <a:r>
              <a:rPr lang="en-US" sz="2400" dirty="0">
                <a:solidFill>
                  <a:schemeClr val="bg1"/>
                </a:solidFill>
              </a:rPr>
              <a:t>M </a:t>
            </a:r>
            <a:r>
              <a:rPr lang="en-US" sz="2400" dirty="0" err="1">
                <a:solidFill>
                  <a:schemeClr val="bg1"/>
                </a:solidFill>
              </a:rPr>
              <a:t>Mounica</a:t>
            </a:r>
            <a:r>
              <a:rPr lang="en-US" sz="2400" dirty="0">
                <a:solidFill>
                  <a:schemeClr val="bg1"/>
                </a:solidFill>
              </a:rPr>
              <a:t> Sai</a:t>
            </a:r>
          </a:p>
          <a:p>
            <a:r>
              <a:rPr lang="en-US" sz="2400" dirty="0">
                <a:solidFill>
                  <a:schemeClr val="bg1"/>
                </a:solidFill>
              </a:rPr>
              <a:t>J </a:t>
            </a:r>
            <a:r>
              <a:rPr lang="en-US" sz="2400" dirty="0" err="1">
                <a:solidFill>
                  <a:schemeClr val="bg1"/>
                </a:solidFill>
              </a:rPr>
              <a:t>Lahasya</a:t>
            </a:r>
            <a:endParaRPr lang="en-US" sz="2400" dirty="0">
              <a:solidFill>
                <a:schemeClr val="bg1"/>
              </a:solidFill>
            </a:endParaRPr>
          </a:p>
          <a:p>
            <a:r>
              <a:rPr lang="en-US" sz="2400" dirty="0">
                <a:solidFill>
                  <a:schemeClr val="bg1"/>
                </a:solidFill>
              </a:rPr>
              <a:t>K Rakesh</a:t>
            </a:r>
          </a:p>
        </p:txBody>
      </p:sp>
      <p:sp>
        <p:nvSpPr>
          <p:cNvPr id="12" name="TextBox 11">
            <a:extLst>
              <a:ext uri="{FF2B5EF4-FFF2-40B4-BE49-F238E27FC236}">
                <a16:creationId xmlns:a16="http://schemas.microsoft.com/office/drawing/2014/main" id="{12AEC35E-20A2-4A67-8D0C-7BE02D12CBC3}"/>
              </a:ext>
            </a:extLst>
          </p:cNvPr>
          <p:cNvSpPr txBox="1"/>
          <p:nvPr/>
        </p:nvSpPr>
        <p:spPr>
          <a:xfrm>
            <a:off x="228600" y="3013680"/>
            <a:ext cx="4710544" cy="1692771"/>
          </a:xfrm>
          <a:prstGeom prst="rect">
            <a:avLst/>
          </a:prstGeom>
          <a:noFill/>
        </p:spPr>
        <p:txBody>
          <a:bodyPr wrap="square">
            <a:spAutoFit/>
          </a:bodyPr>
          <a:lstStyle/>
          <a:p>
            <a:r>
              <a:rPr lang="en-US" sz="2400" dirty="0">
                <a:solidFill>
                  <a:schemeClr val="bg1"/>
                </a:solidFill>
              </a:rPr>
              <a:t>Under the Guidance of </a:t>
            </a:r>
          </a:p>
          <a:p>
            <a:r>
              <a:rPr lang="en-US" sz="2400" dirty="0" err="1">
                <a:solidFill>
                  <a:schemeClr val="bg1"/>
                </a:solidFill>
              </a:rPr>
              <a:t>Ms</a:t>
            </a:r>
            <a:r>
              <a:rPr lang="en-US" sz="2400" dirty="0">
                <a:solidFill>
                  <a:schemeClr val="bg1"/>
                </a:solidFill>
              </a:rPr>
              <a:t> Y </a:t>
            </a:r>
            <a:r>
              <a:rPr lang="en-US" sz="2400" dirty="0" err="1">
                <a:solidFill>
                  <a:schemeClr val="bg1"/>
                </a:solidFill>
              </a:rPr>
              <a:t>Divya</a:t>
            </a:r>
            <a:r>
              <a:rPr lang="en-US" sz="2400" dirty="0">
                <a:solidFill>
                  <a:schemeClr val="bg1"/>
                </a:solidFill>
              </a:rPr>
              <a:t> Bharathi 	</a:t>
            </a:r>
          </a:p>
          <a:p>
            <a:r>
              <a:rPr lang="en-US" sz="2400" dirty="0">
                <a:solidFill>
                  <a:schemeClr val="bg1"/>
                </a:solidFill>
              </a:rPr>
              <a:t>Asst. Professor,</a:t>
            </a:r>
          </a:p>
          <a:p>
            <a:r>
              <a:rPr lang="en-US" sz="2400" dirty="0">
                <a:solidFill>
                  <a:schemeClr val="bg1"/>
                </a:solidFill>
              </a:rPr>
              <a:t>Dept of CSE </a:t>
            </a:r>
            <a:r>
              <a:rPr lang="en-US" sz="3200" dirty="0">
                <a:solidFill>
                  <a:schemeClr val="bg1"/>
                </a:solidFill>
              </a:rPr>
              <a:t>	</a:t>
            </a:r>
            <a:endParaRPr lang="en-IN"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B5E2C-4E0C-406B-89B8-46E7CD493625}"/>
              </a:ext>
            </a:extLst>
          </p:cNvPr>
          <p:cNvSpPr>
            <a:spLocks noGrp="1"/>
          </p:cNvSpPr>
          <p:nvPr>
            <p:ph/>
          </p:nvPr>
        </p:nvSpPr>
        <p:spPr/>
        <p:txBody>
          <a:bodyPr/>
          <a:lstStyle/>
          <a:p>
            <a:pPr marL="0" indent="0">
              <a:buNone/>
            </a:pPr>
            <a:endParaRPr lang="en-US" dirty="0"/>
          </a:p>
          <a:p>
            <a:pPr marL="0" indent="0">
              <a:buNone/>
            </a:pPr>
            <a:r>
              <a:rPr lang="en-US" dirty="0"/>
              <a:t>           </a:t>
            </a:r>
            <a:r>
              <a:rPr lang="en-US" b="1" dirty="0">
                <a:latin typeface="Times New Roman" panose="02020603050405020304" pitchFamily="18" charset="0"/>
                <a:cs typeface="Times New Roman" panose="02020603050405020304" pitchFamily="18" charset="0"/>
              </a:rPr>
              <a:t>Existing and proposed method</a:t>
            </a:r>
          </a:p>
          <a:p>
            <a:pPr marL="0" indent="0">
              <a:buNone/>
            </a:pP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existing method of Face Mask Detection is done for single images.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method is not helpful for detecting faced mask  with in a group of people.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proposed method can be used for detecting multiple faces and they are wearing  mask or not can be detected.</a:t>
            </a:r>
          </a:p>
        </p:txBody>
      </p:sp>
      <p:sp>
        <p:nvSpPr>
          <p:cNvPr id="3" name="Slide Number Placeholder 2">
            <a:extLst>
              <a:ext uri="{FF2B5EF4-FFF2-40B4-BE49-F238E27FC236}">
                <a16:creationId xmlns:a16="http://schemas.microsoft.com/office/drawing/2014/main" id="{D69AFA66-5B0F-4F77-9643-4AF52E31BEF0}"/>
              </a:ext>
            </a:extLst>
          </p:cNvPr>
          <p:cNvSpPr>
            <a:spLocks noGrp="1"/>
          </p:cNvSpPr>
          <p:nvPr>
            <p:ph type="sldNum" sz="quarter" idx="10"/>
          </p:nvPr>
        </p:nvSpPr>
        <p:spPr/>
        <p:txBody>
          <a:bodyPr/>
          <a:lstStyle/>
          <a:p>
            <a:pPr>
              <a:defRPr/>
            </a:pPr>
            <a:fld id="{19B6CFAF-3DFB-49F7-9747-D9859B2554EC}" type="slidenum">
              <a:rPr lang="en-IN" smtClean="0"/>
              <a:pPr>
                <a:defRPr/>
              </a:pPr>
              <a:t>10</a:t>
            </a:fld>
            <a:endParaRPr lang="en-IN" dirty="0"/>
          </a:p>
        </p:txBody>
      </p:sp>
      <p:sp>
        <p:nvSpPr>
          <p:cNvPr id="4" name="Date Placeholder 3">
            <a:extLst>
              <a:ext uri="{FF2B5EF4-FFF2-40B4-BE49-F238E27FC236}">
                <a16:creationId xmlns:a16="http://schemas.microsoft.com/office/drawing/2014/main" id="{A741E084-4F3C-47C7-A08B-0E18E31DD98D}"/>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Tree>
    <p:extLst>
      <p:ext uri="{BB962C8B-B14F-4D97-AF65-F5344CB8AC3E}">
        <p14:creationId xmlns:p14="http://schemas.microsoft.com/office/powerpoint/2010/main" val="181601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AF277C-8345-458A-8ACF-871E4F0327A4}"/>
              </a:ext>
            </a:extLst>
          </p:cNvPr>
          <p:cNvSpPr>
            <a:spLocks noGrp="1"/>
          </p:cNvSpPr>
          <p:nvPr>
            <p:ph/>
          </p:nvPr>
        </p:nvSpPr>
        <p:spPr/>
        <p:txBody>
          <a:bodyPr/>
          <a:lstStyle/>
          <a:p>
            <a:pPr marL="0" indent="0">
              <a:buNone/>
            </a:pPr>
            <a:endParaRPr lang="en-US" dirty="0"/>
          </a:p>
          <a:p>
            <a:pPr marL="0" indent="0">
              <a:buNone/>
            </a:pPr>
            <a:r>
              <a:rPr lang="en-IN" b="1" dirty="0"/>
              <a:t>                        </a:t>
            </a:r>
            <a:r>
              <a:rPr lang="en-IN" b="1" dirty="0">
                <a:latin typeface="Times New Roman" panose="02020603050405020304" pitchFamily="18" charset="0"/>
                <a:cs typeface="Times New Roman" panose="02020603050405020304" pitchFamily="18" charset="0"/>
              </a:rPr>
              <a:t>Methodology</a:t>
            </a:r>
          </a:p>
          <a:p>
            <a:pPr marL="0" indent="0">
              <a:buNone/>
            </a:pPr>
            <a:endParaRPr lang="en-IN" dirty="0"/>
          </a:p>
          <a:p>
            <a:pPr marL="0" indent="0">
              <a:buNone/>
            </a:pPr>
            <a:endParaRPr lang="en-IN" dirty="0"/>
          </a:p>
        </p:txBody>
      </p:sp>
      <p:sp>
        <p:nvSpPr>
          <p:cNvPr id="3" name="Slide Number Placeholder 2">
            <a:extLst>
              <a:ext uri="{FF2B5EF4-FFF2-40B4-BE49-F238E27FC236}">
                <a16:creationId xmlns:a16="http://schemas.microsoft.com/office/drawing/2014/main" id="{73B142CC-C097-4EE4-86EA-E0F628BE30EC}"/>
              </a:ext>
            </a:extLst>
          </p:cNvPr>
          <p:cNvSpPr>
            <a:spLocks noGrp="1"/>
          </p:cNvSpPr>
          <p:nvPr>
            <p:ph type="sldNum" sz="quarter" idx="10"/>
          </p:nvPr>
        </p:nvSpPr>
        <p:spPr/>
        <p:txBody>
          <a:bodyPr/>
          <a:lstStyle/>
          <a:p>
            <a:pPr>
              <a:defRPr/>
            </a:pPr>
            <a:fld id="{19B6CFAF-3DFB-49F7-9747-D9859B2554EC}" type="slidenum">
              <a:rPr lang="en-IN" smtClean="0"/>
              <a:pPr>
                <a:defRPr/>
              </a:pPr>
              <a:t>11</a:t>
            </a:fld>
            <a:endParaRPr lang="en-IN" dirty="0"/>
          </a:p>
        </p:txBody>
      </p:sp>
      <p:sp>
        <p:nvSpPr>
          <p:cNvPr id="4" name="Date Placeholder 3">
            <a:extLst>
              <a:ext uri="{FF2B5EF4-FFF2-40B4-BE49-F238E27FC236}">
                <a16:creationId xmlns:a16="http://schemas.microsoft.com/office/drawing/2014/main" id="{29DDA533-5063-40C0-9410-27EFF46606D1}"/>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
        <p:nvSpPr>
          <p:cNvPr id="5" name="Rectangle 1">
            <a:extLst>
              <a:ext uri="{FF2B5EF4-FFF2-40B4-BE49-F238E27FC236}">
                <a16:creationId xmlns:a16="http://schemas.microsoft.com/office/drawing/2014/main" id="{7F5BB0D6-4C8D-4936-86F5-06AE1D1FC7D7}"/>
              </a:ext>
            </a:extLst>
          </p:cNvPr>
          <p:cNvSpPr>
            <a:spLocks noChangeArrowheads="1"/>
          </p:cNvSpPr>
          <p:nvPr/>
        </p:nvSpPr>
        <p:spPr bwMode="auto">
          <a:xfrm>
            <a:off x="3359726" y="1608716"/>
            <a:ext cx="2237509" cy="54768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data</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4370138-1F5D-428F-A763-0A99D3D304B7}"/>
              </a:ext>
            </a:extLst>
          </p:cNvPr>
          <p:cNvSpPr>
            <a:spLocks noChangeArrowheads="1"/>
          </p:cNvSpPr>
          <p:nvPr/>
        </p:nvSpPr>
        <p:spPr bwMode="auto">
          <a:xfrm>
            <a:off x="3352798" y="2544330"/>
            <a:ext cx="2209799" cy="196041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MTCNN Algorithm</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Detect Multiple faces</a:t>
            </a:r>
            <a:endParaRPr kumimoji="0" lang="en-US" altLang="en-US" sz="15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Bounding Box of face</a:t>
            </a:r>
            <a:endParaRPr kumimoji="0" lang="en-US" altLang="en-US" sz="15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Identifying key features</a:t>
            </a:r>
            <a:endParaRPr kumimoji="0" lang="en-US" altLang="en-US" sz="15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(eyes, nose, mouth, ears)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B028F57-F1A7-4023-9E7B-28890FA69AA7}"/>
              </a:ext>
            </a:extLst>
          </p:cNvPr>
          <p:cNvSpPr>
            <a:spLocks noChangeArrowheads="1"/>
          </p:cNvSpPr>
          <p:nvPr/>
        </p:nvSpPr>
        <p:spPr bwMode="auto">
          <a:xfrm>
            <a:off x="3352798" y="4899603"/>
            <a:ext cx="2209799" cy="55663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Detected faces fro</a:t>
            </a:r>
            <a:r>
              <a:rPr lang="en-US" alt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rPr>
              <a:t>m image</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32327EEA-8C97-4979-813D-5D0AA1CCF008}"/>
              </a:ext>
            </a:extLst>
          </p:cNvPr>
          <p:cNvCxnSpPr>
            <a:stCxn id="5" idx="2"/>
            <a:endCxn id="6" idx="0"/>
          </p:cNvCxnSpPr>
          <p:nvPr/>
        </p:nvCxnSpPr>
        <p:spPr bwMode="auto">
          <a:xfrm flipH="1">
            <a:off x="4457698" y="2156403"/>
            <a:ext cx="20783" cy="387927"/>
          </a:xfrm>
          <a:prstGeom prst="straightConnector1">
            <a:avLst/>
          </a:prstGeom>
          <a:solidFill>
            <a:srgbClr val="333399"/>
          </a:solidFill>
          <a:ln w="9525" cap="flat" cmpd="sng" algn="ctr">
            <a:no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580CD050-19E0-4AA9-BFCB-F07AEACB133B}"/>
              </a:ext>
            </a:extLst>
          </p:cNvPr>
          <p:cNvCxnSpPr>
            <a:stCxn id="5" idx="2"/>
            <a:endCxn id="6" idx="0"/>
          </p:cNvCxnSpPr>
          <p:nvPr/>
        </p:nvCxnSpPr>
        <p:spPr bwMode="auto">
          <a:xfrm flipH="1">
            <a:off x="4457698" y="2156403"/>
            <a:ext cx="20783" cy="387927"/>
          </a:xfrm>
          <a:prstGeom prst="straightConnector1">
            <a:avLst/>
          </a:prstGeom>
          <a:solidFill>
            <a:srgbClr val="333399"/>
          </a:solidFill>
          <a:ln w="9525" cap="flat" cmpd="sng" algn="ctr">
            <a:no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A8EF5821-CEA6-42F9-9CFB-33A838C70FAE}"/>
              </a:ext>
            </a:extLst>
          </p:cNvPr>
          <p:cNvCxnSpPr>
            <a:cxnSpLocks/>
          </p:cNvCxnSpPr>
          <p:nvPr/>
        </p:nvCxnSpPr>
        <p:spPr bwMode="auto">
          <a:xfrm>
            <a:off x="4457697" y="2156403"/>
            <a:ext cx="0" cy="38792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5E41D6F-26F5-4638-A77E-A660E0CF9295}"/>
              </a:ext>
            </a:extLst>
          </p:cNvPr>
          <p:cNvCxnSpPr>
            <a:cxnSpLocks/>
          </p:cNvCxnSpPr>
          <p:nvPr/>
        </p:nvCxnSpPr>
        <p:spPr bwMode="auto">
          <a:xfrm>
            <a:off x="4457699" y="4504749"/>
            <a:ext cx="0" cy="38792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78C971F-28F0-4E6D-A9A0-7BD5103031EB}"/>
              </a:ext>
            </a:extLst>
          </p:cNvPr>
          <p:cNvCxnSpPr>
            <a:cxnSpLocks/>
          </p:cNvCxnSpPr>
          <p:nvPr/>
        </p:nvCxnSpPr>
        <p:spPr bwMode="auto">
          <a:xfrm>
            <a:off x="4457697" y="5456238"/>
            <a:ext cx="0" cy="38792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301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C64EDA-DA08-4471-A933-316338D79207}"/>
              </a:ext>
            </a:extLst>
          </p:cNvPr>
          <p:cNvSpPr>
            <a:spLocks noGrp="1"/>
          </p:cNvSpPr>
          <p:nvPr>
            <p:ph/>
          </p:nvPr>
        </p:nvSpPr>
        <p:spPr>
          <a:xfrm>
            <a:off x="533400" y="381000"/>
            <a:ext cx="8229600" cy="5851525"/>
          </a:xfrm>
        </p:spPr>
        <p:style>
          <a:lnRef idx="2">
            <a:schemeClr val="dk1"/>
          </a:lnRef>
          <a:fillRef idx="1">
            <a:schemeClr val="lt1"/>
          </a:fillRef>
          <a:effectRef idx="0">
            <a:schemeClr val="dk1"/>
          </a:effectRef>
          <a:fontRef idx="minor">
            <a:schemeClr val="dk1"/>
          </a:fontRef>
        </p:style>
        <p:txBody>
          <a:bodyPr/>
          <a:lstStyle/>
          <a:p>
            <a:pPr marL="0" indent="0">
              <a:buNone/>
            </a:pPr>
            <a:endParaRPr lang="en-US"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p:txBody>
      </p:sp>
      <p:sp>
        <p:nvSpPr>
          <p:cNvPr id="3" name="Slide Number Placeholder 2">
            <a:extLst>
              <a:ext uri="{FF2B5EF4-FFF2-40B4-BE49-F238E27FC236}">
                <a16:creationId xmlns:a16="http://schemas.microsoft.com/office/drawing/2014/main" id="{4BA11269-6D82-45D7-891C-A487F2035CA0}"/>
              </a:ext>
            </a:extLst>
          </p:cNvPr>
          <p:cNvSpPr>
            <a:spLocks noGrp="1"/>
          </p:cNvSpPr>
          <p:nvPr>
            <p:ph type="sldNum" sz="quarter" idx="10"/>
          </p:nvPr>
        </p:nvSpPr>
        <p:spPr/>
        <p:txBody>
          <a:bodyPr/>
          <a:lstStyle/>
          <a:p>
            <a:pPr>
              <a:defRPr/>
            </a:pPr>
            <a:fld id="{19B6CFAF-3DFB-49F7-9747-D9859B2554EC}" type="slidenum">
              <a:rPr lang="en-IN" smtClean="0"/>
              <a:pPr>
                <a:defRPr/>
              </a:pPr>
              <a:t>12</a:t>
            </a:fld>
            <a:endParaRPr lang="en-IN" dirty="0"/>
          </a:p>
        </p:txBody>
      </p:sp>
      <p:sp>
        <p:nvSpPr>
          <p:cNvPr id="4" name="Date Placeholder 3">
            <a:extLst>
              <a:ext uri="{FF2B5EF4-FFF2-40B4-BE49-F238E27FC236}">
                <a16:creationId xmlns:a16="http://schemas.microsoft.com/office/drawing/2014/main" id="{37033A6A-E717-4A89-840E-24D2D62EEA42}"/>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
        <p:nvSpPr>
          <p:cNvPr id="5" name="Rectangle 4">
            <a:extLst>
              <a:ext uri="{FF2B5EF4-FFF2-40B4-BE49-F238E27FC236}">
                <a16:creationId xmlns:a16="http://schemas.microsoft.com/office/drawing/2014/main" id="{82B4BD84-AC52-4A5D-BFDE-B6AB21608568}"/>
              </a:ext>
            </a:extLst>
          </p:cNvPr>
          <p:cNvSpPr>
            <a:spLocks noChangeArrowheads="1"/>
          </p:cNvSpPr>
          <p:nvPr/>
        </p:nvSpPr>
        <p:spPr bwMode="auto">
          <a:xfrm>
            <a:off x="3184524" y="685800"/>
            <a:ext cx="2182813" cy="25146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Convolution Neural Network</a:t>
            </a:r>
            <a:endParaRPr kumimoji="0" lang="en-US" altLang="en-US" sz="15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Convolution Layers</a:t>
            </a:r>
            <a:endParaRPr kumimoji="0" lang="en-US" altLang="en-US" sz="15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rPr>
              <a:t>Max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Pool layer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(Activation fun= RELU)</a:t>
            </a:r>
            <a:endParaRPr lang="en-US" altLang="en-US" sz="1500" dirty="0">
              <a:solidFill>
                <a:schemeClr val="tx1"/>
              </a:solidFill>
              <a:latin typeface="Calibri" panose="020F050202020403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cs typeface="Times New Roman" panose="02020603050405020304" pitchFamily="18" charset="0"/>
              </a:rPr>
              <a:t>Dense layer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solidFill>
                <a:cs typeface="Times New Roman" panose="02020603050405020304" pitchFamily="18" charset="0"/>
              </a:rPr>
              <a:t>           Output layer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solidFill>
                <a:cs typeface="Times New Roman" panose="02020603050405020304" pitchFamily="18" charset="0"/>
              </a:rPr>
              <a:t>(Activation fun=Sigmoid)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cs typeface="Times New Roman" panose="02020603050405020304" pitchFamily="18" charset="0"/>
            </a:endParaRPr>
          </a:p>
        </p:txBody>
      </p:sp>
      <p:sp>
        <p:nvSpPr>
          <p:cNvPr id="6" name="Rectangle 5">
            <a:extLst>
              <a:ext uri="{FF2B5EF4-FFF2-40B4-BE49-F238E27FC236}">
                <a16:creationId xmlns:a16="http://schemas.microsoft.com/office/drawing/2014/main" id="{8B047138-2744-4345-8543-B4EDF0BC6DC3}"/>
              </a:ext>
            </a:extLst>
          </p:cNvPr>
          <p:cNvSpPr>
            <a:spLocks noChangeArrowheads="1"/>
          </p:cNvSpPr>
          <p:nvPr/>
        </p:nvSpPr>
        <p:spPr bwMode="auto">
          <a:xfrm>
            <a:off x="3184524" y="3560617"/>
            <a:ext cx="2142980" cy="4032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rPr>
              <a:t>Output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id="{EB5B5E84-05AC-40A6-A5CA-6963A59F1B60}"/>
              </a:ext>
            </a:extLst>
          </p:cNvPr>
          <p:cNvCxnSpPr>
            <a:cxnSpLocks/>
            <a:stCxn id="5" idx="2"/>
          </p:cNvCxnSpPr>
          <p:nvPr/>
        </p:nvCxnSpPr>
        <p:spPr bwMode="auto">
          <a:xfrm>
            <a:off x="4275931" y="3200400"/>
            <a:ext cx="0" cy="36021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EF9BE5E-0E7F-4FF9-BD7B-DA6F0188BB47}"/>
              </a:ext>
            </a:extLst>
          </p:cNvPr>
          <p:cNvCxnSpPr>
            <a:cxnSpLocks/>
          </p:cNvCxnSpPr>
          <p:nvPr/>
        </p:nvCxnSpPr>
        <p:spPr bwMode="auto">
          <a:xfrm>
            <a:off x="2814221" y="4277011"/>
            <a:ext cx="0" cy="38792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1492134-ADEF-46FD-8CD5-C7725DD48600}"/>
              </a:ext>
            </a:extLst>
          </p:cNvPr>
          <p:cNvCxnSpPr>
            <a:cxnSpLocks/>
          </p:cNvCxnSpPr>
          <p:nvPr/>
        </p:nvCxnSpPr>
        <p:spPr bwMode="auto">
          <a:xfrm>
            <a:off x="6093041" y="4313871"/>
            <a:ext cx="0" cy="38792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BCBF747-4B8C-4607-9C39-CEF9A1B90DB1}"/>
              </a:ext>
            </a:extLst>
          </p:cNvPr>
          <p:cNvCxnSpPr>
            <a:cxnSpLocks/>
          </p:cNvCxnSpPr>
          <p:nvPr/>
        </p:nvCxnSpPr>
        <p:spPr bwMode="auto">
          <a:xfrm>
            <a:off x="4275930" y="3963842"/>
            <a:ext cx="0" cy="31721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A6EDF85-631D-4E3E-8507-BA59091ABC92}"/>
              </a:ext>
            </a:extLst>
          </p:cNvPr>
          <p:cNvCxnSpPr/>
          <p:nvPr/>
        </p:nvCxnSpPr>
        <p:spPr bwMode="auto">
          <a:xfrm>
            <a:off x="2811461" y="4281053"/>
            <a:ext cx="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932817A-FAA6-4B0C-8CE9-3FF2B2C44B61}"/>
              </a:ext>
            </a:extLst>
          </p:cNvPr>
          <p:cNvCxnSpPr/>
          <p:nvPr/>
        </p:nvCxnSpPr>
        <p:spPr bwMode="auto">
          <a:xfrm flipH="1" flipV="1">
            <a:off x="2814221" y="4500979"/>
            <a:ext cx="5179" cy="137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0D265CD-8934-4D6D-BEA1-33284EA2A427}"/>
              </a:ext>
            </a:extLst>
          </p:cNvPr>
          <p:cNvCxnSpPr/>
          <p:nvPr/>
        </p:nvCxnSpPr>
        <p:spPr bwMode="auto">
          <a:xfrm>
            <a:off x="2814221" y="4277011"/>
            <a:ext cx="3281779" cy="3792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6FE639C8-9D38-400F-B3A8-D6E4FD550D29}"/>
              </a:ext>
            </a:extLst>
          </p:cNvPr>
          <p:cNvSpPr/>
          <p:nvPr/>
        </p:nvSpPr>
        <p:spPr bwMode="auto">
          <a:xfrm>
            <a:off x="1940513" y="4695577"/>
            <a:ext cx="1747416" cy="68975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chemeClr val="tx1"/>
                </a:solidFill>
                <a:latin typeface="Times New Roman" pitchFamily="18" charset="0"/>
              </a:rPr>
              <a:t>With Mask</a:t>
            </a:r>
            <a:endParaRPr kumimoji="0" lang="en-IN" sz="1600" b="1" i="0" u="none" strike="noStrike" cap="none" normalizeH="0" baseline="0" dirty="0">
              <a:ln>
                <a:noFill/>
              </a:ln>
              <a:solidFill>
                <a:schemeClr val="tx1"/>
              </a:solidFill>
              <a:effectLst/>
              <a:latin typeface="Times New Roman" pitchFamily="18" charset="0"/>
            </a:endParaRPr>
          </a:p>
        </p:txBody>
      </p:sp>
      <p:sp>
        <p:nvSpPr>
          <p:cNvPr id="32" name="Oval 31">
            <a:extLst>
              <a:ext uri="{FF2B5EF4-FFF2-40B4-BE49-F238E27FC236}">
                <a16:creationId xmlns:a16="http://schemas.microsoft.com/office/drawing/2014/main" id="{3800F560-FE78-4608-BBE3-11A7D0E430FF}"/>
              </a:ext>
            </a:extLst>
          </p:cNvPr>
          <p:cNvSpPr/>
          <p:nvPr/>
        </p:nvSpPr>
        <p:spPr bwMode="auto">
          <a:xfrm>
            <a:off x="5267786" y="4695577"/>
            <a:ext cx="1839156" cy="75289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chemeClr val="tx1"/>
                </a:solidFill>
                <a:latin typeface="Times New Roman" pitchFamily="18" charset="0"/>
              </a:rPr>
              <a:t>Without Mask</a:t>
            </a:r>
            <a:endParaRPr kumimoji="0" lang="en-IN" sz="1600" b="1" i="0" u="none" strike="noStrike" cap="none" normalizeH="0" baseline="0" dirty="0">
              <a:ln>
                <a:noFill/>
              </a:ln>
              <a:solidFill>
                <a:schemeClr val="tx1"/>
              </a:solidFill>
              <a:effectLst/>
              <a:latin typeface="Times New Roman" pitchFamily="18" charset="0"/>
            </a:endParaRPr>
          </a:p>
        </p:txBody>
      </p:sp>
      <p:cxnSp>
        <p:nvCxnSpPr>
          <p:cNvPr id="34" name="Straight Arrow Connector 33">
            <a:extLst>
              <a:ext uri="{FF2B5EF4-FFF2-40B4-BE49-F238E27FC236}">
                <a16:creationId xmlns:a16="http://schemas.microsoft.com/office/drawing/2014/main" id="{267D4017-0E0C-4BF4-94FF-CBEED4549092}"/>
              </a:ext>
            </a:extLst>
          </p:cNvPr>
          <p:cNvCxnSpPr/>
          <p:nvPr/>
        </p:nvCxnSpPr>
        <p:spPr bwMode="auto">
          <a:xfrm>
            <a:off x="4275930" y="457200"/>
            <a:ext cx="0" cy="0"/>
          </a:xfrm>
          <a:prstGeom prst="straightConnector1">
            <a:avLst/>
          </a:prstGeom>
          <a:solidFill>
            <a:srgbClr val="333399"/>
          </a:solidFill>
          <a:ln w="9525" cap="flat" cmpd="sng" algn="ctr">
            <a:no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BC1563B6-EA49-422E-9DBA-0FFAB545CBEC}"/>
              </a:ext>
            </a:extLst>
          </p:cNvPr>
          <p:cNvCxnSpPr>
            <a:cxnSpLocks/>
          </p:cNvCxnSpPr>
          <p:nvPr/>
        </p:nvCxnSpPr>
        <p:spPr bwMode="auto">
          <a:xfrm>
            <a:off x="4343400" y="381000"/>
            <a:ext cx="0" cy="3048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192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F746C6-204F-40F0-ACE8-99C516E79B03}"/>
              </a:ext>
            </a:extLst>
          </p:cNvPr>
          <p:cNvSpPr>
            <a:spLocks noGrp="1"/>
          </p:cNvSpPr>
          <p:nvPr>
            <p:ph/>
          </p:nvPr>
        </p:nvSpPr>
        <p:spPr/>
        <p:txBody>
          <a:bodyPr/>
          <a:lstStyle/>
          <a:p>
            <a:pPr marL="0" indent="0">
              <a:buNone/>
            </a:pPr>
            <a:endParaRPr lang="en-US" dirty="0"/>
          </a:p>
          <a:p>
            <a:pPr marL="0" indent="0">
              <a:buNone/>
            </a:pPr>
            <a:r>
              <a:rPr lang="en-IN" sz="2400" b="1" dirty="0">
                <a:latin typeface="Times New Roman" panose="02020603050405020304" pitchFamily="18" charset="0"/>
                <a:cs typeface="Times New Roman" panose="02020603050405020304" pitchFamily="18" charset="0"/>
              </a:rPr>
              <a:t>                                ALGORITHM</a:t>
            </a:r>
          </a:p>
          <a:p>
            <a:pPr marL="0" indent="0">
              <a:lnSpc>
                <a:spcPct val="150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INPUT: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Image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OUPUT: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Detecting Face Mask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STEP1</a:t>
            </a:r>
            <a:r>
              <a:rPr lang="en-IN" sz="1600" dirty="0">
                <a:latin typeface="Times New Roman" panose="02020603050405020304" pitchFamily="18" charset="0"/>
                <a:cs typeface="Times New Roman" panose="02020603050405020304" pitchFamily="18" charset="0"/>
              </a:rPr>
              <a:t>: Load Images.</a:t>
            </a:r>
          </a:p>
          <a:p>
            <a:pPr marL="0" indent="0">
              <a:buNone/>
            </a:pPr>
            <a:r>
              <a:rPr lang="en-IN" sz="1600" b="1" dirty="0">
                <a:latin typeface="Times New Roman" panose="02020603050405020304" pitchFamily="18" charset="0"/>
                <a:cs typeface="Times New Roman" panose="02020603050405020304" pitchFamily="18" charset="0"/>
              </a:rPr>
              <a:t>STEP2</a:t>
            </a:r>
            <a:r>
              <a:rPr lang="en-IN" sz="1600" dirty="0">
                <a:latin typeface="Times New Roman" panose="02020603050405020304" pitchFamily="18" charset="0"/>
                <a:cs typeface="Times New Roman" panose="02020603050405020304" pitchFamily="18" charset="0"/>
              </a:rPr>
              <a:t>: Process the images, Resizing.</a:t>
            </a:r>
          </a:p>
          <a:p>
            <a:pPr marL="0" indent="0">
              <a:buNone/>
            </a:pPr>
            <a:r>
              <a:rPr lang="en-IN" sz="1600" b="1" dirty="0">
                <a:latin typeface="Times New Roman" panose="02020603050405020304" pitchFamily="18" charset="0"/>
                <a:cs typeface="Times New Roman" panose="02020603050405020304" pitchFamily="18" charset="0"/>
              </a:rPr>
              <a:t>STEP3</a:t>
            </a:r>
            <a:r>
              <a:rPr lang="en-IN" sz="1600" dirty="0">
                <a:latin typeface="Times New Roman" panose="02020603050405020304" pitchFamily="18" charset="0"/>
                <a:cs typeface="Times New Roman" panose="02020603050405020304" pitchFamily="18" charset="0"/>
              </a:rPr>
              <a:t>: Load the Filenames and respective labels.</a:t>
            </a:r>
          </a:p>
          <a:p>
            <a:pPr marL="0" indent="0">
              <a:buNone/>
            </a:pPr>
            <a:r>
              <a:rPr lang="en-IN" sz="1600" b="1" dirty="0">
                <a:latin typeface="Times New Roman" panose="02020603050405020304" pitchFamily="18" charset="0"/>
                <a:cs typeface="Times New Roman" panose="02020603050405020304" pitchFamily="18" charset="0"/>
              </a:rPr>
              <a:t>STEP4</a:t>
            </a:r>
            <a:r>
              <a:rPr lang="en-IN" sz="1600" dirty="0">
                <a:latin typeface="Times New Roman" panose="02020603050405020304" pitchFamily="18" charset="0"/>
                <a:cs typeface="Times New Roman" panose="02020603050405020304" pitchFamily="18" charset="0"/>
              </a:rPr>
              <a:t>: Shuffling the images.</a:t>
            </a:r>
          </a:p>
          <a:p>
            <a:pPr marL="0" indent="0">
              <a:buNone/>
            </a:pPr>
            <a:r>
              <a:rPr lang="en-IN" sz="1600" b="1" dirty="0">
                <a:latin typeface="Times New Roman" panose="02020603050405020304" pitchFamily="18" charset="0"/>
                <a:cs typeface="Times New Roman" panose="02020603050405020304" pitchFamily="18" charset="0"/>
              </a:rPr>
              <a:t>STEP5</a:t>
            </a:r>
            <a:r>
              <a:rPr lang="en-IN" sz="1600" dirty="0">
                <a:latin typeface="Times New Roman" panose="02020603050405020304" pitchFamily="18" charset="0"/>
                <a:cs typeface="Times New Roman" panose="02020603050405020304" pitchFamily="18" charset="0"/>
              </a:rPr>
              <a:t>: Split data into Training and Testing batches.</a:t>
            </a:r>
          </a:p>
          <a:p>
            <a:pPr marL="0" indent="0">
              <a:buNone/>
            </a:pPr>
            <a:r>
              <a:rPr lang="en-IN" sz="1600" b="1" dirty="0">
                <a:latin typeface="Times New Roman" panose="02020603050405020304" pitchFamily="18" charset="0"/>
                <a:cs typeface="Times New Roman" panose="02020603050405020304" pitchFamily="18" charset="0"/>
              </a:rPr>
              <a:t>STEP6</a:t>
            </a:r>
            <a:r>
              <a:rPr lang="en-IN" sz="1600" dirty="0">
                <a:latin typeface="Times New Roman" panose="02020603050405020304" pitchFamily="18" charset="0"/>
                <a:cs typeface="Times New Roman" panose="02020603050405020304" pitchFamily="18" charset="0"/>
              </a:rPr>
              <a:t>: Load CNN model and adding Kernel layers, Max pooling, Dropouts, Flatten.</a:t>
            </a:r>
          </a:p>
          <a:p>
            <a:pPr marL="0" indent="0">
              <a:buNone/>
            </a:pPr>
            <a:r>
              <a:rPr lang="en-IN" sz="1600" b="1" dirty="0">
                <a:latin typeface="Times New Roman" panose="02020603050405020304" pitchFamily="18" charset="0"/>
                <a:cs typeface="Times New Roman" panose="02020603050405020304" pitchFamily="18" charset="0"/>
              </a:rPr>
              <a:t>STEP7</a:t>
            </a:r>
            <a:r>
              <a:rPr lang="en-IN" sz="1600" dirty="0">
                <a:latin typeface="Times New Roman" panose="02020603050405020304" pitchFamily="18" charset="0"/>
                <a:cs typeface="Times New Roman" panose="02020603050405020304" pitchFamily="18" charset="0"/>
              </a:rPr>
              <a:t>: Compiling  using  Adam optimizer.</a:t>
            </a:r>
          </a:p>
          <a:p>
            <a:pPr marL="0" indent="0">
              <a:buNone/>
            </a:pPr>
            <a:r>
              <a:rPr lang="en-IN" sz="1600" b="1" dirty="0">
                <a:latin typeface="Times New Roman" panose="02020603050405020304" pitchFamily="18" charset="0"/>
                <a:cs typeface="Times New Roman" panose="02020603050405020304" pitchFamily="18" charset="0"/>
              </a:rPr>
              <a:t>STEP8</a:t>
            </a:r>
            <a:r>
              <a:rPr lang="en-IN" sz="1600" dirty="0">
                <a:latin typeface="Times New Roman" panose="02020603050405020304" pitchFamily="18" charset="0"/>
                <a:cs typeface="Times New Roman" panose="02020603050405020304" pitchFamily="18" charset="0"/>
              </a:rPr>
              <a:t>: Prediction.</a:t>
            </a:r>
          </a:p>
          <a:p>
            <a:pPr marL="0" indent="0">
              <a:buNone/>
            </a:pPr>
            <a:r>
              <a:rPr lang="en-IN" sz="1600" b="1" dirty="0">
                <a:latin typeface="Times New Roman" panose="02020603050405020304" pitchFamily="18" charset="0"/>
                <a:cs typeface="Times New Roman" panose="02020603050405020304" pitchFamily="18" charset="0"/>
              </a:rPr>
              <a:t>STEP9</a:t>
            </a:r>
            <a:r>
              <a:rPr lang="en-IN" sz="1600" dirty="0">
                <a:latin typeface="Times New Roman" panose="02020603050405020304" pitchFamily="18" charset="0"/>
                <a:cs typeface="Times New Roman" panose="02020603050405020304" pitchFamily="18" charset="0"/>
              </a:rPr>
              <a:t>: Save the Model.</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id="{B1214EE5-3FD1-4163-8F05-99539279F91A}"/>
              </a:ext>
            </a:extLst>
          </p:cNvPr>
          <p:cNvSpPr>
            <a:spLocks noGrp="1"/>
          </p:cNvSpPr>
          <p:nvPr>
            <p:ph type="sldNum" sz="quarter" idx="10"/>
          </p:nvPr>
        </p:nvSpPr>
        <p:spPr/>
        <p:txBody>
          <a:bodyPr/>
          <a:lstStyle/>
          <a:p>
            <a:pPr>
              <a:defRPr/>
            </a:pPr>
            <a:fld id="{19B6CFAF-3DFB-49F7-9747-D9859B2554EC}" type="slidenum">
              <a:rPr lang="en-IN" smtClean="0"/>
              <a:pPr>
                <a:defRPr/>
              </a:pPr>
              <a:t>13</a:t>
            </a:fld>
            <a:endParaRPr lang="en-IN" dirty="0"/>
          </a:p>
        </p:txBody>
      </p:sp>
      <p:sp>
        <p:nvSpPr>
          <p:cNvPr id="4" name="Date Placeholder 3">
            <a:extLst>
              <a:ext uri="{FF2B5EF4-FFF2-40B4-BE49-F238E27FC236}">
                <a16:creationId xmlns:a16="http://schemas.microsoft.com/office/drawing/2014/main" id="{D272B3C9-2CF6-404B-94BF-05DCDFE9AEDE}"/>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Tree>
    <p:extLst>
      <p:ext uri="{BB962C8B-B14F-4D97-AF65-F5344CB8AC3E}">
        <p14:creationId xmlns:p14="http://schemas.microsoft.com/office/powerpoint/2010/main" val="100964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2C9C5-1E65-4D6A-886D-6B6CEDAE9657}"/>
              </a:ext>
            </a:extLst>
          </p:cNvPr>
          <p:cNvSpPr>
            <a:spLocks noGrp="1"/>
          </p:cNvSpPr>
          <p:nvPr>
            <p:ph/>
          </p:nvPr>
        </p:nvSpPr>
        <p:spPr/>
        <p:txBody>
          <a:bodyPr/>
          <a:lstStyle/>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Architecture of CNN</a:t>
            </a:r>
          </a:p>
          <a:p>
            <a:pPr marL="0" indent="0">
              <a:buNone/>
            </a:pPr>
            <a:endParaRPr lang="en-IN" dirty="0"/>
          </a:p>
        </p:txBody>
      </p:sp>
      <p:sp>
        <p:nvSpPr>
          <p:cNvPr id="3" name="Slide Number Placeholder 2">
            <a:extLst>
              <a:ext uri="{FF2B5EF4-FFF2-40B4-BE49-F238E27FC236}">
                <a16:creationId xmlns:a16="http://schemas.microsoft.com/office/drawing/2014/main" id="{9E607C36-E940-4882-B57E-115B22F201D2}"/>
              </a:ext>
            </a:extLst>
          </p:cNvPr>
          <p:cNvSpPr>
            <a:spLocks noGrp="1"/>
          </p:cNvSpPr>
          <p:nvPr>
            <p:ph type="sldNum" sz="quarter" idx="10"/>
          </p:nvPr>
        </p:nvSpPr>
        <p:spPr/>
        <p:txBody>
          <a:bodyPr/>
          <a:lstStyle/>
          <a:p>
            <a:pPr>
              <a:defRPr/>
            </a:pPr>
            <a:fld id="{19B6CFAF-3DFB-49F7-9747-D9859B2554EC}" type="slidenum">
              <a:rPr lang="en-IN" smtClean="0"/>
              <a:pPr>
                <a:defRPr/>
              </a:pPr>
              <a:t>14</a:t>
            </a:fld>
            <a:endParaRPr lang="en-IN" dirty="0"/>
          </a:p>
        </p:txBody>
      </p:sp>
      <p:sp>
        <p:nvSpPr>
          <p:cNvPr id="4" name="Date Placeholder 3">
            <a:extLst>
              <a:ext uri="{FF2B5EF4-FFF2-40B4-BE49-F238E27FC236}">
                <a16:creationId xmlns:a16="http://schemas.microsoft.com/office/drawing/2014/main" id="{D61B611D-54BD-4099-A57F-1F6F95734155}"/>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
        <p:nvSpPr>
          <p:cNvPr id="9" name="Rectangle 8">
            <a:extLst>
              <a:ext uri="{FF2B5EF4-FFF2-40B4-BE49-F238E27FC236}">
                <a16:creationId xmlns:a16="http://schemas.microsoft.com/office/drawing/2014/main" id="{F1C72D59-9816-4B52-8473-E1389590B08F}"/>
              </a:ext>
            </a:extLst>
          </p:cNvPr>
          <p:cNvSpPr/>
          <p:nvPr/>
        </p:nvSpPr>
        <p:spPr bwMode="auto">
          <a:xfrm>
            <a:off x="914400" y="1371600"/>
            <a:ext cx="990600" cy="914400"/>
          </a:xfrm>
          <a:prstGeom prst="rect">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2700000" scaled="1"/>
            <a:tileRect/>
          </a:gra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0066"/>
              </a:solidFill>
              <a:effectLst/>
              <a:latin typeface="Times New Roman"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66"/>
                </a:solidFill>
                <a:effectLst/>
                <a:latin typeface="Times New Roman" pitchFamily="18" charset="0"/>
              </a:rPr>
              <a:t>64x64x3</a:t>
            </a:r>
            <a:endParaRPr kumimoji="0" lang="en-IN" sz="1600" b="0" i="0" u="none" strike="noStrike" cap="none" normalizeH="0" baseline="0" dirty="0">
              <a:ln>
                <a:noFill/>
              </a:ln>
              <a:solidFill>
                <a:srgbClr val="000066"/>
              </a:solidFill>
              <a:effectLst/>
              <a:latin typeface="Times New Roman" pitchFamily="18" charset="0"/>
            </a:endParaRPr>
          </a:p>
        </p:txBody>
      </p:sp>
      <p:cxnSp>
        <p:nvCxnSpPr>
          <p:cNvPr id="12" name="Straight Arrow Connector 11">
            <a:extLst>
              <a:ext uri="{FF2B5EF4-FFF2-40B4-BE49-F238E27FC236}">
                <a16:creationId xmlns:a16="http://schemas.microsoft.com/office/drawing/2014/main" id="{A39BBAA8-CA81-415A-A2F7-553657E40BDD}"/>
              </a:ext>
            </a:extLst>
          </p:cNvPr>
          <p:cNvCxnSpPr>
            <a:cxnSpLocks/>
            <a:endCxn id="9" idx="3"/>
          </p:cNvCxnSpPr>
          <p:nvPr/>
        </p:nvCxnSpPr>
        <p:spPr bwMode="auto">
          <a:xfrm flipH="1">
            <a:off x="1905000" y="1819922"/>
            <a:ext cx="669524" cy="8878"/>
          </a:xfrm>
          <a:prstGeom prst="straightConnector1">
            <a:avLst/>
          </a:prstGeom>
          <a:solidFill>
            <a:srgbClr val="333399"/>
          </a:solidFill>
          <a:ln w="9525" cap="flat" cmpd="sng" algn="ctr">
            <a:no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9D36A465-EAD4-46B0-BB35-75771E609CD7}"/>
              </a:ext>
            </a:extLst>
          </p:cNvPr>
          <p:cNvCxnSpPr>
            <a:cxnSpLocks/>
            <a:stCxn id="9" idx="3"/>
            <a:endCxn id="9" idx="3"/>
          </p:cNvCxnSpPr>
          <p:nvPr/>
        </p:nvCxnSpPr>
        <p:spPr bwMode="auto">
          <a:xfrm>
            <a:off x="1905000" y="1828800"/>
            <a:ext cx="0" cy="0"/>
          </a:xfrm>
          <a:prstGeom prst="straightConnector1">
            <a:avLst/>
          </a:prstGeom>
          <a:solidFill>
            <a:srgbClr val="333399"/>
          </a:solidFill>
          <a:ln w="9525" cap="flat" cmpd="sng" algn="ctr">
            <a:no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F83A8CF4-77DF-4E5C-8E1A-0F0D1A7B4255}"/>
              </a:ext>
            </a:extLst>
          </p:cNvPr>
          <p:cNvCxnSpPr>
            <a:cxnSpLocks/>
            <a:stCxn id="9" idx="3"/>
          </p:cNvCxnSpPr>
          <p:nvPr/>
        </p:nvCxnSpPr>
        <p:spPr bwMode="auto">
          <a:xfrm flipV="1">
            <a:off x="1905000" y="1819922"/>
            <a:ext cx="669524" cy="887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9" name="Cube 18">
            <a:extLst>
              <a:ext uri="{FF2B5EF4-FFF2-40B4-BE49-F238E27FC236}">
                <a16:creationId xmlns:a16="http://schemas.microsoft.com/office/drawing/2014/main" id="{CA60D727-1FC3-42CD-9012-467CDAB03025}"/>
              </a:ext>
            </a:extLst>
          </p:cNvPr>
          <p:cNvSpPr/>
          <p:nvPr/>
        </p:nvSpPr>
        <p:spPr bwMode="auto">
          <a:xfrm>
            <a:off x="2574523" y="1304278"/>
            <a:ext cx="669523" cy="981704"/>
          </a:xfrm>
          <a:prstGeom prst="cube">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normalizeH="0" baseline="0" dirty="0">
                <a:ln w="0"/>
                <a:solidFill>
                  <a:schemeClr val="tx1"/>
                </a:solidFill>
                <a:effectLst>
                  <a:outerShdw blurRad="38100" dist="19050" dir="2700000" algn="tl" rotWithShape="0">
                    <a:schemeClr val="dk1">
                      <a:alpha val="40000"/>
                    </a:schemeClr>
                  </a:outerShdw>
                </a:effectLst>
                <a:latin typeface="Times New Roman" pitchFamily="18" charset="0"/>
              </a:rPr>
              <a:t>62x62</a:t>
            </a:r>
            <a:endParaRPr kumimoji="0" lang="en-IN" sz="1400" i="0" u="none" strike="noStrike" normalizeH="0" baseline="0" dirty="0">
              <a:ln w="0"/>
              <a:solidFill>
                <a:schemeClr val="tx1"/>
              </a:solidFill>
              <a:effectLst>
                <a:outerShdw blurRad="38100" dist="19050" dir="2700000" algn="tl" rotWithShape="0">
                  <a:schemeClr val="dk1">
                    <a:alpha val="40000"/>
                  </a:schemeClr>
                </a:outerShdw>
              </a:effectLst>
              <a:latin typeface="Times New Roman" pitchFamily="18" charset="0"/>
            </a:endParaRPr>
          </a:p>
        </p:txBody>
      </p:sp>
      <p:sp>
        <p:nvSpPr>
          <p:cNvPr id="21" name="TextBox 20">
            <a:extLst>
              <a:ext uri="{FF2B5EF4-FFF2-40B4-BE49-F238E27FC236}">
                <a16:creationId xmlns:a16="http://schemas.microsoft.com/office/drawing/2014/main" id="{040F5612-F669-4E37-8226-A04FCA287920}"/>
              </a:ext>
            </a:extLst>
          </p:cNvPr>
          <p:cNvSpPr txBox="1"/>
          <p:nvPr/>
        </p:nvSpPr>
        <p:spPr>
          <a:xfrm>
            <a:off x="1720046" y="848380"/>
            <a:ext cx="1524000" cy="523220"/>
          </a:xfrm>
          <a:prstGeom prst="rect">
            <a:avLst/>
          </a:prstGeom>
          <a:noFill/>
        </p:spPr>
        <p:txBody>
          <a:bodyPr wrap="square" rtlCol="0">
            <a:spAutoFit/>
          </a:bodyPr>
          <a:lstStyle/>
          <a:p>
            <a:r>
              <a:rPr lang="en-US" sz="1400" dirty="0"/>
              <a:t>Conv2d 3x3 ,32                    Stride(1, 1)</a:t>
            </a:r>
            <a:endParaRPr lang="en-IN" sz="1400" dirty="0"/>
          </a:p>
        </p:txBody>
      </p:sp>
      <p:cxnSp>
        <p:nvCxnSpPr>
          <p:cNvPr id="60" name="Straight Arrow Connector 59">
            <a:extLst>
              <a:ext uri="{FF2B5EF4-FFF2-40B4-BE49-F238E27FC236}">
                <a16:creationId xmlns:a16="http://schemas.microsoft.com/office/drawing/2014/main" id="{52B59096-4C49-4E5E-8BCC-BB2F06511032}"/>
              </a:ext>
            </a:extLst>
          </p:cNvPr>
          <p:cNvCxnSpPr>
            <a:cxnSpLocks/>
          </p:cNvCxnSpPr>
          <p:nvPr/>
        </p:nvCxnSpPr>
        <p:spPr bwMode="auto">
          <a:xfrm flipV="1">
            <a:off x="3244046" y="1795130"/>
            <a:ext cx="565954" cy="2479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3" name="Cube 62">
            <a:extLst>
              <a:ext uri="{FF2B5EF4-FFF2-40B4-BE49-F238E27FC236}">
                <a16:creationId xmlns:a16="http://schemas.microsoft.com/office/drawing/2014/main" id="{9638D31F-FFD9-4923-8BBF-073FC1A0FF7A}"/>
              </a:ext>
            </a:extLst>
          </p:cNvPr>
          <p:cNvSpPr/>
          <p:nvPr/>
        </p:nvSpPr>
        <p:spPr bwMode="auto">
          <a:xfrm>
            <a:off x="3810000" y="1371599"/>
            <a:ext cx="565954" cy="914383"/>
          </a:xfrm>
          <a:prstGeom prst="cube">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66"/>
                </a:solidFill>
                <a:effectLst/>
                <a:latin typeface="Times New Roman" pitchFamily="18" charset="0"/>
              </a:rPr>
              <a:t>31x31</a:t>
            </a:r>
            <a:endParaRPr kumimoji="0" lang="en-IN" sz="1400" b="0" i="0" u="none" strike="noStrike" cap="none" normalizeH="0" baseline="0" dirty="0">
              <a:ln>
                <a:noFill/>
              </a:ln>
              <a:solidFill>
                <a:srgbClr val="000066"/>
              </a:solidFill>
              <a:effectLst/>
              <a:latin typeface="Times New Roman" pitchFamily="18" charset="0"/>
            </a:endParaRPr>
          </a:p>
        </p:txBody>
      </p:sp>
      <p:sp>
        <p:nvSpPr>
          <p:cNvPr id="68" name="TextBox 67">
            <a:extLst>
              <a:ext uri="{FF2B5EF4-FFF2-40B4-BE49-F238E27FC236}">
                <a16:creationId xmlns:a16="http://schemas.microsoft.com/office/drawing/2014/main" id="{10947C3C-C4EB-45A9-B8DD-0DCE4B03F420}"/>
              </a:ext>
            </a:extLst>
          </p:cNvPr>
          <p:cNvSpPr txBox="1"/>
          <p:nvPr/>
        </p:nvSpPr>
        <p:spPr>
          <a:xfrm flipH="1">
            <a:off x="2873775" y="2397935"/>
            <a:ext cx="1447799" cy="523220"/>
          </a:xfrm>
          <a:prstGeom prst="rect">
            <a:avLst/>
          </a:prstGeom>
          <a:noFill/>
        </p:spPr>
        <p:txBody>
          <a:bodyPr wrap="square" rtlCol="0">
            <a:spAutoFit/>
          </a:bodyPr>
          <a:lstStyle/>
          <a:p>
            <a:r>
              <a:rPr lang="en-US" sz="1400" dirty="0"/>
              <a:t>Max pooling Stride(2,2)</a:t>
            </a:r>
            <a:endParaRPr lang="en-IN" sz="1400" dirty="0"/>
          </a:p>
        </p:txBody>
      </p:sp>
      <p:cxnSp>
        <p:nvCxnSpPr>
          <p:cNvPr id="70" name="Straight Arrow Connector 69">
            <a:extLst>
              <a:ext uri="{FF2B5EF4-FFF2-40B4-BE49-F238E27FC236}">
                <a16:creationId xmlns:a16="http://schemas.microsoft.com/office/drawing/2014/main" id="{DE4F3457-74FB-4FDF-8EE7-9E790B19E04E}"/>
              </a:ext>
            </a:extLst>
          </p:cNvPr>
          <p:cNvCxnSpPr>
            <a:cxnSpLocks/>
          </p:cNvCxnSpPr>
          <p:nvPr/>
        </p:nvCxnSpPr>
        <p:spPr bwMode="auto">
          <a:xfrm flipV="1">
            <a:off x="4375954" y="1795130"/>
            <a:ext cx="685803"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2" name="Parallelogram 71">
            <a:extLst>
              <a:ext uri="{FF2B5EF4-FFF2-40B4-BE49-F238E27FC236}">
                <a16:creationId xmlns:a16="http://schemas.microsoft.com/office/drawing/2014/main" id="{71E5560D-6D4B-4658-A400-CF9E542EDCA4}"/>
              </a:ext>
            </a:extLst>
          </p:cNvPr>
          <p:cNvSpPr/>
          <p:nvPr/>
        </p:nvSpPr>
        <p:spPr bwMode="auto">
          <a:xfrm>
            <a:off x="4941908" y="1338308"/>
            <a:ext cx="762000" cy="996446"/>
          </a:xfrm>
          <a:prstGeom prst="parallelogram">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66"/>
                </a:solidFill>
                <a:effectLst/>
                <a:latin typeface="Times New Roman" pitchFamily="18" charset="0"/>
              </a:rPr>
              <a:t>29x29</a:t>
            </a:r>
            <a:endParaRPr kumimoji="0" lang="en-IN" sz="1400" b="0" i="0" u="none" strike="noStrike" cap="none" normalizeH="0" baseline="0" dirty="0">
              <a:ln>
                <a:noFill/>
              </a:ln>
              <a:solidFill>
                <a:srgbClr val="000066"/>
              </a:solidFill>
              <a:effectLst/>
              <a:latin typeface="Times New Roman" pitchFamily="18" charset="0"/>
            </a:endParaRPr>
          </a:p>
        </p:txBody>
      </p:sp>
      <p:sp>
        <p:nvSpPr>
          <p:cNvPr id="74" name="TextBox 73">
            <a:extLst>
              <a:ext uri="{FF2B5EF4-FFF2-40B4-BE49-F238E27FC236}">
                <a16:creationId xmlns:a16="http://schemas.microsoft.com/office/drawing/2014/main" id="{3DF02780-2423-4A31-8B68-A9CC9297A983}"/>
              </a:ext>
            </a:extLst>
          </p:cNvPr>
          <p:cNvSpPr txBox="1"/>
          <p:nvPr/>
        </p:nvSpPr>
        <p:spPr>
          <a:xfrm>
            <a:off x="4235393" y="789094"/>
            <a:ext cx="1546932" cy="523220"/>
          </a:xfrm>
          <a:prstGeom prst="rect">
            <a:avLst/>
          </a:prstGeom>
          <a:noFill/>
        </p:spPr>
        <p:txBody>
          <a:bodyPr wrap="square" rtlCol="0">
            <a:spAutoFit/>
          </a:bodyPr>
          <a:lstStyle/>
          <a:p>
            <a:r>
              <a:rPr lang="en-US" sz="1400" dirty="0"/>
              <a:t>Conv2d 3x3 ,64        Stride(1, 1)</a:t>
            </a:r>
            <a:endParaRPr lang="en-IN" sz="1400" dirty="0"/>
          </a:p>
        </p:txBody>
      </p:sp>
      <p:sp>
        <p:nvSpPr>
          <p:cNvPr id="76" name="Parallelogram 75">
            <a:extLst>
              <a:ext uri="{FF2B5EF4-FFF2-40B4-BE49-F238E27FC236}">
                <a16:creationId xmlns:a16="http://schemas.microsoft.com/office/drawing/2014/main" id="{D4111E62-F307-4E7C-AA3F-9E9CFEB5B979}"/>
              </a:ext>
            </a:extLst>
          </p:cNvPr>
          <p:cNvSpPr/>
          <p:nvPr/>
        </p:nvSpPr>
        <p:spPr bwMode="auto">
          <a:xfrm>
            <a:off x="6019800" y="1463049"/>
            <a:ext cx="717608" cy="731501"/>
          </a:xfrm>
          <a:prstGeom prst="parallelogram">
            <a:avLst>
              <a:gd name="adj" fmla="val 25000"/>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66"/>
                </a:solidFill>
                <a:effectLst/>
                <a:latin typeface="Times New Roman" pitchFamily="18" charset="0"/>
              </a:rPr>
              <a:t>14x14</a:t>
            </a:r>
            <a:endParaRPr kumimoji="0" lang="en-IN" sz="1400" b="0" i="0" u="none" strike="noStrike" cap="none" normalizeH="0" baseline="0" dirty="0">
              <a:ln>
                <a:noFill/>
              </a:ln>
              <a:solidFill>
                <a:srgbClr val="000066"/>
              </a:solidFill>
              <a:effectLst/>
              <a:latin typeface="Times New Roman" pitchFamily="18" charset="0"/>
            </a:endParaRPr>
          </a:p>
        </p:txBody>
      </p:sp>
      <p:cxnSp>
        <p:nvCxnSpPr>
          <p:cNvPr id="78" name="Straight Arrow Connector 77">
            <a:extLst>
              <a:ext uri="{FF2B5EF4-FFF2-40B4-BE49-F238E27FC236}">
                <a16:creationId xmlns:a16="http://schemas.microsoft.com/office/drawing/2014/main" id="{78B14599-31BB-4A0E-BE6E-3EDA170ACFF5}"/>
              </a:ext>
            </a:extLst>
          </p:cNvPr>
          <p:cNvCxnSpPr>
            <a:stCxn id="72" idx="2"/>
            <a:endCxn id="76" idx="5"/>
          </p:cNvCxnSpPr>
          <p:nvPr/>
        </p:nvCxnSpPr>
        <p:spPr bwMode="auto">
          <a:xfrm flipV="1">
            <a:off x="5608658" y="1828800"/>
            <a:ext cx="500843" cy="773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D972CE4A-B238-4F38-8C71-6E3645938310}"/>
              </a:ext>
            </a:extLst>
          </p:cNvPr>
          <p:cNvSpPr txBox="1"/>
          <p:nvPr/>
        </p:nvSpPr>
        <p:spPr>
          <a:xfrm>
            <a:off x="5190477" y="2367603"/>
            <a:ext cx="1546931" cy="769441"/>
          </a:xfrm>
          <a:prstGeom prst="rect">
            <a:avLst/>
          </a:prstGeom>
          <a:noFill/>
        </p:spPr>
        <p:txBody>
          <a:bodyPr wrap="square" rtlCol="0">
            <a:spAutoFit/>
          </a:bodyPr>
          <a:lstStyle/>
          <a:p>
            <a:r>
              <a:rPr lang="en-US" sz="1400" dirty="0"/>
              <a:t>Max pooling Stride(2,2)</a:t>
            </a:r>
            <a:endParaRPr lang="en-IN" sz="1400" dirty="0"/>
          </a:p>
          <a:p>
            <a:endParaRPr lang="en-IN" dirty="0"/>
          </a:p>
        </p:txBody>
      </p:sp>
      <p:cxnSp>
        <p:nvCxnSpPr>
          <p:cNvPr id="92" name="Straight Arrow Connector 91">
            <a:extLst>
              <a:ext uri="{FF2B5EF4-FFF2-40B4-BE49-F238E27FC236}">
                <a16:creationId xmlns:a16="http://schemas.microsoft.com/office/drawing/2014/main" id="{BA3A65E3-4D50-4093-B0BB-D93CF91047D5}"/>
              </a:ext>
            </a:extLst>
          </p:cNvPr>
          <p:cNvCxnSpPr>
            <a:stCxn id="76" idx="2"/>
          </p:cNvCxnSpPr>
          <p:nvPr/>
        </p:nvCxnSpPr>
        <p:spPr bwMode="auto">
          <a:xfrm>
            <a:off x="6647707" y="1828800"/>
            <a:ext cx="515093" cy="773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3" name="Parallelogram 92">
            <a:extLst>
              <a:ext uri="{FF2B5EF4-FFF2-40B4-BE49-F238E27FC236}">
                <a16:creationId xmlns:a16="http://schemas.microsoft.com/office/drawing/2014/main" id="{6FCAFE5A-F57B-4383-9FFB-10B4BA42E8A0}"/>
              </a:ext>
            </a:extLst>
          </p:cNvPr>
          <p:cNvSpPr/>
          <p:nvPr/>
        </p:nvSpPr>
        <p:spPr bwMode="auto">
          <a:xfrm>
            <a:off x="7095482" y="1493514"/>
            <a:ext cx="605524" cy="731501"/>
          </a:xfrm>
          <a:prstGeom prst="parallelogram">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66"/>
                </a:solidFill>
                <a:effectLst/>
                <a:latin typeface="Times New Roman" pitchFamily="18" charset="0"/>
              </a:rPr>
              <a:t>14x14</a:t>
            </a:r>
            <a:endParaRPr kumimoji="0" lang="en-IN" sz="1400" b="0" i="0" u="none" strike="noStrike" cap="none" normalizeH="0" baseline="0" dirty="0">
              <a:ln>
                <a:noFill/>
              </a:ln>
              <a:solidFill>
                <a:srgbClr val="000066"/>
              </a:solidFill>
              <a:effectLst/>
              <a:latin typeface="Times New Roman" pitchFamily="18" charset="0"/>
            </a:endParaRPr>
          </a:p>
        </p:txBody>
      </p:sp>
      <p:sp>
        <p:nvSpPr>
          <p:cNvPr id="94" name="TextBox 93">
            <a:extLst>
              <a:ext uri="{FF2B5EF4-FFF2-40B4-BE49-F238E27FC236}">
                <a16:creationId xmlns:a16="http://schemas.microsoft.com/office/drawing/2014/main" id="{64639C5A-A9AC-4CC8-AD62-296427231839}"/>
              </a:ext>
            </a:extLst>
          </p:cNvPr>
          <p:cNvSpPr txBox="1"/>
          <p:nvPr/>
        </p:nvSpPr>
        <p:spPr>
          <a:xfrm>
            <a:off x="6466643" y="1030531"/>
            <a:ext cx="1111191" cy="307777"/>
          </a:xfrm>
          <a:prstGeom prst="rect">
            <a:avLst/>
          </a:prstGeom>
          <a:noFill/>
        </p:spPr>
        <p:txBody>
          <a:bodyPr wrap="square" rtlCol="0">
            <a:spAutoFit/>
          </a:bodyPr>
          <a:lstStyle/>
          <a:p>
            <a:r>
              <a:rPr lang="en-US" sz="1400" dirty="0"/>
              <a:t>Dropout=0.2</a:t>
            </a:r>
            <a:endParaRPr lang="en-IN" sz="1400" dirty="0"/>
          </a:p>
        </p:txBody>
      </p:sp>
      <p:cxnSp>
        <p:nvCxnSpPr>
          <p:cNvPr id="105" name="Straight Connector 104">
            <a:extLst>
              <a:ext uri="{FF2B5EF4-FFF2-40B4-BE49-F238E27FC236}">
                <a16:creationId xmlns:a16="http://schemas.microsoft.com/office/drawing/2014/main" id="{0DB43848-B07E-4426-9450-82730FBEB50E}"/>
              </a:ext>
            </a:extLst>
          </p:cNvPr>
          <p:cNvCxnSpPr>
            <a:stCxn id="93" idx="2"/>
          </p:cNvCxnSpPr>
          <p:nvPr/>
        </p:nvCxnSpPr>
        <p:spPr bwMode="auto">
          <a:xfrm flipV="1">
            <a:off x="7625316" y="1859264"/>
            <a:ext cx="604284" cy="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8C5333D4-EC77-4F49-AD6D-0F68F7A3BC7D}"/>
              </a:ext>
            </a:extLst>
          </p:cNvPr>
          <p:cNvCxnSpPr>
            <a:cxnSpLocks/>
          </p:cNvCxnSpPr>
          <p:nvPr/>
        </p:nvCxnSpPr>
        <p:spPr bwMode="auto">
          <a:xfrm>
            <a:off x="8229600" y="1859264"/>
            <a:ext cx="0" cy="123167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12" name="Rectangle 111">
            <a:extLst>
              <a:ext uri="{FF2B5EF4-FFF2-40B4-BE49-F238E27FC236}">
                <a16:creationId xmlns:a16="http://schemas.microsoft.com/office/drawing/2014/main" id="{B3B0A5CC-8AA0-45DA-B40E-3326365601F4}"/>
              </a:ext>
            </a:extLst>
          </p:cNvPr>
          <p:cNvSpPr/>
          <p:nvPr/>
        </p:nvSpPr>
        <p:spPr bwMode="auto">
          <a:xfrm>
            <a:off x="6311480" y="3090937"/>
            <a:ext cx="2819398" cy="395889"/>
          </a:xfrm>
          <a:prstGeom prst="rect">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66"/>
                </a:solidFill>
                <a:effectLst/>
                <a:latin typeface="Times New Roman" pitchFamily="18" charset="0"/>
              </a:rPr>
              <a:t>12544</a:t>
            </a:r>
            <a:endParaRPr kumimoji="0" lang="en-IN" sz="1600" b="0" i="0" u="none" strike="noStrike" cap="none" normalizeH="0" baseline="0" dirty="0">
              <a:ln>
                <a:noFill/>
              </a:ln>
              <a:solidFill>
                <a:srgbClr val="000066"/>
              </a:solidFill>
              <a:effectLst/>
              <a:latin typeface="Times New Roman" pitchFamily="18" charset="0"/>
            </a:endParaRPr>
          </a:p>
        </p:txBody>
      </p:sp>
      <p:sp>
        <p:nvSpPr>
          <p:cNvPr id="113" name="TextBox 112">
            <a:extLst>
              <a:ext uri="{FF2B5EF4-FFF2-40B4-BE49-F238E27FC236}">
                <a16:creationId xmlns:a16="http://schemas.microsoft.com/office/drawing/2014/main" id="{07B4D884-3178-4858-BD0A-0922B427D3E3}"/>
              </a:ext>
            </a:extLst>
          </p:cNvPr>
          <p:cNvSpPr txBox="1"/>
          <p:nvPr/>
        </p:nvSpPr>
        <p:spPr>
          <a:xfrm rot="5400000">
            <a:off x="7943157" y="2272989"/>
            <a:ext cx="914400" cy="338554"/>
          </a:xfrm>
          <a:prstGeom prst="rect">
            <a:avLst/>
          </a:prstGeom>
          <a:noFill/>
        </p:spPr>
        <p:txBody>
          <a:bodyPr wrap="square" rtlCol="0">
            <a:spAutoFit/>
          </a:bodyPr>
          <a:lstStyle/>
          <a:p>
            <a:r>
              <a:rPr lang="en-US" dirty="0"/>
              <a:t>Flatten</a:t>
            </a:r>
            <a:endParaRPr lang="en-IN" dirty="0"/>
          </a:p>
        </p:txBody>
      </p:sp>
      <p:cxnSp>
        <p:nvCxnSpPr>
          <p:cNvPr id="115" name="Straight Arrow Connector 114">
            <a:extLst>
              <a:ext uri="{FF2B5EF4-FFF2-40B4-BE49-F238E27FC236}">
                <a16:creationId xmlns:a16="http://schemas.microsoft.com/office/drawing/2014/main" id="{F4FD975D-593D-4E8C-B972-AFC668CD4E94}"/>
              </a:ext>
            </a:extLst>
          </p:cNvPr>
          <p:cNvCxnSpPr>
            <a:cxnSpLocks/>
            <a:stCxn id="112" idx="1"/>
            <a:endCxn id="118" idx="3"/>
          </p:cNvCxnSpPr>
          <p:nvPr/>
        </p:nvCxnSpPr>
        <p:spPr bwMode="auto">
          <a:xfrm flipH="1" flipV="1">
            <a:off x="5116872" y="3275269"/>
            <a:ext cx="1194608" cy="136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18" name="Rectangle 117">
            <a:extLst>
              <a:ext uri="{FF2B5EF4-FFF2-40B4-BE49-F238E27FC236}">
                <a16:creationId xmlns:a16="http://schemas.microsoft.com/office/drawing/2014/main" id="{CF9D02BF-032E-4D0E-821B-D20072DDABAF}"/>
              </a:ext>
            </a:extLst>
          </p:cNvPr>
          <p:cNvSpPr/>
          <p:nvPr/>
        </p:nvSpPr>
        <p:spPr bwMode="auto">
          <a:xfrm>
            <a:off x="4822428" y="2777047"/>
            <a:ext cx="294444" cy="996443"/>
          </a:xfrm>
          <a:prstGeom prst="rect">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rgbClr val="000066"/>
              </a:solidFill>
              <a:effectLst/>
              <a:latin typeface="Times New Roman" pitchFamily="18" charset="0"/>
            </a:endParaRPr>
          </a:p>
        </p:txBody>
      </p:sp>
      <p:sp>
        <p:nvSpPr>
          <p:cNvPr id="122" name="TextBox 121">
            <a:extLst>
              <a:ext uri="{FF2B5EF4-FFF2-40B4-BE49-F238E27FC236}">
                <a16:creationId xmlns:a16="http://schemas.microsoft.com/office/drawing/2014/main" id="{C99734B2-341D-4716-B305-1F4C2F93E0E0}"/>
              </a:ext>
            </a:extLst>
          </p:cNvPr>
          <p:cNvSpPr txBox="1"/>
          <p:nvPr/>
        </p:nvSpPr>
        <p:spPr>
          <a:xfrm>
            <a:off x="5294661" y="3668116"/>
            <a:ext cx="1128835" cy="307777"/>
          </a:xfrm>
          <a:prstGeom prst="rect">
            <a:avLst/>
          </a:prstGeom>
          <a:noFill/>
        </p:spPr>
        <p:txBody>
          <a:bodyPr wrap="none" rtlCol="0">
            <a:spAutoFit/>
          </a:bodyPr>
          <a:lstStyle/>
          <a:p>
            <a:r>
              <a:rPr lang="en-US" sz="1400" dirty="0"/>
              <a:t>Dense,15000</a:t>
            </a:r>
            <a:endParaRPr lang="en-IN" sz="1400" dirty="0"/>
          </a:p>
        </p:txBody>
      </p:sp>
      <p:cxnSp>
        <p:nvCxnSpPr>
          <p:cNvPr id="127" name="Straight Arrow Connector 126">
            <a:extLst>
              <a:ext uri="{FF2B5EF4-FFF2-40B4-BE49-F238E27FC236}">
                <a16:creationId xmlns:a16="http://schemas.microsoft.com/office/drawing/2014/main" id="{5894848F-9059-421D-9124-C3C8A0EB237A}"/>
              </a:ext>
            </a:extLst>
          </p:cNvPr>
          <p:cNvCxnSpPr>
            <a:cxnSpLocks/>
            <a:stCxn id="118" idx="1"/>
          </p:cNvCxnSpPr>
          <p:nvPr/>
        </p:nvCxnSpPr>
        <p:spPr bwMode="auto">
          <a:xfrm flipH="1" flipV="1">
            <a:off x="4235393" y="3267898"/>
            <a:ext cx="587035" cy="737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33" name="Parallelogram 132">
            <a:extLst>
              <a:ext uri="{FF2B5EF4-FFF2-40B4-BE49-F238E27FC236}">
                <a16:creationId xmlns:a16="http://schemas.microsoft.com/office/drawing/2014/main" id="{D685EE48-0610-447A-9758-0AFB400D882D}"/>
              </a:ext>
            </a:extLst>
          </p:cNvPr>
          <p:cNvSpPr/>
          <p:nvPr/>
        </p:nvSpPr>
        <p:spPr bwMode="auto">
          <a:xfrm>
            <a:off x="3618860" y="2899466"/>
            <a:ext cx="685803" cy="834672"/>
          </a:xfrm>
          <a:prstGeom prst="parallelogram">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rgbClr val="000066"/>
              </a:solidFill>
              <a:effectLst/>
              <a:latin typeface="Times New Roman" pitchFamily="18" charset="0"/>
            </a:endParaRPr>
          </a:p>
        </p:txBody>
      </p:sp>
      <p:cxnSp>
        <p:nvCxnSpPr>
          <p:cNvPr id="135" name="Straight Arrow Connector 134">
            <a:extLst>
              <a:ext uri="{FF2B5EF4-FFF2-40B4-BE49-F238E27FC236}">
                <a16:creationId xmlns:a16="http://schemas.microsoft.com/office/drawing/2014/main" id="{4EF54A62-3794-4ADB-9896-CFCE9E720FAE}"/>
              </a:ext>
            </a:extLst>
          </p:cNvPr>
          <p:cNvCxnSpPr>
            <a:stCxn id="133" idx="5"/>
          </p:cNvCxnSpPr>
          <p:nvPr/>
        </p:nvCxnSpPr>
        <p:spPr bwMode="auto">
          <a:xfrm flipH="1">
            <a:off x="3098772" y="3316802"/>
            <a:ext cx="60581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37" name="Rectangle 136">
            <a:extLst>
              <a:ext uri="{FF2B5EF4-FFF2-40B4-BE49-F238E27FC236}">
                <a16:creationId xmlns:a16="http://schemas.microsoft.com/office/drawing/2014/main" id="{D394B2CD-1B65-4893-81B8-CA5E2E080DF0}"/>
              </a:ext>
            </a:extLst>
          </p:cNvPr>
          <p:cNvSpPr/>
          <p:nvPr/>
        </p:nvSpPr>
        <p:spPr bwMode="auto">
          <a:xfrm>
            <a:off x="2825325" y="2993756"/>
            <a:ext cx="294444" cy="740382"/>
          </a:xfrm>
          <a:prstGeom prst="rect">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rgbClr val="000066"/>
              </a:solidFill>
              <a:effectLst/>
              <a:latin typeface="Times New Roman" pitchFamily="18" charset="0"/>
            </a:endParaRPr>
          </a:p>
        </p:txBody>
      </p:sp>
      <p:sp>
        <p:nvSpPr>
          <p:cNvPr id="139" name="TextBox 138">
            <a:extLst>
              <a:ext uri="{FF2B5EF4-FFF2-40B4-BE49-F238E27FC236}">
                <a16:creationId xmlns:a16="http://schemas.microsoft.com/office/drawing/2014/main" id="{58BE0096-80C0-430D-B10D-3754A0153363}"/>
              </a:ext>
            </a:extLst>
          </p:cNvPr>
          <p:cNvSpPr txBox="1"/>
          <p:nvPr/>
        </p:nvSpPr>
        <p:spPr>
          <a:xfrm>
            <a:off x="3993851" y="3767205"/>
            <a:ext cx="1067906" cy="292388"/>
          </a:xfrm>
          <a:prstGeom prst="rect">
            <a:avLst/>
          </a:prstGeom>
          <a:noFill/>
        </p:spPr>
        <p:txBody>
          <a:bodyPr wrap="square" rtlCol="0">
            <a:spAutoFit/>
          </a:bodyPr>
          <a:lstStyle/>
          <a:p>
            <a:r>
              <a:rPr lang="en-US" sz="1300" dirty="0"/>
              <a:t>Dropout=0.2</a:t>
            </a:r>
            <a:endParaRPr lang="en-IN" sz="1300" dirty="0"/>
          </a:p>
        </p:txBody>
      </p:sp>
      <p:sp>
        <p:nvSpPr>
          <p:cNvPr id="140" name="TextBox 139">
            <a:extLst>
              <a:ext uri="{FF2B5EF4-FFF2-40B4-BE49-F238E27FC236}">
                <a16:creationId xmlns:a16="http://schemas.microsoft.com/office/drawing/2014/main" id="{59A363D6-FEB3-4E9F-A565-8B8772E34327}"/>
              </a:ext>
            </a:extLst>
          </p:cNvPr>
          <p:cNvSpPr txBox="1"/>
          <p:nvPr/>
        </p:nvSpPr>
        <p:spPr>
          <a:xfrm>
            <a:off x="2748564" y="3791427"/>
            <a:ext cx="1039067" cy="307777"/>
          </a:xfrm>
          <a:prstGeom prst="rect">
            <a:avLst/>
          </a:prstGeom>
          <a:noFill/>
        </p:spPr>
        <p:txBody>
          <a:bodyPr wrap="square" rtlCol="0">
            <a:spAutoFit/>
          </a:bodyPr>
          <a:lstStyle/>
          <a:p>
            <a:r>
              <a:rPr lang="en-US" sz="1400" dirty="0"/>
              <a:t>Dense,7000</a:t>
            </a:r>
            <a:endParaRPr lang="en-IN" sz="1400" dirty="0"/>
          </a:p>
        </p:txBody>
      </p:sp>
      <p:sp>
        <p:nvSpPr>
          <p:cNvPr id="143" name="Rectangle 142">
            <a:extLst>
              <a:ext uri="{FF2B5EF4-FFF2-40B4-BE49-F238E27FC236}">
                <a16:creationId xmlns:a16="http://schemas.microsoft.com/office/drawing/2014/main" id="{6ED15CDA-1369-4BCA-8D06-B93F6616A024}"/>
              </a:ext>
            </a:extLst>
          </p:cNvPr>
          <p:cNvSpPr/>
          <p:nvPr/>
        </p:nvSpPr>
        <p:spPr bwMode="auto">
          <a:xfrm>
            <a:off x="1923589" y="2993756"/>
            <a:ext cx="294444" cy="740382"/>
          </a:xfrm>
          <a:prstGeom prst="rect">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rgbClr val="000066"/>
              </a:solidFill>
              <a:effectLst/>
              <a:latin typeface="Times New Roman" pitchFamily="18" charset="0"/>
            </a:endParaRPr>
          </a:p>
        </p:txBody>
      </p:sp>
      <p:cxnSp>
        <p:nvCxnSpPr>
          <p:cNvPr id="144" name="Straight Arrow Connector 143">
            <a:extLst>
              <a:ext uri="{FF2B5EF4-FFF2-40B4-BE49-F238E27FC236}">
                <a16:creationId xmlns:a16="http://schemas.microsoft.com/office/drawing/2014/main" id="{E491CBFC-AAC4-47BD-B4A0-7B88CA9A3B09}"/>
              </a:ext>
            </a:extLst>
          </p:cNvPr>
          <p:cNvCxnSpPr/>
          <p:nvPr/>
        </p:nvCxnSpPr>
        <p:spPr bwMode="auto">
          <a:xfrm flipH="1">
            <a:off x="2219512" y="3316802"/>
            <a:ext cx="60581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46" name="TextBox 145">
            <a:extLst>
              <a:ext uri="{FF2B5EF4-FFF2-40B4-BE49-F238E27FC236}">
                <a16:creationId xmlns:a16="http://schemas.microsoft.com/office/drawing/2014/main" id="{F89243DB-365C-46AB-8452-08667A0419B1}"/>
              </a:ext>
            </a:extLst>
          </p:cNvPr>
          <p:cNvSpPr txBox="1"/>
          <p:nvPr/>
        </p:nvSpPr>
        <p:spPr>
          <a:xfrm>
            <a:off x="1859317" y="3671954"/>
            <a:ext cx="1039067" cy="307777"/>
          </a:xfrm>
          <a:prstGeom prst="rect">
            <a:avLst/>
          </a:prstGeom>
          <a:noFill/>
        </p:spPr>
        <p:txBody>
          <a:bodyPr wrap="none" rtlCol="0">
            <a:spAutoFit/>
          </a:bodyPr>
          <a:lstStyle/>
          <a:p>
            <a:r>
              <a:rPr lang="en-US" sz="1400" dirty="0"/>
              <a:t>Dense,2000</a:t>
            </a:r>
            <a:endParaRPr lang="en-IN" sz="1400" dirty="0"/>
          </a:p>
        </p:txBody>
      </p:sp>
      <p:sp>
        <p:nvSpPr>
          <p:cNvPr id="147" name="Rectangle 146">
            <a:extLst>
              <a:ext uri="{FF2B5EF4-FFF2-40B4-BE49-F238E27FC236}">
                <a16:creationId xmlns:a16="http://schemas.microsoft.com/office/drawing/2014/main" id="{743B0025-1D21-4BAC-B8B4-BD7EE64D2B66}"/>
              </a:ext>
            </a:extLst>
          </p:cNvPr>
          <p:cNvSpPr/>
          <p:nvPr/>
        </p:nvSpPr>
        <p:spPr bwMode="auto">
          <a:xfrm>
            <a:off x="1252500" y="3090937"/>
            <a:ext cx="294444" cy="577180"/>
          </a:xfrm>
          <a:prstGeom prst="rect">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rgbClr val="000066"/>
              </a:solidFill>
              <a:effectLst/>
              <a:latin typeface="Times New Roman" pitchFamily="18" charset="0"/>
            </a:endParaRPr>
          </a:p>
        </p:txBody>
      </p:sp>
      <p:cxnSp>
        <p:nvCxnSpPr>
          <p:cNvPr id="149" name="Straight Arrow Connector 148">
            <a:extLst>
              <a:ext uri="{FF2B5EF4-FFF2-40B4-BE49-F238E27FC236}">
                <a16:creationId xmlns:a16="http://schemas.microsoft.com/office/drawing/2014/main" id="{B6B3353C-A3DF-4C80-82EA-CF9EB90BBB7B}"/>
              </a:ext>
            </a:extLst>
          </p:cNvPr>
          <p:cNvCxnSpPr>
            <a:stCxn id="143" idx="1"/>
            <a:endCxn id="147" idx="3"/>
          </p:cNvCxnSpPr>
          <p:nvPr/>
        </p:nvCxnSpPr>
        <p:spPr bwMode="auto">
          <a:xfrm flipH="1">
            <a:off x="1546944" y="3363947"/>
            <a:ext cx="376645" cy="1558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50" name="TextBox 149">
            <a:extLst>
              <a:ext uri="{FF2B5EF4-FFF2-40B4-BE49-F238E27FC236}">
                <a16:creationId xmlns:a16="http://schemas.microsoft.com/office/drawing/2014/main" id="{1DE9FECF-36BF-44AB-AB25-02FB795C9AC6}"/>
              </a:ext>
            </a:extLst>
          </p:cNvPr>
          <p:cNvSpPr txBox="1"/>
          <p:nvPr/>
        </p:nvSpPr>
        <p:spPr>
          <a:xfrm>
            <a:off x="1020370" y="2745577"/>
            <a:ext cx="1039067" cy="307777"/>
          </a:xfrm>
          <a:prstGeom prst="rect">
            <a:avLst/>
          </a:prstGeom>
          <a:noFill/>
        </p:spPr>
        <p:txBody>
          <a:bodyPr wrap="square" rtlCol="0">
            <a:spAutoFit/>
          </a:bodyPr>
          <a:lstStyle/>
          <a:p>
            <a:r>
              <a:rPr lang="en-US" sz="1400" dirty="0"/>
              <a:t>Dense,300</a:t>
            </a:r>
            <a:endParaRPr lang="en-IN" sz="1400" dirty="0"/>
          </a:p>
        </p:txBody>
      </p:sp>
      <p:cxnSp>
        <p:nvCxnSpPr>
          <p:cNvPr id="159" name="Straight Connector 158">
            <a:extLst>
              <a:ext uri="{FF2B5EF4-FFF2-40B4-BE49-F238E27FC236}">
                <a16:creationId xmlns:a16="http://schemas.microsoft.com/office/drawing/2014/main" id="{ECBA0E53-D24F-4858-AF4A-371724D3231A}"/>
              </a:ext>
            </a:extLst>
          </p:cNvPr>
          <p:cNvCxnSpPr>
            <a:cxnSpLocks/>
            <a:stCxn id="147" idx="1"/>
          </p:cNvCxnSpPr>
          <p:nvPr/>
        </p:nvCxnSpPr>
        <p:spPr bwMode="auto">
          <a:xfrm flipH="1">
            <a:off x="762000" y="3379527"/>
            <a:ext cx="4905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Straight Arrow Connector 165">
            <a:extLst>
              <a:ext uri="{FF2B5EF4-FFF2-40B4-BE49-F238E27FC236}">
                <a16:creationId xmlns:a16="http://schemas.microsoft.com/office/drawing/2014/main" id="{7085AA43-5E97-4F90-8717-F3AD38E9CF6C}"/>
              </a:ext>
            </a:extLst>
          </p:cNvPr>
          <p:cNvCxnSpPr/>
          <p:nvPr/>
        </p:nvCxnSpPr>
        <p:spPr bwMode="auto">
          <a:xfrm>
            <a:off x="762000" y="3379527"/>
            <a:ext cx="0" cy="96387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67" name="Oval 166">
            <a:extLst>
              <a:ext uri="{FF2B5EF4-FFF2-40B4-BE49-F238E27FC236}">
                <a16:creationId xmlns:a16="http://schemas.microsoft.com/office/drawing/2014/main" id="{CD748950-EB49-4E0E-A9C2-EFFCDA5E677D}"/>
              </a:ext>
            </a:extLst>
          </p:cNvPr>
          <p:cNvSpPr/>
          <p:nvPr/>
        </p:nvSpPr>
        <p:spPr bwMode="auto">
          <a:xfrm>
            <a:off x="467557" y="4343400"/>
            <a:ext cx="784943" cy="577176"/>
          </a:xfrm>
          <a:prstGeom prst="ellipse">
            <a:avLst/>
          </a:prstGeom>
          <a:gradFill flip="none" rotWithShape="1">
            <a:gsLst>
              <a:gs pos="0">
                <a:srgbClr val="333399">
                  <a:tint val="66000"/>
                  <a:satMod val="160000"/>
                </a:srgbClr>
              </a:gs>
              <a:gs pos="50000">
                <a:srgbClr val="333399">
                  <a:tint val="44500"/>
                  <a:satMod val="160000"/>
                </a:srgbClr>
              </a:gs>
              <a:gs pos="100000">
                <a:srgbClr val="333399">
                  <a:tint val="23500"/>
                  <a:satMod val="160000"/>
                </a:srgbClr>
              </a:gs>
            </a:gsLst>
            <a:lin ang="189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0066"/>
              </a:solidFill>
              <a:effectLst/>
              <a:latin typeface="Times New Roman"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66"/>
                </a:solidFill>
                <a:effectLst/>
                <a:latin typeface="Times New Roman" pitchFamily="18" charset="0"/>
              </a:rPr>
              <a:t>Output</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dirty="0">
              <a:ln>
                <a:noFill/>
              </a:ln>
              <a:solidFill>
                <a:srgbClr val="000066"/>
              </a:solidFill>
              <a:effectLst/>
              <a:latin typeface="Times New Roman" pitchFamily="18" charset="0"/>
            </a:endParaRPr>
          </a:p>
        </p:txBody>
      </p:sp>
      <p:sp>
        <p:nvSpPr>
          <p:cNvPr id="168" name="TextBox 167">
            <a:extLst>
              <a:ext uri="{FF2B5EF4-FFF2-40B4-BE49-F238E27FC236}">
                <a16:creationId xmlns:a16="http://schemas.microsoft.com/office/drawing/2014/main" id="{F49A04E0-6941-468A-8A55-5015352FFB91}"/>
              </a:ext>
            </a:extLst>
          </p:cNvPr>
          <p:cNvSpPr txBox="1"/>
          <p:nvPr/>
        </p:nvSpPr>
        <p:spPr>
          <a:xfrm rot="16200000">
            <a:off x="-67272" y="3240694"/>
            <a:ext cx="1651414" cy="553998"/>
          </a:xfrm>
          <a:prstGeom prst="rect">
            <a:avLst/>
          </a:prstGeom>
          <a:noFill/>
        </p:spPr>
        <p:txBody>
          <a:bodyPr wrap="none" rtlCol="0">
            <a:spAutoFit/>
          </a:bodyPr>
          <a:lstStyle/>
          <a:p>
            <a:r>
              <a:rPr lang="en-US" sz="1400" dirty="0"/>
              <a:t>Activation=Sigmoid</a:t>
            </a:r>
          </a:p>
          <a:p>
            <a:endParaRPr lang="en-IN" dirty="0"/>
          </a:p>
        </p:txBody>
      </p:sp>
      <p:sp>
        <p:nvSpPr>
          <p:cNvPr id="169" name="TextBox 168">
            <a:extLst>
              <a:ext uri="{FF2B5EF4-FFF2-40B4-BE49-F238E27FC236}">
                <a16:creationId xmlns:a16="http://schemas.microsoft.com/office/drawing/2014/main" id="{FAFB5627-0367-4D6B-9D39-989F91F40769}"/>
              </a:ext>
            </a:extLst>
          </p:cNvPr>
          <p:cNvSpPr txBox="1"/>
          <p:nvPr/>
        </p:nvSpPr>
        <p:spPr>
          <a:xfrm>
            <a:off x="944917" y="1065818"/>
            <a:ext cx="914400" cy="338554"/>
          </a:xfrm>
          <a:prstGeom prst="rect">
            <a:avLst/>
          </a:prstGeom>
          <a:noFill/>
        </p:spPr>
        <p:txBody>
          <a:bodyPr wrap="square" rtlCol="0">
            <a:spAutoFit/>
          </a:bodyPr>
          <a:lstStyle/>
          <a:p>
            <a:r>
              <a:rPr lang="en-US" dirty="0"/>
              <a:t>Input</a:t>
            </a:r>
            <a:endParaRPr lang="en-IN" dirty="0"/>
          </a:p>
        </p:txBody>
      </p:sp>
      <p:pic>
        <p:nvPicPr>
          <p:cNvPr id="172" name="Picture 171">
            <a:extLst>
              <a:ext uri="{FF2B5EF4-FFF2-40B4-BE49-F238E27FC236}">
                <a16:creationId xmlns:a16="http://schemas.microsoft.com/office/drawing/2014/main" id="{0975DE71-D3A7-4C46-AB20-95CA9CEFD5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561" r="10093"/>
          <a:stretch/>
        </p:blipFill>
        <p:spPr>
          <a:xfrm>
            <a:off x="4375954" y="4189227"/>
            <a:ext cx="3548935" cy="2221098"/>
          </a:xfrm>
          <a:prstGeom prst="rect">
            <a:avLst/>
          </a:prstGeom>
        </p:spPr>
      </p:pic>
    </p:spTree>
    <p:extLst>
      <p:ext uri="{BB962C8B-B14F-4D97-AF65-F5344CB8AC3E}">
        <p14:creationId xmlns:p14="http://schemas.microsoft.com/office/powerpoint/2010/main" val="1382741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539E20C-9B35-4657-B2B5-CC6CCF564D63}"/>
              </a:ext>
            </a:extLst>
          </p:cNvPr>
          <p:cNvPicPr>
            <a:picLocks noGrp="1" noChangeAspect="1"/>
          </p:cNvPicPr>
          <p:nvPr>
            <p:ph/>
          </p:nvPr>
        </p:nvPicPr>
        <p:blipFill rotWithShape="1">
          <a:blip r:embed="rId2">
            <a:extLst>
              <a:ext uri="{28A0092B-C50C-407E-A947-70E740481C1C}">
                <a14:useLocalDpi xmlns:a14="http://schemas.microsoft.com/office/drawing/2010/main" val="0"/>
              </a:ext>
            </a:extLst>
          </a:blip>
          <a:srcRect t="20371" r="56363" b="8848"/>
          <a:stretch/>
        </p:blipFill>
        <p:spPr>
          <a:xfrm>
            <a:off x="924017" y="989540"/>
            <a:ext cx="7086600" cy="4803140"/>
          </a:xfrm>
        </p:spPr>
      </p:pic>
      <p:sp>
        <p:nvSpPr>
          <p:cNvPr id="3" name="Slide Number Placeholder 2">
            <a:extLst>
              <a:ext uri="{FF2B5EF4-FFF2-40B4-BE49-F238E27FC236}">
                <a16:creationId xmlns:a16="http://schemas.microsoft.com/office/drawing/2014/main" id="{FBAC0DA0-D6F9-4B0E-B1C1-0348CC1A863A}"/>
              </a:ext>
            </a:extLst>
          </p:cNvPr>
          <p:cNvSpPr>
            <a:spLocks noGrp="1"/>
          </p:cNvSpPr>
          <p:nvPr>
            <p:ph type="sldNum" sz="quarter" idx="10"/>
          </p:nvPr>
        </p:nvSpPr>
        <p:spPr>
          <a:xfrm>
            <a:off x="7020017" y="6171140"/>
            <a:ext cx="2133600" cy="476250"/>
          </a:xfrm>
        </p:spPr>
        <p:txBody>
          <a:bodyPr/>
          <a:lstStyle/>
          <a:p>
            <a:pPr>
              <a:defRPr/>
            </a:pPr>
            <a:fld id="{19B6CFAF-3DFB-49F7-9747-D9859B2554EC}" type="slidenum">
              <a:rPr lang="en-IN" smtClean="0"/>
              <a:pPr>
                <a:defRPr/>
              </a:pPr>
              <a:t>15</a:t>
            </a:fld>
            <a:endParaRPr lang="en-IN" dirty="0"/>
          </a:p>
        </p:txBody>
      </p:sp>
      <p:sp>
        <p:nvSpPr>
          <p:cNvPr id="4" name="Date Placeholder 3">
            <a:extLst>
              <a:ext uri="{FF2B5EF4-FFF2-40B4-BE49-F238E27FC236}">
                <a16:creationId xmlns:a16="http://schemas.microsoft.com/office/drawing/2014/main" id="{E99A31CE-2744-4A71-BBA7-E5014B0168EA}"/>
              </a:ext>
            </a:extLst>
          </p:cNvPr>
          <p:cNvSpPr>
            <a:spLocks noGrp="1"/>
          </p:cNvSpPr>
          <p:nvPr>
            <p:ph type="dt" sz="half" idx="11"/>
          </p:nvPr>
        </p:nvSpPr>
        <p:spPr>
          <a:xfrm>
            <a:off x="466817" y="6171140"/>
            <a:ext cx="2133600" cy="476250"/>
          </a:xfrm>
        </p:spPr>
        <p:txBody>
          <a:bodyPr/>
          <a:lstStyle/>
          <a:p>
            <a:pPr>
              <a:defRPr/>
            </a:pPr>
            <a:fld id="{AF7D17A1-AFC3-4474-92E1-832F991E1706}" type="datetime3">
              <a:rPr lang="en-US" smtClean="0"/>
              <a:pPr>
                <a:defRPr/>
              </a:pPr>
              <a:t>4 August 2021</a:t>
            </a:fld>
            <a:endParaRPr lang="en-US" dirty="0"/>
          </a:p>
        </p:txBody>
      </p:sp>
      <p:sp>
        <p:nvSpPr>
          <p:cNvPr id="2" name="TextBox 1">
            <a:extLst>
              <a:ext uri="{FF2B5EF4-FFF2-40B4-BE49-F238E27FC236}">
                <a16:creationId xmlns:a16="http://schemas.microsoft.com/office/drawing/2014/main" id="{BFE331B1-0F61-4B1E-B0EF-145B2A2A988E}"/>
              </a:ext>
            </a:extLst>
          </p:cNvPr>
          <p:cNvSpPr txBox="1"/>
          <p:nvPr/>
        </p:nvSpPr>
        <p:spPr>
          <a:xfrm>
            <a:off x="3895817" y="609600"/>
            <a:ext cx="1600200" cy="338554"/>
          </a:xfrm>
          <a:prstGeom prst="rect">
            <a:avLst/>
          </a:prstGeom>
          <a:noFill/>
        </p:spPr>
        <p:txBody>
          <a:bodyPr wrap="square" rtlCol="0">
            <a:spAutoFit/>
          </a:bodyPr>
          <a:lstStyle/>
          <a:p>
            <a:r>
              <a:rPr lang="en-US" b="1" dirty="0"/>
              <a:t>SUMMARY</a:t>
            </a:r>
            <a:endParaRPr lang="en-IN" b="1" dirty="0"/>
          </a:p>
        </p:txBody>
      </p:sp>
    </p:spTree>
    <p:extLst>
      <p:ext uri="{BB962C8B-B14F-4D97-AF65-F5344CB8AC3E}">
        <p14:creationId xmlns:p14="http://schemas.microsoft.com/office/powerpoint/2010/main" val="378330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9145-07E3-4F29-9360-C904A6F382B2}"/>
              </a:ext>
            </a:extLst>
          </p:cNvPr>
          <p:cNvSpPr>
            <a:spLocks noGrp="1"/>
          </p:cNvSpPr>
          <p:nvPr>
            <p:ph type="title"/>
          </p:nvPr>
        </p:nvSpPr>
        <p:spPr>
          <a:xfrm>
            <a:off x="533400" y="0"/>
            <a:ext cx="8229600" cy="639762"/>
          </a:xfrm>
        </p:spPr>
        <p:txBody>
          <a:bodyPr/>
          <a:lstStyle/>
          <a:p>
            <a:r>
              <a:rPr lang="en-US" sz="3600" dirty="0">
                <a:solidFill>
                  <a:schemeClr val="bg1"/>
                </a:solidFill>
                <a:latin typeface="Times New Roman" panose="02020603050405020304" pitchFamily="18" charset="0"/>
                <a:cs typeface="Times New Roman" panose="02020603050405020304" pitchFamily="18" charset="0"/>
              </a:rPr>
              <a:t>OUTPUT</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2491D2-294E-4EFD-B116-0F0D24B4202B}"/>
              </a:ext>
            </a:extLst>
          </p:cNvPr>
          <p:cNvSpPr>
            <a:spLocks noGrp="1"/>
          </p:cNvSpPr>
          <p:nvPr>
            <p:ph type="sldNum" sz="quarter" idx="10"/>
          </p:nvPr>
        </p:nvSpPr>
        <p:spPr/>
        <p:txBody>
          <a:bodyPr/>
          <a:lstStyle/>
          <a:p>
            <a:pPr>
              <a:defRPr/>
            </a:pPr>
            <a:fld id="{63E62250-885E-47D7-BDE1-BFC182012B60}" type="slidenum">
              <a:rPr lang="en-IN" smtClean="0"/>
              <a:pPr>
                <a:defRPr/>
              </a:pPr>
              <a:t>16</a:t>
            </a:fld>
            <a:endParaRPr lang="en-IN" dirty="0"/>
          </a:p>
        </p:txBody>
      </p:sp>
      <p:sp>
        <p:nvSpPr>
          <p:cNvPr id="5" name="Date Placeholder 4">
            <a:extLst>
              <a:ext uri="{FF2B5EF4-FFF2-40B4-BE49-F238E27FC236}">
                <a16:creationId xmlns:a16="http://schemas.microsoft.com/office/drawing/2014/main" id="{53F9CDA1-B05A-4F44-B0F1-0010443FEF6A}"/>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
        <p:nvSpPr>
          <p:cNvPr id="6" name="Content Placeholder 5">
            <a:extLst>
              <a:ext uri="{FF2B5EF4-FFF2-40B4-BE49-F238E27FC236}">
                <a16:creationId xmlns:a16="http://schemas.microsoft.com/office/drawing/2014/main" id="{D1D3A362-1B8A-4D20-8821-BB5EAF7266BB}"/>
              </a:ext>
            </a:extLst>
          </p:cNvPr>
          <p:cNvSpPr>
            <a:spLocks noGrp="1"/>
          </p:cNvSpPr>
          <p:nvPr>
            <p:ph idx="1"/>
          </p:nvPr>
        </p:nvSpPr>
        <p:spPr>
          <a:xfrm>
            <a:off x="609600" y="914400"/>
            <a:ext cx="8229600" cy="5029200"/>
          </a:xfrm>
        </p:spPr>
        <p:txBody>
          <a:bodyPr/>
          <a:lstStyle/>
          <a:p>
            <a:pPr marL="0" indent="0">
              <a:buNone/>
            </a:pPr>
            <a:r>
              <a:rPr lang="en-US" sz="1800" dirty="0">
                <a:latin typeface="Times New Roman" panose="02020603050405020304" pitchFamily="18" charset="0"/>
                <a:cs typeface="Times New Roman" panose="02020603050405020304" pitchFamily="18" charset="0"/>
              </a:rPr>
              <a:t>Output For CNN Model</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43BCB35-D82F-47BB-96E6-70152A508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834786"/>
            <a:ext cx="3886199" cy="3541041"/>
          </a:xfrm>
          <a:prstGeom prst="rect">
            <a:avLst/>
          </a:prstGeom>
        </p:spPr>
      </p:pic>
    </p:spTree>
    <p:extLst>
      <p:ext uri="{BB962C8B-B14F-4D97-AF65-F5344CB8AC3E}">
        <p14:creationId xmlns:p14="http://schemas.microsoft.com/office/powerpoint/2010/main" val="2757676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F746C6-204F-40F0-ACE8-99C516E79B03}"/>
              </a:ext>
            </a:extLst>
          </p:cNvPr>
          <p:cNvSpPr>
            <a:spLocks noGrp="1"/>
          </p:cNvSpPr>
          <p:nvPr>
            <p:ph/>
          </p:nvPr>
        </p:nvSpPr>
        <p:spPr/>
        <p:txBody>
          <a:bodyPr/>
          <a:lstStyle/>
          <a:p>
            <a:pPr marL="0" indent="0">
              <a:buNone/>
            </a:pPr>
            <a:endParaRPr lang="en-US" dirty="0"/>
          </a:p>
          <a:p>
            <a:pPr marL="0" indent="0">
              <a:buNone/>
            </a:pPr>
            <a:r>
              <a:rPr lang="en-IN" sz="2400" b="1" dirty="0">
                <a:latin typeface="Times New Roman" panose="02020603050405020304" pitchFamily="18" charset="0"/>
                <a:cs typeface="Times New Roman" panose="02020603050405020304" pitchFamily="18" charset="0"/>
              </a:rPr>
              <a:t>MTCNN :</a:t>
            </a:r>
            <a:endParaRPr lang="en-IN" b="1" dirty="0"/>
          </a:p>
          <a:p>
            <a:pPr marL="0" indent="0">
              <a:buNone/>
            </a:pP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MTCNN which is mostly used for detecting multiple faces in the image.</a:t>
            </a:r>
          </a:p>
          <a:p>
            <a:pPr>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recognizes the faces and also land mark locations such as eyes, nose, mouth.</a:t>
            </a:r>
          </a:p>
          <a:p>
            <a:pPr>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MTCNN uses a cascade structure with three networks</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latin typeface="Calibri" panose="020F0502020204030204" pitchFamily="34"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1. </a:t>
            </a:r>
            <a:r>
              <a:rPr lang="en-IN" sz="1800" dirty="0">
                <a:latin typeface="Times New Roman" panose="02020603050405020304" pitchFamily="18" charset="0"/>
                <a:cs typeface="Times New Roman" panose="02020603050405020304" pitchFamily="18" charset="0"/>
              </a:rPr>
              <a:t>Proposal Network(P-NET)</a:t>
            </a:r>
          </a:p>
          <a:p>
            <a:pPr marL="0" indent="0">
              <a:buNone/>
            </a:pPr>
            <a:r>
              <a:rPr lang="en-IN" sz="1600" dirty="0">
                <a:latin typeface="Times New Roman" panose="02020603050405020304" pitchFamily="18" charset="0"/>
                <a:cs typeface="Times New Roman" panose="02020603050405020304" pitchFamily="18" charset="0"/>
              </a:rPr>
              <a:t>        2. </a:t>
            </a:r>
            <a:r>
              <a:rPr lang="en-US" sz="1800" dirty="0">
                <a:effectLst/>
                <a:latin typeface="Times New Roman" panose="02020603050405020304" pitchFamily="18" charset="0"/>
                <a:ea typeface="Calibri" panose="020F0502020204030204" pitchFamily="34" charset="0"/>
              </a:rPr>
              <a:t>Refine Network (R-Net)</a:t>
            </a:r>
          </a:p>
          <a:p>
            <a:pPr marL="0" indent="0">
              <a:buNone/>
            </a:pPr>
            <a:r>
              <a:rPr lang="en-US" sz="1800" dirty="0">
                <a:latin typeface="Times New Roman" panose="02020603050405020304" pitchFamily="18" charset="0"/>
                <a:cs typeface="Times New Roman" panose="02020603050405020304" pitchFamily="18" charset="0"/>
              </a:rPr>
              <a:t>       3.</a:t>
            </a:r>
            <a:r>
              <a:rPr lang="en-US" sz="1800" dirty="0">
                <a:effectLst/>
                <a:latin typeface="Times New Roman" panose="02020603050405020304" pitchFamily="18" charset="0"/>
                <a:ea typeface="Calibri" panose="020F0502020204030204" pitchFamily="34" charset="0"/>
              </a:rPr>
              <a:t> Output Network (O-Net) </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1214EE5-3FD1-4163-8F05-99539279F91A}"/>
              </a:ext>
            </a:extLst>
          </p:cNvPr>
          <p:cNvSpPr>
            <a:spLocks noGrp="1"/>
          </p:cNvSpPr>
          <p:nvPr>
            <p:ph type="sldNum" sz="quarter" idx="10"/>
          </p:nvPr>
        </p:nvSpPr>
        <p:spPr/>
        <p:txBody>
          <a:bodyPr/>
          <a:lstStyle/>
          <a:p>
            <a:pPr>
              <a:defRPr/>
            </a:pPr>
            <a:fld id="{19B6CFAF-3DFB-49F7-9747-D9859B2554EC}" type="slidenum">
              <a:rPr lang="en-IN" smtClean="0"/>
              <a:pPr>
                <a:defRPr/>
              </a:pPr>
              <a:t>17</a:t>
            </a:fld>
            <a:endParaRPr lang="en-IN" dirty="0"/>
          </a:p>
        </p:txBody>
      </p:sp>
      <p:sp>
        <p:nvSpPr>
          <p:cNvPr id="4" name="Date Placeholder 3">
            <a:extLst>
              <a:ext uri="{FF2B5EF4-FFF2-40B4-BE49-F238E27FC236}">
                <a16:creationId xmlns:a16="http://schemas.microsoft.com/office/drawing/2014/main" id="{D272B3C9-2CF6-404B-94BF-05DCDFE9AEDE}"/>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Tree>
    <p:extLst>
      <p:ext uri="{BB962C8B-B14F-4D97-AF65-F5344CB8AC3E}">
        <p14:creationId xmlns:p14="http://schemas.microsoft.com/office/powerpoint/2010/main" val="328910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19B6CFAF-3DFB-49F7-9747-D9859B2554EC}" type="slidenum">
              <a:rPr lang="en-IN" smtClean="0"/>
              <a:pPr>
                <a:defRPr/>
              </a:pPr>
              <a:t>18</a:t>
            </a:fld>
            <a:endParaRPr lang="en-IN" dirty="0"/>
          </a:p>
        </p:txBody>
      </p:sp>
      <p:sp>
        <p:nvSpPr>
          <p:cNvPr id="4" name="Date Placeholder 3"/>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
        <p:nvSpPr>
          <p:cNvPr id="5" name="Rectangle 4"/>
          <p:cNvSpPr/>
          <p:nvPr/>
        </p:nvSpPr>
        <p:spPr bwMode="auto">
          <a:xfrm>
            <a:off x="3429000" y="990600"/>
            <a:ext cx="1752600" cy="4572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66"/>
              </a:solidFill>
              <a:effectLst/>
              <a:latin typeface="Times New Roman" pitchFamily="18" charset="0"/>
            </a:endParaRPr>
          </a:p>
        </p:txBody>
      </p:sp>
      <p:sp>
        <p:nvSpPr>
          <p:cNvPr id="9" name="Rectangle 8"/>
          <p:cNvSpPr/>
          <p:nvPr/>
        </p:nvSpPr>
        <p:spPr bwMode="auto">
          <a:xfrm>
            <a:off x="3352800" y="762000"/>
            <a:ext cx="19050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IN" dirty="0"/>
              <a:t>Load the Model</a:t>
            </a:r>
            <a:endParaRPr kumimoji="0" lang="en-US" sz="1600" b="0" i="0" u="none" strike="noStrike" cap="none" normalizeH="0" baseline="0" dirty="0">
              <a:ln>
                <a:noFill/>
              </a:ln>
              <a:solidFill>
                <a:srgbClr val="000066"/>
              </a:solidFill>
              <a:effectLst/>
              <a:latin typeface="Times New Roman" pitchFamily="18" charset="0"/>
            </a:endParaRPr>
          </a:p>
        </p:txBody>
      </p:sp>
      <p:sp>
        <p:nvSpPr>
          <p:cNvPr id="10" name="Rectangle 9"/>
          <p:cNvSpPr/>
          <p:nvPr/>
        </p:nvSpPr>
        <p:spPr bwMode="auto">
          <a:xfrm>
            <a:off x="2590800" y="2743200"/>
            <a:ext cx="1752600" cy="4572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66"/>
              </a:solidFill>
              <a:effectLst/>
              <a:latin typeface="Times New Roman" pitchFamily="18" charset="0"/>
            </a:endParaRPr>
          </a:p>
        </p:txBody>
      </p:sp>
      <p:sp>
        <p:nvSpPr>
          <p:cNvPr id="17" name="Rectangle 16"/>
          <p:cNvSpPr/>
          <p:nvPr/>
        </p:nvSpPr>
        <p:spPr bwMode="auto">
          <a:xfrm>
            <a:off x="3352800" y="1676400"/>
            <a:ext cx="19050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IN" dirty="0"/>
              <a:t>Input the images</a:t>
            </a:r>
            <a:endParaRPr kumimoji="0" lang="en-US" sz="1600" b="0" i="0" u="none" strike="noStrike" cap="none" normalizeH="0" baseline="0" dirty="0">
              <a:ln>
                <a:noFill/>
              </a:ln>
              <a:solidFill>
                <a:srgbClr val="000066"/>
              </a:solidFill>
              <a:effectLst/>
              <a:latin typeface="Times New Roman" pitchFamily="18" charset="0"/>
            </a:endParaRPr>
          </a:p>
        </p:txBody>
      </p:sp>
      <p:sp>
        <p:nvSpPr>
          <p:cNvPr id="18" name="Rectangle 17"/>
          <p:cNvSpPr/>
          <p:nvPr/>
        </p:nvSpPr>
        <p:spPr bwMode="auto">
          <a:xfrm>
            <a:off x="3276600" y="4495800"/>
            <a:ext cx="19050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66"/>
              </a:solidFill>
              <a:effectLst/>
              <a:latin typeface="Times New Roman" pitchFamily="18" charset="0"/>
            </a:endParaRPr>
          </a:p>
        </p:txBody>
      </p:sp>
      <p:sp>
        <p:nvSpPr>
          <p:cNvPr id="19" name="Rectangle 18"/>
          <p:cNvSpPr/>
          <p:nvPr/>
        </p:nvSpPr>
        <p:spPr bwMode="auto">
          <a:xfrm>
            <a:off x="3276600" y="3505200"/>
            <a:ext cx="19050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66"/>
              </a:solidFill>
              <a:effectLst/>
              <a:latin typeface="Times New Roman" pitchFamily="18" charset="0"/>
            </a:endParaRPr>
          </a:p>
        </p:txBody>
      </p:sp>
      <p:sp>
        <p:nvSpPr>
          <p:cNvPr id="20" name="Oval 19"/>
          <p:cNvSpPr/>
          <p:nvPr/>
        </p:nvSpPr>
        <p:spPr bwMode="auto">
          <a:xfrm>
            <a:off x="1371600" y="5562600"/>
            <a:ext cx="1828800" cy="6096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66"/>
                </a:solidFill>
                <a:effectLst/>
                <a:latin typeface="Times New Roman" pitchFamily="18" charset="0"/>
              </a:rPr>
              <a:t>With mask</a:t>
            </a:r>
          </a:p>
        </p:txBody>
      </p:sp>
      <p:sp>
        <p:nvSpPr>
          <p:cNvPr id="21" name="Oval 20"/>
          <p:cNvSpPr/>
          <p:nvPr/>
        </p:nvSpPr>
        <p:spPr bwMode="auto">
          <a:xfrm>
            <a:off x="5562600" y="5562600"/>
            <a:ext cx="1676400" cy="6858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66"/>
                </a:solidFill>
                <a:effectLst/>
                <a:latin typeface="Times New Roman" pitchFamily="18" charset="0"/>
              </a:rPr>
              <a:t>Without mask</a:t>
            </a:r>
          </a:p>
        </p:txBody>
      </p:sp>
      <p:sp>
        <p:nvSpPr>
          <p:cNvPr id="22" name="Rectangle 21"/>
          <p:cNvSpPr/>
          <p:nvPr/>
        </p:nvSpPr>
        <p:spPr bwMode="auto">
          <a:xfrm>
            <a:off x="3276600" y="2590800"/>
            <a:ext cx="19050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66"/>
              </a:solidFill>
              <a:effectLst/>
              <a:latin typeface="Times New Roman" pitchFamily="18" charset="0"/>
            </a:endParaRPr>
          </a:p>
        </p:txBody>
      </p:sp>
      <p:cxnSp>
        <p:nvCxnSpPr>
          <p:cNvPr id="26" name="Straight Arrow Connector 25"/>
          <p:cNvCxnSpPr>
            <a:stCxn id="9" idx="2"/>
            <a:endCxn id="17" idx="0"/>
          </p:cNvCxnSpPr>
          <p:nvPr/>
        </p:nvCxnSpPr>
        <p:spPr bwMode="auto">
          <a:xfrm rot="5400000">
            <a:off x="4152900" y="1524000"/>
            <a:ext cx="304800" cy="1588"/>
          </a:xfrm>
          <a:prstGeom prst="straightConnector1">
            <a:avLst/>
          </a:prstGeom>
          <a:solidFill>
            <a:srgbClr val="333399"/>
          </a:solidFill>
          <a:ln w="9525" cap="flat" cmpd="sng" algn="ctr">
            <a:noFill/>
            <a:prstDash val="solid"/>
            <a:round/>
            <a:headEnd type="none" w="med" len="med"/>
            <a:tailEnd type="arrow"/>
          </a:ln>
          <a:effectLst/>
        </p:spPr>
      </p:cxnSp>
      <p:cxnSp>
        <p:nvCxnSpPr>
          <p:cNvPr id="29" name="Straight Arrow Connector 28"/>
          <p:cNvCxnSpPr/>
          <p:nvPr/>
        </p:nvCxnSpPr>
        <p:spPr bwMode="auto">
          <a:xfrm rot="5400000" flipH="1" flipV="1">
            <a:off x="4077494" y="1637506"/>
            <a:ext cx="228600" cy="1588"/>
          </a:xfrm>
          <a:prstGeom prst="straightConnector1">
            <a:avLst/>
          </a:prstGeom>
          <a:solidFill>
            <a:srgbClr val="333399"/>
          </a:solidFill>
          <a:ln w="9525" cap="flat" cmpd="sng" algn="ctr">
            <a:noFill/>
            <a:prstDash val="solid"/>
            <a:round/>
            <a:headEnd type="none" w="med" len="med"/>
            <a:tailEnd type="arrow"/>
          </a:ln>
          <a:effectLst/>
        </p:spPr>
      </p:cxnSp>
      <p:cxnSp>
        <p:nvCxnSpPr>
          <p:cNvPr id="34" name="Straight Arrow Connector 33"/>
          <p:cNvCxnSpPr/>
          <p:nvPr/>
        </p:nvCxnSpPr>
        <p:spPr bwMode="auto">
          <a:xfrm rot="5400000" flipH="1" flipV="1">
            <a:off x="1219200" y="1828800"/>
            <a:ext cx="1588" cy="1588"/>
          </a:xfrm>
          <a:prstGeom prst="straightConnector1">
            <a:avLst/>
          </a:prstGeom>
          <a:solidFill>
            <a:srgbClr val="333399"/>
          </a:solidFill>
          <a:ln w="9525" cap="flat" cmpd="sng" algn="ctr">
            <a:noFill/>
            <a:prstDash val="solid"/>
            <a:round/>
            <a:headEnd type="none" w="med" len="med"/>
            <a:tailEnd type="arrow"/>
          </a:ln>
          <a:effectLst/>
        </p:spPr>
      </p:cxnSp>
      <p:sp>
        <p:nvSpPr>
          <p:cNvPr id="37" name="Down Arrow 36"/>
          <p:cNvSpPr/>
          <p:nvPr/>
        </p:nvSpPr>
        <p:spPr bwMode="auto">
          <a:xfrm>
            <a:off x="4114800" y="1447800"/>
            <a:ext cx="304800" cy="228600"/>
          </a:xfrm>
          <a:prstGeom prst="downArrow">
            <a:avLst/>
          </a:prstGeom>
          <a:solidFill>
            <a:srgbClr val="333399"/>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66"/>
              </a:solidFill>
              <a:effectLst/>
              <a:latin typeface="Times New Roman" pitchFamily="18" charset="0"/>
            </a:endParaRPr>
          </a:p>
        </p:txBody>
      </p:sp>
      <p:sp>
        <p:nvSpPr>
          <p:cNvPr id="41" name="Down Arrow 40"/>
          <p:cNvSpPr/>
          <p:nvPr/>
        </p:nvSpPr>
        <p:spPr bwMode="auto">
          <a:xfrm>
            <a:off x="4114800" y="2286000"/>
            <a:ext cx="304800" cy="228600"/>
          </a:xfrm>
          <a:prstGeom prst="downArrow">
            <a:avLst/>
          </a:prstGeom>
          <a:solidFill>
            <a:srgbClr val="333399"/>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66"/>
              </a:solidFill>
              <a:effectLst/>
              <a:latin typeface="Times New Roman" pitchFamily="18" charset="0"/>
            </a:endParaRPr>
          </a:p>
        </p:txBody>
      </p:sp>
      <p:sp>
        <p:nvSpPr>
          <p:cNvPr id="42" name="Down Arrow 41"/>
          <p:cNvSpPr/>
          <p:nvPr/>
        </p:nvSpPr>
        <p:spPr bwMode="auto">
          <a:xfrm>
            <a:off x="4114800" y="3276600"/>
            <a:ext cx="304800" cy="228600"/>
          </a:xfrm>
          <a:prstGeom prst="downArrow">
            <a:avLst/>
          </a:prstGeom>
          <a:solidFill>
            <a:srgbClr val="333399"/>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66"/>
              </a:solidFill>
              <a:effectLst/>
              <a:latin typeface="Times New Roman" pitchFamily="18" charset="0"/>
            </a:endParaRPr>
          </a:p>
        </p:txBody>
      </p:sp>
      <p:sp>
        <p:nvSpPr>
          <p:cNvPr id="43" name="Down Arrow 42"/>
          <p:cNvSpPr/>
          <p:nvPr/>
        </p:nvSpPr>
        <p:spPr bwMode="auto">
          <a:xfrm>
            <a:off x="4114800" y="4191000"/>
            <a:ext cx="304800" cy="228600"/>
          </a:xfrm>
          <a:prstGeom prst="downArrow">
            <a:avLst/>
          </a:prstGeom>
          <a:solidFill>
            <a:srgbClr val="333399"/>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66"/>
              </a:solidFill>
              <a:effectLst/>
              <a:latin typeface="Times New Roman" pitchFamily="18" charset="0"/>
            </a:endParaRPr>
          </a:p>
        </p:txBody>
      </p:sp>
      <p:cxnSp>
        <p:nvCxnSpPr>
          <p:cNvPr id="47" name="Shape 46"/>
          <p:cNvCxnSpPr>
            <a:stCxn id="18" idx="2"/>
          </p:cNvCxnSpPr>
          <p:nvPr/>
        </p:nvCxnSpPr>
        <p:spPr bwMode="auto">
          <a:xfrm rot="5400000">
            <a:off x="3143250" y="4248150"/>
            <a:ext cx="228600" cy="1943100"/>
          </a:xfrm>
          <a:prstGeom prst="bentConnector2">
            <a:avLst/>
          </a:prstGeom>
          <a:solidFill>
            <a:srgbClr val="333399"/>
          </a:solidFill>
          <a:ln w="9525" cap="flat" cmpd="sng" algn="ctr">
            <a:noFill/>
            <a:prstDash val="solid"/>
            <a:round/>
            <a:headEnd type="none" w="med" len="med"/>
            <a:tailEnd type="arrow"/>
          </a:ln>
          <a:effectLst/>
        </p:spPr>
      </p:cxnSp>
      <p:cxnSp>
        <p:nvCxnSpPr>
          <p:cNvPr id="51" name="Shape 50"/>
          <p:cNvCxnSpPr>
            <a:stCxn id="18" idx="2"/>
            <a:endCxn id="21" idx="0"/>
          </p:cNvCxnSpPr>
          <p:nvPr/>
        </p:nvCxnSpPr>
        <p:spPr bwMode="auto">
          <a:xfrm rot="16200000" flipH="1">
            <a:off x="5086350" y="4248150"/>
            <a:ext cx="457200" cy="2171700"/>
          </a:xfrm>
          <a:prstGeom prst="bentConnector3">
            <a:avLst>
              <a:gd name="adj1" fmla="val 50000"/>
            </a:avLst>
          </a:prstGeom>
          <a:solidFill>
            <a:srgbClr val="333399"/>
          </a:solidFill>
          <a:ln w="9525" cap="flat" cmpd="sng" algn="ctr">
            <a:noFill/>
            <a:prstDash val="solid"/>
            <a:round/>
            <a:headEnd type="none" w="med" len="med"/>
            <a:tailEnd type="arrow"/>
          </a:ln>
          <a:effectLst/>
        </p:spPr>
      </p:cxnSp>
      <p:cxnSp>
        <p:nvCxnSpPr>
          <p:cNvPr id="54" name="Shape 53"/>
          <p:cNvCxnSpPr>
            <a:stCxn id="18" idx="1"/>
            <a:endCxn id="20" idx="0"/>
          </p:cNvCxnSpPr>
          <p:nvPr/>
        </p:nvCxnSpPr>
        <p:spPr bwMode="auto">
          <a:xfrm rot="10800000" flipV="1">
            <a:off x="2286000" y="4800600"/>
            <a:ext cx="990600" cy="762000"/>
          </a:xfrm>
          <a:prstGeom prst="bentConnector2">
            <a:avLst/>
          </a:prstGeom>
          <a:solidFill>
            <a:srgbClr val="333399"/>
          </a:solidFill>
          <a:ln w="9525" cap="flat" cmpd="sng" algn="ctr">
            <a:noFill/>
            <a:prstDash val="solid"/>
            <a:round/>
            <a:headEnd type="none" w="med" len="med"/>
            <a:tailEnd type="arrow"/>
          </a:ln>
          <a:effectLst/>
        </p:spPr>
      </p:cxnSp>
      <p:cxnSp>
        <p:nvCxnSpPr>
          <p:cNvPr id="56" name="Shape 55"/>
          <p:cNvCxnSpPr>
            <a:stCxn id="18" idx="3"/>
            <a:endCxn id="21" idx="0"/>
          </p:cNvCxnSpPr>
          <p:nvPr/>
        </p:nvCxnSpPr>
        <p:spPr bwMode="auto">
          <a:xfrm>
            <a:off x="5181600" y="4800600"/>
            <a:ext cx="1219200" cy="762000"/>
          </a:xfrm>
          <a:prstGeom prst="bentConnector2">
            <a:avLst/>
          </a:prstGeom>
          <a:solidFill>
            <a:srgbClr val="333399"/>
          </a:solidFill>
          <a:ln w="9525" cap="flat" cmpd="sng" algn="ctr">
            <a:noFill/>
            <a:prstDash val="solid"/>
            <a:round/>
            <a:headEnd type="none" w="med" len="med"/>
            <a:tailEnd type="arrow"/>
          </a:ln>
          <a:effectLst/>
        </p:spPr>
      </p:cxnSp>
      <p:cxnSp>
        <p:nvCxnSpPr>
          <p:cNvPr id="65" name="Elbow Connector 64"/>
          <p:cNvCxnSpPr>
            <a:stCxn id="18" idx="2"/>
            <a:endCxn id="20" idx="0"/>
          </p:cNvCxnSpPr>
          <p:nvPr/>
        </p:nvCxnSpPr>
        <p:spPr bwMode="auto">
          <a:xfrm rot="5400000">
            <a:off x="3028950" y="4362450"/>
            <a:ext cx="457200" cy="1943100"/>
          </a:xfrm>
          <a:prstGeom prst="bentConnector3">
            <a:avLst>
              <a:gd name="adj1" fmla="val 50000"/>
            </a:avLst>
          </a:prstGeom>
          <a:solidFill>
            <a:srgbClr val="333399"/>
          </a:solidFill>
          <a:ln w="9525" cap="flat" cmpd="sng" algn="ctr">
            <a:solidFill>
              <a:schemeClr val="tx1"/>
            </a:solidFill>
            <a:prstDash val="solid"/>
            <a:round/>
            <a:headEnd type="none" w="med" len="med"/>
            <a:tailEnd type="arrow"/>
          </a:ln>
          <a:effectLst/>
        </p:spPr>
      </p:cxnSp>
      <p:sp>
        <p:nvSpPr>
          <p:cNvPr id="1028"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rot="10800000" flipV="1">
            <a:off x="3352800" y="2618847"/>
            <a:ext cx="16764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Times New Roman" pitchFamily="18" charset="0"/>
                <a:ea typeface="Calibri" pitchFamily="34" charset="0"/>
                <a:cs typeface="Times New Roman" pitchFamily="18" charset="0"/>
              </a:rPr>
              <a:t>Identify the multiple faces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Times New Roman" pitchFamily="18" charset="0"/>
                <a:ea typeface="Calibri" pitchFamily="34" charset="0"/>
                <a:cs typeface="Times New Roman" pitchFamily="18" charset="0"/>
              </a:rPr>
              <a:t>Draw the bounding box</a:t>
            </a:r>
            <a:r>
              <a:rPr kumimoji="0" lang="en-US" sz="800" b="0" i="0" u="none" strike="noStrike" cap="none" normalizeH="0" baseline="0" dirty="0">
                <a:ln>
                  <a:noFill/>
                </a:ln>
                <a:solidFill>
                  <a:schemeClr val="accent2"/>
                </a:solidFill>
                <a:effectLst/>
                <a:latin typeface="Arial" pitchFamily="34" charset="0"/>
                <a:cs typeface="Arial" pitchFamily="34" charset="0"/>
              </a:rPr>
              <a:t> </a:t>
            </a:r>
            <a:endParaRPr kumimoji="0" lang="en-US" sz="1800" b="0" i="0" u="none" strike="noStrike" cap="none" normalizeH="0" baseline="0" dirty="0">
              <a:ln>
                <a:noFill/>
              </a:ln>
              <a:solidFill>
                <a:schemeClr val="accent2"/>
              </a:solidFill>
              <a:effectLst/>
              <a:latin typeface="Arial" pitchFamily="34" charset="0"/>
              <a:cs typeface="Arial" pitchFamily="34" charset="0"/>
            </a:endParaRPr>
          </a:p>
        </p:txBody>
      </p:sp>
      <p:sp>
        <p:nvSpPr>
          <p:cNvPr id="75" name="TextBox 74"/>
          <p:cNvSpPr txBox="1"/>
          <p:nvPr/>
        </p:nvSpPr>
        <p:spPr>
          <a:xfrm>
            <a:off x="3505200" y="3505201"/>
            <a:ext cx="1447800" cy="584775"/>
          </a:xfrm>
          <a:prstGeom prst="rect">
            <a:avLst/>
          </a:prstGeom>
          <a:noFill/>
        </p:spPr>
        <p:txBody>
          <a:bodyPr wrap="square" rtlCol="0">
            <a:spAutoFit/>
          </a:bodyPr>
          <a:lstStyle/>
          <a:p>
            <a:pPr algn="ctr"/>
            <a:r>
              <a:rPr lang="en-US" dirty="0"/>
              <a:t>Input to the model</a:t>
            </a:r>
          </a:p>
        </p:txBody>
      </p:sp>
      <p:sp>
        <p:nvSpPr>
          <p:cNvPr id="76" name="TextBox 75"/>
          <p:cNvSpPr txBox="1"/>
          <p:nvPr/>
        </p:nvSpPr>
        <p:spPr>
          <a:xfrm>
            <a:off x="3505200" y="4572001"/>
            <a:ext cx="1447800" cy="584775"/>
          </a:xfrm>
          <a:prstGeom prst="rect">
            <a:avLst/>
          </a:prstGeom>
          <a:noFill/>
        </p:spPr>
        <p:txBody>
          <a:bodyPr wrap="square" rtlCol="0">
            <a:spAutoFit/>
          </a:bodyPr>
          <a:lstStyle/>
          <a:p>
            <a:pPr algn="ctr"/>
            <a:r>
              <a:rPr lang="en-US" dirty="0"/>
              <a:t>Predicting output</a:t>
            </a:r>
          </a:p>
        </p:txBody>
      </p:sp>
      <p:cxnSp>
        <p:nvCxnSpPr>
          <p:cNvPr id="84" name="Elbow Connector 83"/>
          <p:cNvCxnSpPr/>
          <p:nvPr/>
        </p:nvCxnSpPr>
        <p:spPr bwMode="auto">
          <a:xfrm>
            <a:off x="1981200" y="2514600"/>
            <a:ext cx="914400" cy="914400"/>
          </a:xfrm>
          <a:prstGeom prst="bentConnector3">
            <a:avLst/>
          </a:prstGeom>
          <a:solidFill>
            <a:srgbClr val="333399"/>
          </a:solidFill>
          <a:ln w="9525" cap="flat" cmpd="sng" algn="ctr">
            <a:noFill/>
            <a:prstDash val="solid"/>
            <a:round/>
            <a:headEnd type="none" w="med" len="med"/>
            <a:tailEnd type="arrow"/>
          </a:ln>
          <a:effectLst/>
        </p:spPr>
      </p:cxnSp>
      <p:cxnSp>
        <p:nvCxnSpPr>
          <p:cNvPr id="88" name="Elbow Connector 87"/>
          <p:cNvCxnSpPr>
            <a:stCxn id="76" idx="2"/>
            <a:endCxn id="21" idx="0"/>
          </p:cNvCxnSpPr>
          <p:nvPr/>
        </p:nvCxnSpPr>
        <p:spPr bwMode="auto">
          <a:xfrm rot="16200000" flipH="1">
            <a:off x="5112038" y="4273838"/>
            <a:ext cx="405824" cy="2171700"/>
          </a:xfrm>
          <a:prstGeom prst="bentConnector3">
            <a:avLst>
              <a:gd name="adj1" fmla="val 50000"/>
            </a:avLst>
          </a:prstGeom>
          <a:solidFill>
            <a:srgbClr val="333399"/>
          </a:solidFill>
          <a:ln w="9525" cap="flat" cmpd="sng" algn="ctr">
            <a:solidFill>
              <a:schemeClr val="tx1"/>
            </a:solidFill>
            <a:prstDash val="solid"/>
            <a:round/>
            <a:headEnd type="none" w="med" len="med"/>
            <a:tailEnd type="arrow"/>
          </a:ln>
          <a:effectLst/>
        </p:spPr>
      </p:cxnSp>
      <p:sp>
        <p:nvSpPr>
          <p:cNvPr id="7" name="Content Placeholder 6">
            <a:extLst>
              <a:ext uri="{FF2B5EF4-FFF2-40B4-BE49-F238E27FC236}">
                <a16:creationId xmlns:a16="http://schemas.microsoft.com/office/drawing/2014/main" id="{EC307632-1267-46F4-BA59-0C90EF3166F2}"/>
              </a:ext>
            </a:extLst>
          </p:cNvPr>
          <p:cNvSpPr>
            <a:spLocks noGrp="1"/>
          </p:cNvSpPr>
          <p:nvPr>
            <p:ph/>
          </p:nvPr>
        </p:nvSpPr>
        <p:spPr>
          <a:xfrm>
            <a:off x="609600" y="92074"/>
            <a:ext cx="8305800" cy="6308725"/>
          </a:xfrm>
        </p:spPr>
        <p:txBody>
          <a:bodyPr/>
          <a:lstStyle/>
          <a:p>
            <a:pPr marL="0" indent="0">
              <a:buNone/>
            </a:pPr>
            <a:r>
              <a:rPr lang="en-US" dirty="0">
                <a:solidFill>
                  <a:schemeClr val="accent3"/>
                </a:solidFill>
                <a:latin typeface="Times New Roman" panose="02020603050405020304" pitchFamily="18" charset="0"/>
                <a:cs typeface="Times New Roman" panose="02020603050405020304" pitchFamily="18" charset="0"/>
              </a:rPr>
              <a:t>                Flow chart for MTCNN</a:t>
            </a:r>
            <a:endParaRPr lang="en-IN" dirty="0">
              <a:solidFill>
                <a:schemeClr val="accent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F746C6-204F-40F0-ACE8-99C516E79B03}"/>
              </a:ext>
            </a:extLst>
          </p:cNvPr>
          <p:cNvSpPr>
            <a:spLocks noGrp="1"/>
          </p:cNvSpPr>
          <p:nvPr>
            <p:ph/>
          </p:nvPr>
        </p:nvSpPr>
        <p:spPr/>
        <p:txBody>
          <a:bodyPr/>
          <a:lstStyle/>
          <a:p>
            <a:pPr marL="0" indent="0">
              <a:buNone/>
            </a:pPr>
            <a:endParaRPr lang="en-US" dirty="0"/>
          </a:p>
          <a:p>
            <a:pPr marL="0" indent="0">
              <a:buNone/>
            </a:pPr>
            <a:r>
              <a:rPr lang="en-IN" sz="2400" b="1" dirty="0">
                <a:latin typeface="Times New Roman" panose="02020603050405020304" pitchFamily="18" charset="0"/>
                <a:cs typeface="Times New Roman" panose="02020603050405020304" pitchFamily="18" charset="0"/>
              </a:rPr>
              <a:t>                                ALGORITHM</a:t>
            </a:r>
          </a:p>
          <a:p>
            <a:pPr marL="0" indent="0" algn="just">
              <a:lnSpc>
                <a:spcPct val="150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INPUT: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No of faces in an image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600" b="1" dirty="0">
                <a:latin typeface="Times New Roman" panose="02020603050405020304" pitchFamily="18" charset="0"/>
                <a:cs typeface="Times New Roman" panose="02020603050405020304" pitchFamily="18" charset="0"/>
              </a:rPr>
              <a:t>STEP1</a:t>
            </a:r>
            <a:r>
              <a:rPr lang="en-IN" sz="1600" dirty="0">
                <a:latin typeface="Times New Roman" panose="02020603050405020304" pitchFamily="18" charset="0"/>
                <a:cs typeface="Times New Roman" panose="02020603050405020304" pitchFamily="18" charset="0"/>
              </a:rPr>
              <a:t>: Load the Model from the disk.</a:t>
            </a:r>
          </a:p>
          <a:p>
            <a:pPr marL="0" indent="0">
              <a:lnSpc>
                <a:spcPct val="150000"/>
              </a:lnSpc>
              <a:buNone/>
            </a:pPr>
            <a:r>
              <a:rPr lang="en-IN" sz="1600" b="1" dirty="0">
                <a:latin typeface="Times New Roman" panose="02020603050405020304" pitchFamily="18" charset="0"/>
                <a:cs typeface="Times New Roman" panose="02020603050405020304" pitchFamily="18" charset="0"/>
              </a:rPr>
              <a:t>STEP2</a:t>
            </a:r>
            <a:r>
              <a:rPr lang="en-IN" sz="1600" dirty="0">
                <a:latin typeface="Times New Roman" panose="02020603050405020304" pitchFamily="18" charset="0"/>
                <a:cs typeface="Times New Roman" panose="02020603050405020304" pitchFamily="18" charset="0"/>
              </a:rPr>
              <a:t>: Install MTCNN.</a:t>
            </a:r>
          </a:p>
          <a:p>
            <a:pPr marL="0" indent="0">
              <a:lnSpc>
                <a:spcPct val="150000"/>
              </a:lnSpc>
              <a:buNone/>
            </a:pPr>
            <a:r>
              <a:rPr lang="en-IN" sz="1600" b="1" dirty="0">
                <a:latin typeface="Times New Roman" panose="02020603050405020304" pitchFamily="18" charset="0"/>
                <a:cs typeface="Times New Roman" panose="02020603050405020304" pitchFamily="18" charset="0"/>
              </a:rPr>
              <a:t>STEP3</a:t>
            </a:r>
            <a:r>
              <a:rPr lang="en-IN" sz="1600" dirty="0">
                <a:latin typeface="Times New Roman" panose="02020603050405020304" pitchFamily="18" charset="0"/>
                <a:cs typeface="Times New Roman" panose="02020603050405020304" pitchFamily="18" charset="0"/>
              </a:rPr>
              <a:t>: Label the Classes.</a:t>
            </a:r>
            <a:endParaRPr lang="en-IN" sz="1600" b="1" dirty="0">
              <a:latin typeface="Times New Roman" panose="02020603050405020304" pitchFamily="18" charset="0"/>
              <a:cs typeface="Times New Roman" panose="02020603050405020304" pitchFamily="18" charset="0"/>
            </a:endParaRPr>
          </a:p>
          <a:p>
            <a:pPr marL="0" indent="0">
              <a:lnSpc>
                <a:spcPct val="150000"/>
              </a:lnSpc>
              <a:buNone/>
            </a:pPr>
            <a:r>
              <a:rPr lang="en-IN" sz="1600" b="1" dirty="0">
                <a:latin typeface="Times New Roman" panose="02020603050405020304" pitchFamily="18" charset="0"/>
                <a:cs typeface="Times New Roman" panose="02020603050405020304" pitchFamily="18" charset="0"/>
              </a:rPr>
              <a:t>STEP4</a:t>
            </a:r>
            <a:r>
              <a:rPr lang="en-IN" sz="1600" dirty="0">
                <a:latin typeface="Times New Roman" panose="02020603050405020304" pitchFamily="18" charset="0"/>
                <a:cs typeface="Times New Roman" panose="02020603050405020304" pitchFamily="18" charset="0"/>
              </a:rPr>
              <a:t>: Process the images, Resizing.</a:t>
            </a:r>
          </a:p>
          <a:p>
            <a:pPr marL="0" indent="0">
              <a:lnSpc>
                <a:spcPct val="150000"/>
              </a:lnSpc>
              <a:buNone/>
            </a:pPr>
            <a:r>
              <a:rPr lang="en-IN" sz="1600" b="1" dirty="0">
                <a:latin typeface="Times New Roman" panose="02020603050405020304" pitchFamily="18" charset="0"/>
                <a:cs typeface="Times New Roman" panose="02020603050405020304" pitchFamily="18" charset="0"/>
              </a:rPr>
              <a:t>STEP5</a:t>
            </a:r>
            <a:r>
              <a:rPr lang="en-IN" sz="1600" dirty="0">
                <a:latin typeface="Times New Roman" panose="02020603050405020304" pitchFamily="18" charset="0"/>
                <a:cs typeface="Times New Roman" panose="02020603050405020304" pitchFamily="18" charset="0"/>
              </a:rPr>
              <a:t>: Detecting the Faces.</a:t>
            </a:r>
          </a:p>
          <a:p>
            <a:pPr marL="0" indent="0">
              <a:lnSpc>
                <a:spcPct val="150000"/>
              </a:lnSpc>
              <a:buNone/>
            </a:pPr>
            <a:r>
              <a:rPr lang="en-IN" sz="1600" b="1" dirty="0">
                <a:latin typeface="Times New Roman" panose="02020603050405020304" pitchFamily="18" charset="0"/>
                <a:cs typeface="Times New Roman" panose="02020603050405020304" pitchFamily="18" charset="0"/>
              </a:rPr>
              <a:t>STEP6</a:t>
            </a:r>
            <a:r>
              <a:rPr lang="en-IN" sz="1600" dirty="0">
                <a:latin typeface="Times New Roman" panose="02020603050405020304" pitchFamily="18" charset="0"/>
                <a:cs typeface="Times New Roman" panose="02020603050405020304" pitchFamily="18" charset="0"/>
              </a:rPr>
              <a:t>: Predict the Image.</a:t>
            </a:r>
          </a:p>
          <a:p>
            <a:pPr marL="0" indent="0">
              <a:lnSpc>
                <a:spcPct val="150000"/>
              </a:lnSpc>
              <a:buNone/>
            </a:pPr>
            <a:r>
              <a:rPr lang="en-IN" sz="1600" b="1" dirty="0">
                <a:latin typeface="Times New Roman" panose="02020603050405020304" pitchFamily="18" charset="0"/>
                <a:cs typeface="Times New Roman" panose="02020603050405020304" pitchFamily="18" charset="0"/>
              </a:rPr>
              <a:t>STEP7</a:t>
            </a:r>
            <a:r>
              <a:rPr lang="en-IN" sz="1600" dirty="0">
                <a:latin typeface="Times New Roman" panose="02020603050405020304" pitchFamily="18" charset="0"/>
                <a:cs typeface="Times New Roman" panose="02020603050405020304" pitchFamily="18" charset="0"/>
              </a:rPr>
              <a:t>: Drawing a Rectangular Box around the face. </a:t>
            </a:r>
          </a:p>
          <a:p>
            <a:pPr marL="0" indent="0">
              <a:lnSpc>
                <a:spcPct val="150000"/>
              </a:lnSpc>
              <a:buNone/>
            </a:pPr>
            <a:r>
              <a:rPr lang="en-IN" sz="1600" b="1" dirty="0">
                <a:latin typeface="Times New Roman" panose="02020603050405020304" pitchFamily="18" charset="0"/>
                <a:cs typeface="Times New Roman" panose="02020603050405020304" pitchFamily="18" charset="0"/>
              </a:rPr>
              <a:t>STEP8</a:t>
            </a:r>
            <a:r>
              <a:rPr lang="en-IN" sz="1600" dirty="0">
                <a:latin typeface="Times New Roman" panose="02020603050405020304" pitchFamily="18" charset="0"/>
                <a:cs typeface="Times New Roman" panose="02020603050405020304" pitchFamily="18" charset="0"/>
              </a:rPr>
              <a:t>: Result.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id="{B1214EE5-3FD1-4163-8F05-99539279F91A}"/>
              </a:ext>
            </a:extLst>
          </p:cNvPr>
          <p:cNvSpPr>
            <a:spLocks noGrp="1"/>
          </p:cNvSpPr>
          <p:nvPr>
            <p:ph type="sldNum" sz="quarter" idx="10"/>
          </p:nvPr>
        </p:nvSpPr>
        <p:spPr/>
        <p:txBody>
          <a:bodyPr/>
          <a:lstStyle/>
          <a:p>
            <a:pPr>
              <a:defRPr/>
            </a:pPr>
            <a:fld id="{19B6CFAF-3DFB-49F7-9747-D9859B2554EC}" type="slidenum">
              <a:rPr lang="en-IN" smtClean="0"/>
              <a:pPr>
                <a:defRPr/>
              </a:pPr>
              <a:t>19</a:t>
            </a:fld>
            <a:endParaRPr lang="en-IN" dirty="0"/>
          </a:p>
        </p:txBody>
      </p:sp>
      <p:sp>
        <p:nvSpPr>
          <p:cNvPr id="4" name="Date Placeholder 3">
            <a:extLst>
              <a:ext uri="{FF2B5EF4-FFF2-40B4-BE49-F238E27FC236}">
                <a16:creationId xmlns:a16="http://schemas.microsoft.com/office/drawing/2014/main" id="{D272B3C9-2CF6-404B-94BF-05DCDFE9AEDE}"/>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Tree>
    <p:extLst>
      <p:ext uri="{BB962C8B-B14F-4D97-AF65-F5344CB8AC3E}">
        <p14:creationId xmlns:p14="http://schemas.microsoft.com/office/powerpoint/2010/main" val="110396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1606-854A-42C4-89E7-6F3F757BB6E7}"/>
              </a:ext>
            </a:extLst>
          </p:cNvPr>
          <p:cNvSpPr>
            <a:spLocks noGrp="1"/>
          </p:cNvSpPr>
          <p:nvPr>
            <p:ph type="title"/>
          </p:nvPr>
        </p:nvSpPr>
        <p:spPr>
          <a:xfrm>
            <a:off x="381000" y="-21269"/>
            <a:ext cx="8229600" cy="1143000"/>
          </a:xfrm>
        </p:spPr>
        <p:txBody>
          <a:bodyPr/>
          <a:lstStyle/>
          <a:p>
            <a:r>
              <a:rPr lang="en-US" sz="3600" dirty="0">
                <a:solidFill>
                  <a:schemeClr val="bg1"/>
                </a:solidFill>
                <a:latin typeface="Times New Roman" panose="02020603050405020304" pitchFamily="18" charset="0"/>
                <a:cs typeface="Times New Roman" panose="02020603050405020304" pitchFamily="18" charset="0"/>
              </a:rPr>
              <a:t>ABSTRACT</a:t>
            </a:r>
            <a:endParaRPr lang="en-IN" sz="3600" dirty="0"/>
          </a:p>
        </p:txBody>
      </p:sp>
      <p:sp>
        <p:nvSpPr>
          <p:cNvPr id="3" name="Content Placeholder 2">
            <a:extLst>
              <a:ext uri="{FF2B5EF4-FFF2-40B4-BE49-F238E27FC236}">
                <a16:creationId xmlns:a16="http://schemas.microsoft.com/office/drawing/2014/main" id="{06C54856-0AA0-4892-A6A7-D19E46B90482}"/>
              </a:ext>
            </a:extLst>
          </p:cNvPr>
          <p:cNvSpPr>
            <a:spLocks noGrp="1"/>
          </p:cNvSpPr>
          <p:nvPr>
            <p:ph idx="1"/>
          </p:nvPr>
        </p:nvSpPr>
        <p:spPr>
          <a:xfrm>
            <a:off x="534140" y="762000"/>
            <a:ext cx="8457460" cy="5334000"/>
          </a:xfrm>
        </p:spPr>
        <p:txBody>
          <a:bodyPr/>
          <a:lstStyle/>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Now-a-days many people are suffering with COVID-19, Ultimately it is leading people to death. In order to overcome this problem, we should initially detect whether the person is wearing mask or not. </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Many Face Detection models have been designed using several deep learning techniques which can read faces and mask straight from the data provided by the user.</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Basically, this problem is divided into two stages: (1) Single Face and mask can be identified by using CNN. (2) The multiple faces are identified by using MTCNN(Multi-task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Cascaded Convolutional Neural Networks).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suggested approach in this project uses deep learning and frameworks like TensorFlow,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and OpenCV to detect face masks.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Moreover, it can be employed for safety purposes since it is very resource-effective to deploy. The dataset has been presenting in this project, was collected from Kaggle.</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can be adopted by other researchers for further advanced models such as those of Face Recognition, Facial landmarks and Facial part detection process.</a:t>
            </a:r>
            <a:endParaRPr lang="en-US"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5F23F347-BE5F-4703-AE1C-F3DF9E100E26}"/>
              </a:ext>
            </a:extLst>
          </p:cNvPr>
          <p:cNvSpPr>
            <a:spLocks noGrp="1"/>
          </p:cNvSpPr>
          <p:nvPr>
            <p:ph type="sldNum" sz="quarter" idx="10"/>
          </p:nvPr>
        </p:nvSpPr>
        <p:spPr/>
        <p:txBody>
          <a:bodyPr/>
          <a:lstStyle/>
          <a:p>
            <a:pPr>
              <a:defRPr/>
            </a:pPr>
            <a:fld id="{63E62250-885E-47D7-BDE1-BFC182012B60}" type="slidenum">
              <a:rPr lang="en-IN" smtClean="0"/>
              <a:pPr>
                <a:defRPr/>
              </a:pPr>
              <a:t>2</a:t>
            </a:fld>
            <a:endParaRPr lang="en-IN" dirty="0"/>
          </a:p>
        </p:txBody>
      </p:sp>
      <p:sp>
        <p:nvSpPr>
          <p:cNvPr id="5" name="Date Placeholder 4">
            <a:extLst>
              <a:ext uri="{FF2B5EF4-FFF2-40B4-BE49-F238E27FC236}">
                <a16:creationId xmlns:a16="http://schemas.microsoft.com/office/drawing/2014/main" id="{F57031D4-6075-421B-BF4C-8132F5A5C65A}"/>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Tree>
    <p:extLst>
      <p:ext uri="{BB962C8B-B14F-4D97-AF65-F5344CB8AC3E}">
        <p14:creationId xmlns:p14="http://schemas.microsoft.com/office/powerpoint/2010/main" val="2581448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9145-07E3-4F29-9360-C904A6F382B2}"/>
              </a:ext>
            </a:extLst>
          </p:cNvPr>
          <p:cNvSpPr>
            <a:spLocks noGrp="1"/>
          </p:cNvSpPr>
          <p:nvPr>
            <p:ph type="title"/>
          </p:nvPr>
        </p:nvSpPr>
        <p:spPr>
          <a:xfrm>
            <a:off x="533400" y="0"/>
            <a:ext cx="8229600" cy="639762"/>
          </a:xfrm>
        </p:spPr>
        <p:txBody>
          <a:bodyPr/>
          <a:lstStyle/>
          <a:p>
            <a:r>
              <a:rPr lang="en-US" dirty="0"/>
              <a:t>OUTPUT</a:t>
            </a:r>
            <a:endParaRPr lang="en-IN" dirty="0"/>
          </a:p>
        </p:txBody>
      </p:sp>
      <p:sp>
        <p:nvSpPr>
          <p:cNvPr id="4" name="Slide Number Placeholder 3">
            <a:extLst>
              <a:ext uri="{FF2B5EF4-FFF2-40B4-BE49-F238E27FC236}">
                <a16:creationId xmlns:a16="http://schemas.microsoft.com/office/drawing/2014/main" id="{9B2491D2-294E-4EFD-B116-0F0D24B4202B}"/>
              </a:ext>
            </a:extLst>
          </p:cNvPr>
          <p:cNvSpPr>
            <a:spLocks noGrp="1"/>
          </p:cNvSpPr>
          <p:nvPr>
            <p:ph type="sldNum" sz="quarter" idx="10"/>
          </p:nvPr>
        </p:nvSpPr>
        <p:spPr/>
        <p:txBody>
          <a:bodyPr/>
          <a:lstStyle/>
          <a:p>
            <a:pPr>
              <a:defRPr/>
            </a:pPr>
            <a:fld id="{63E62250-885E-47D7-BDE1-BFC182012B60}" type="slidenum">
              <a:rPr lang="en-IN" smtClean="0"/>
              <a:pPr>
                <a:defRPr/>
              </a:pPr>
              <a:t>20</a:t>
            </a:fld>
            <a:endParaRPr lang="en-IN" dirty="0"/>
          </a:p>
        </p:txBody>
      </p:sp>
      <p:sp>
        <p:nvSpPr>
          <p:cNvPr id="5" name="Date Placeholder 4">
            <a:extLst>
              <a:ext uri="{FF2B5EF4-FFF2-40B4-BE49-F238E27FC236}">
                <a16:creationId xmlns:a16="http://schemas.microsoft.com/office/drawing/2014/main" id="{53F9CDA1-B05A-4F44-B0F1-0010443FEF6A}"/>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
        <p:nvSpPr>
          <p:cNvPr id="6" name="Content Placeholder 5">
            <a:extLst>
              <a:ext uri="{FF2B5EF4-FFF2-40B4-BE49-F238E27FC236}">
                <a16:creationId xmlns:a16="http://schemas.microsoft.com/office/drawing/2014/main" id="{D1D3A362-1B8A-4D20-8821-BB5EAF7266BB}"/>
              </a:ext>
            </a:extLst>
          </p:cNvPr>
          <p:cNvSpPr>
            <a:spLocks noGrp="1"/>
          </p:cNvSpPr>
          <p:nvPr>
            <p:ph idx="1"/>
          </p:nvPr>
        </p:nvSpPr>
        <p:spPr>
          <a:xfrm>
            <a:off x="609600" y="914400"/>
            <a:ext cx="8229600" cy="5029200"/>
          </a:xfrm>
        </p:spPr>
        <p:txBody>
          <a:bodyPr/>
          <a:lstStyle/>
          <a:p>
            <a:pPr marL="0" indent="0">
              <a:buNone/>
            </a:pPr>
            <a:r>
              <a:rPr lang="en-US" sz="1800" dirty="0">
                <a:latin typeface="Times New Roman" panose="02020603050405020304" pitchFamily="18" charset="0"/>
                <a:cs typeface="Times New Roman" panose="02020603050405020304" pitchFamily="18" charset="0"/>
              </a:rPr>
              <a:t>For Single Person in an Image	  For Multiple Person’s In an Image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FD2F8DC-51F9-4D86-AC4D-A0579C8B1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01" y="1295400"/>
            <a:ext cx="3684841" cy="2667000"/>
          </a:xfrm>
          <a:prstGeom prst="rect">
            <a:avLst/>
          </a:prstGeom>
        </p:spPr>
      </p:pic>
      <p:pic>
        <p:nvPicPr>
          <p:cNvPr id="10" name="Picture 9">
            <a:extLst>
              <a:ext uri="{FF2B5EF4-FFF2-40B4-BE49-F238E27FC236}">
                <a16:creationId xmlns:a16="http://schemas.microsoft.com/office/drawing/2014/main" id="{1396F56B-3877-47C4-BEAF-EE0ABFD7A8A9}"/>
              </a:ext>
            </a:extLst>
          </p:cNvPr>
          <p:cNvPicPr>
            <a:picLocks noChangeAspect="1"/>
          </p:cNvPicPr>
          <p:nvPr/>
        </p:nvPicPr>
        <p:blipFill rotWithShape="1">
          <a:blip r:embed="rId3">
            <a:extLst>
              <a:ext uri="{28A0092B-C50C-407E-A947-70E740481C1C}">
                <a14:useLocalDpi xmlns:a14="http://schemas.microsoft.com/office/drawing/2010/main" val="0"/>
              </a:ext>
            </a:extLst>
          </a:blip>
          <a:srcRect t="12185" b="11878"/>
          <a:stretch/>
        </p:blipFill>
        <p:spPr>
          <a:xfrm>
            <a:off x="4406759" y="1295400"/>
            <a:ext cx="4103227" cy="2913325"/>
          </a:xfrm>
          <a:prstGeom prst="rect">
            <a:avLst/>
          </a:prstGeom>
        </p:spPr>
      </p:pic>
    </p:spTree>
    <p:extLst>
      <p:ext uri="{BB962C8B-B14F-4D97-AF65-F5344CB8AC3E}">
        <p14:creationId xmlns:p14="http://schemas.microsoft.com/office/powerpoint/2010/main" val="99132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9145-07E3-4F29-9360-C904A6F382B2}"/>
              </a:ext>
            </a:extLst>
          </p:cNvPr>
          <p:cNvSpPr>
            <a:spLocks noGrp="1"/>
          </p:cNvSpPr>
          <p:nvPr>
            <p:ph type="title"/>
          </p:nvPr>
        </p:nvSpPr>
        <p:spPr>
          <a:xfrm>
            <a:off x="533400" y="0"/>
            <a:ext cx="8229600" cy="639762"/>
          </a:xfrm>
        </p:spPr>
        <p:txBody>
          <a:bodyPr/>
          <a:lstStyle/>
          <a:p>
            <a:r>
              <a:rPr lang="en-US" sz="3600" dirty="0">
                <a:solidFill>
                  <a:schemeClr val="bg1"/>
                </a:solidFill>
                <a:latin typeface="Times New Roman" panose="02020603050405020304" pitchFamily="18" charset="0"/>
                <a:cs typeface="Times New Roman" panose="02020603050405020304" pitchFamily="18" charset="0"/>
              </a:rPr>
              <a:t>FINAL OUTPUT</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2491D2-294E-4EFD-B116-0F0D24B4202B}"/>
              </a:ext>
            </a:extLst>
          </p:cNvPr>
          <p:cNvSpPr>
            <a:spLocks noGrp="1"/>
          </p:cNvSpPr>
          <p:nvPr>
            <p:ph type="sldNum" sz="quarter" idx="10"/>
          </p:nvPr>
        </p:nvSpPr>
        <p:spPr/>
        <p:txBody>
          <a:bodyPr/>
          <a:lstStyle/>
          <a:p>
            <a:pPr>
              <a:defRPr/>
            </a:pPr>
            <a:fld id="{63E62250-885E-47D7-BDE1-BFC182012B60}" type="slidenum">
              <a:rPr lang="en-IN" smtClean="0"/>
              <a:pPr>
                <a:defRPr/>
              </a:pPr>
              <a:t>21</a:t>
            </a:fld>
            <a:endParaRPr lang="en-IN" dirty="0"/>
          </a:p>
        </p:txBody>
      </p:sp>
      <p:sp>
        <p:nvSpPr>
          <p:cNvPr id="5" name="Date Placeholder 4">
            <a:extLst>
              <a:ext uri="{FF2B5EF4-FFF2-40B4-BE49-F238E27FC236}">
                <a16:creationId xmlns:a16="http://schemas.microsoft.com/office/drawing/2014/main" id="{53F9CDA1-B05A-4F44-B0F1-0010443FEF6A}"/>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
        <p:nvSpPr>
          <p:cNvPr id="6" name="Content Placeholder 5">
            <a:extLst>
              <a:ext uri="{FF2B5EF4-FFF2-40B4-BE49-F238E27FC236}">
                <a16:creationId xmlns:a16="http://schemas.microsoft.com/office/drawing/2014/main" id="{D1D3A362-1B8A-4D20-8821-BB5EAF7266BB}"/>
              </a:ext>
            </a:extLst>
          </p:cNvPr>
          <p:cNvSpPr>
            <a:spLocks noGrp="1"/>
          </p:cNvSpPr>
          <p:nvPr>
            <p:ph idx="1"/>
          </p:nvPr>
        </p:nvSpPr>
        <p:spPr>
          <a:xfrm>
            <a:off x="609600" y="914400"/>
            <a:ext cx="8229600" cy="5029200"/>
          </a:xfrm>
        </p:spPr>
        <p:txBody>
          <a:bodyPr/>
          <a:lstStyle/>
          <a:p>
            <a:pPr marL="0" indent="0">
              <a:buNone/>
            </a:pPr>
            <a:r>
              <a:rPr lang="en-US" sz="1800" dirty="0">
                <a:latin typeface="Times New Roman" panose="02020603050405020304" pitchFamily="18" charset="0"/>
                <a:cs typeface="Times New Roman" panose="02020603050405020304" pitchFamily="18" charset="0"/>
              </a:rPr>
              <a:t>For Single Person in an Image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A3F3FDC-205E-4760-AD63-488C8FC68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009" y="1398094"/>
            <a:ext cx="4861981" cy="4061812"/>
          </a:xfrm>
          <a:prstGeom prst="rect">
            <a:avLst/>
          </a:prstGeom>
        </p:spPr>
      </p:pic>
    </p:spTree>
    <p:extLst>
      <p:ext uri="{BB962C8B-B14F-4D97-AF65-F5344CB8AC3E}">
        <p14:creationId xmlns:p14="http://schemas.microsoft.com/office/powerpoint/2010/main" val="353365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9145-07E3-4F29-9360-C904A6F382B2}"/>
              </a:ext>
            </a:extLst>
          </p:cNvPr>
          <p:cNvSpPr>
            <a:spLocks noGrp="1"/>
          </p:cNvSpPr>
          <p:nvPr>
            <p:ph type="title"/>
          </p:nvPr>
        </p:nvSpPr>
        <p:spPr>
          <a:xfrm>
            <a:off x="533400" y="0"/>
            <a:ext cx="8229600" cy="639762"/>
          </a:xfrm>
        </p:spPr>
        <p:txBody>
          <a:bodyPr/>
          <a:lstStyle/>
          <a:p>
            <a:r>
              <a:rPr lang="en-US" sz="3600" dirty="0">
                <a:solidFill>
                  <a:schemeClr val="bg1"/>
                </a:solidFill>
              </a:rPr>
              <a:t>FINAL</a:t>
            </a:r>
            <a:r>
              <a:rPr lang="en-US" dirty="0">
                <a:solidFill>
                  <a:schemeClr val="bg1"/>
                </a:solidFill>
              </a:rPr>
              <a:t> </a:t>
            </a:r>
            <a:r>
              <a:rPr lang="en-US" sz="3600" dirty="0">
                <a:solidFill>
                  <a:schemeClr val="bg1"/>
                </a:solidFill>
              </a:rPr>
              <a:t>OUTPUT</a:t>
            </a:r>
            <a:endParaRPr lang="en-IN" sz="3600" dirty="0">
              <a:solidFill>
                <a:schemeClr val="bg1"/>
              </a:solidFill>
            </a:endParaRPr>
          </a:p>
        </p:txBody>
      </p:sp>
      <p:sp>
        <p:nvSpPr>
          <p:cNvPr id="4" name="Slide Number Placeholder 3">
            <a:extLst>
              <a:ext uri="{FF2B5EF4-FFF2-40B4-BE49-F238E27FC236}">
                <a16:creationId xmlns:a16="http://schemas.microsoft.com/office/drawing/2014/main" id="{9B2491D2-294E-4EFD-B116-0F0D24B4202B}"/>
              </a:ext>
            </a:extLst>
          </p:cNvPr>
          <p:cNvSpPr>
            <a:spLocks noGrp="1"/>
          </p:cNvSpPr>
          <p:nvPr>
            <p:ph type="sldNum" sz="quarter" idx="10"/>
          </p:nvPr>
        </p:nvSpPr>
        <p:spPr/>
        <p:txBody>
          <a:bodyPr/>
          <a:lstStyle/>
          <a:p>
            <a:pPr>
              <a:defRPr/>
            </a:pPr>
            <a:fld id="{63E62250-885E-47D7-BDE1-BFC182012B60}" type="slidenum">
              <a:rPr lang="en-IN" smtClean="0"/>
              <a:pPr>
                <a:defRPr/>
              </a:pPr>
              <a:t>22</a:t>
            </a:fld>
            <a:endParaRPr lang="en-IN" dirty="0"/>
          </a:p>
        </p:txBody>
      </p:sp>
      <p:sp>
        <p:nvSpPr>
          <p:cNvPr id="5" name="Date Placeholder 4">
            <a:extLst>
              <a:ext uri="{FF2B5EF4-FFF2-40B4-BE49-F238E27FC236}">
                <a16:creationId xmlns:a16="http://schemas.microsoft.com/office/drawing/2014/main" id="{53F9CDA1-B05A-4F44-B0F1-0010443FEF6A}"/>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
        <p:nvSpPr>
          <p:cNvPr id="6" name="Content Placeholder 5">
            <a:extLst>
              <a:ext uri="{FF2B5EF4-FFF2-40B4-BE49-F238E27FC236}">
                <a16:creationId xmlns:a16="http://schemas.microsoft.com/office/drawing/2014/main" id="{D1D3A362-1B8A-4D20-8821-BB5EAF7266BB}"/>
              </a:ext>
            </a:extLst>
          </p:cNvPr>
          <p:cNvSpPr>
            <a:spLocks noGrp="1"/>
          </p:cNvSpPr>
          <p:nvPr>
            <p:ph idx="1"/>
          </p:nvPr>
        </p:nvSpPr>
        <p:spPr>
          <a:xfrm>
            <a:off x="609600" y="914400"/>
            <a:ext cx="8229600" cy="5029200"/>
          </a:xfrm>
        </p:spPr>
        <p:txBody>
          <a:bodyPr/>
          <a:lstStyle/>
          <a:p>
            <a:pPr marL="0" indent="0">
              <a:buNone/>
            </a:pPr>
            <a:r>
              <a:rPr lang="en-US" sz="1800" dirty="0">
                <a:latin typeface="Times New Roman" panose="02020603050405020304" pitchFamily="18" charset="0"/>
                <a:cs typeface="Times New Roman" panose="02020603050405020304" pitchFamily="18" charset="0"/>
              </a:rPr>
              <a:t>For Multiple Person’s in an Image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C60481B-BB1D-4990-BC9D-C2349E12E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492" y="1485731"/>
            <a:ext cx="4801016" cy="3886537"/>
          </a:xfrm>
          <a:prstGeom prst="rect">
            <a:avLst/>
          </a:prstGeom>
        </p:spPr>
      </p:pic>
    </p:spTree>
    <p:extLst>
      <p:ext uri="{BB962C8B-B14F-4D97-AF65-F5344CB8AC3E}">
        <p14:creationId xmlns:p14="http://schemas.microsoft.com/office/powerpoint/2010/main" val="4011309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9145-07E3-4F29-9360-C904A6F382B2}"/>
              </a:ext>
            </a:extLst>
          </p:cNvPr>
          <p:cNvSpPr>
            <a:spLocks noGrp="1"/>
          </p:cNvSpPr>
          <p:nvPr>
            <p:ph type="title"/>
          </p:nvPr>
        </p:nvSpPr>
        <p:spPr>
          <a:xfrm>
            <a:off x="533400" y="0"/>
            <a:ext cx="8229600" cy="639762"/>
          </a:xfrm>
        </p:spPr>
        <p:txBody>
          <a:bodyPr/>
          <a:lstStyle/>
          <a:p>
            <a:r>
              <a:rPr lang="en-US" sz="3600" dirty="0">
                <a:solidFill>
                  <a:schemeClr val="bg1"/>
                </a:solidFill>
              </a:rPr>
              <a:t>FINAL OUTPUT</a:t>
            </a:r>
            <a:endParaRPr lang="en-IN" sz="3600" dirty="0">
              <a:solidFill>
                <a:schemeClr val="bg1"/>
              </a:solidFill>
            </a:endParaRPr>
          </a:p>
        </p:txBody>
      </p:sp>
      <p:sp>
        <p:nvSpPr>
          <p:cNvPr id="4" name="Slide Number Placeholder 3">
            <a:extLst>
              <a:ext uri="{FF2B5EF4-FFF2-40B4-BE49-F238E27FC236}">
                <a16:creationId xmlns:a16="http://schemas.microsoft.com/office/drawing/2014/main" id="{9B2491D2-294E-4EFD-B116-0F0D24B4202B}"/>
              </a:ext>
            </a:extLst>
          </p:cNvPr>
          <p:cNvSpPr>
            <a:spLocks noGrp="1"/>
          </p:cNvSpPr>
          <p:nvPr>
            <p:ph type="sldNum" sz="quarter" idx="10"/>
          </p:nvPr>
        </p:nvSpPr>
        <p:spPr/>
        <p:txBody>
          <a:bodyPr/>
          <a:lstStyle/>
          <a:p>
            <a:pPr>
              <a:defRPr/>
            </a:pPr>
            <a:fld id="{63E62250-885E-47D7-BDE1-BFC182012B60}" type="slidenum">
              <a:rPr lang="en-IN" smtClean="0"/>
              <a:pPr>
                <a:defRPr/>
              </a:pPr>
              <a:t>23</a:t>
            </a:fld>
            <a:endParaRPr lang="en-IN" dirty="0"/>
          </a:p>
        </p:txBody>
      </p:sp>
      <p:sp>
        <p:nvSpPr>
          <p:cNvPr id="5" name="Date Placeholder 4">
            <a:extLst>
              <a:ext uri="{FF2B5EF4-FFF2-40B4-BE49-F238E27FC236}">
                <a16:creationId xmlns:a16="http://schemas.microsoft.com/office/drawing/2014/main" id="{53F9CDA1-B05A-4F44-B0F1-0010443FEF6A}"/>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
        <p:nvSpPr>
          <p:cNvPr id="6" name="Content Placeholder 5">
            <a:extLst>
              <a:ext uri="{FF2B5EF4-FFF2-40B4-BE49-F238E27FC236}">
                <a16:creationId xmlns:a16="http://schemas.microsoft.com/office/drawing/2014/main" id="{D1D3A362-1B8A-4D20-8821-BB5EAF7266BB}"/>
              </a:ext>
            </a:extLst>
          </p:cNvPr>
          <p:cNvSpPr>
            <a:spLocks noGrp="1"/>
          </p:cNvSpPr>
          <p:nvPr>
            <p:ph idx="1"/>
          </p:nvPr>
        </p:nvSpPr>
        <p:spPr>
          <a:xfrm>
            <a:off x="609600" y="914400"/>
            <a:ext cx="8229600" cy="5029200"/>
          </a:xfrm>
        </p:spPr>
        <p:txBody>
          <a:bodyPr/>
          <a:lstStyle/>
          <a:p>
            <a:pPr marL="0" indent="0">
              <a:buNone/>
            </a:pPr>
            <a:r>
              <a:rPr lang="en-US" sz="1800" dirty="0">
                <a:latin typeface="Times New Roman" panose="02020603050405020304" pitchFamily="18" charset="0"/>
                <a:cs typeface="Times New Roman" panose="02020603050405020304" pitchFamily="18" charset="0"/>
              </a:rPr>
              <a:t>For Multiple Person’s in an Image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93C041C-6D7F-413E-97F9-AA5F907B2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802" y="1440007"/>
            <a:ext cx="4572396" cy="3977985"/>
          </a:xfrm>
          <a:prstGeom prst="rect">
            <a:avLst/>
          </a:prstGeom>
        </p:spPr>
      </p:pic>
    </p:spTree>
    <p:extLst>
      <p:ext uri="{BB962C8B-B14F-4D97-AF65-F5344CB8AC3E}">
        <p14:creationId xmlns:p14="http://schemas.microsoft.com/office/powerpoint/2010/main" val="100522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9145-07E3-4F29-9360-C904A6F382B2}"/>
              </a:ext>
            </a:extLst>
          </p:cNvPr>
          <p:cNvSpPr>
            <a:spLocks noGrp="1"/>
          </p:cNvSpPr>
          <p:nvPr>
            <p:ph type="title"/>
          </p:nvPr>
        </p:nvSpPr>
        <p:spPr>
          <a:xfrm>
            <a:off x="533400" y="0"/>
            <a:ext cx="8229600" cy="639762"/>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478757C8-C622-45CA-B321-BBEE59A96615}"/>
              </a:ext>
            </a:extLst>
          </p:cNvPr>
          <p:cNvSpPr>
            <a:spLocks noGrp="1"/>
          </p:cNvSpPr>
          <p:nvPr>
            <p:ph idx="1"/>
          </p:nvPr>
        </p:nvSpPr>
        <p:spPr>
          <a:xfrm>
            <a:off x="609600" y="838200"/>
            <a:ext cx="8305800" cy="5181600"/>
          </a:xfrm>
        </p:spPr>
        <p:txBody>
          <a:bodyPr/>
          <a:lstStyle/>
          <a:p>
            <a:pPr marL="0" indent="0" algn="ctr">
              <a:buNone/>
            </a:pPr>
            <a:r>
              <a:rPr lang="en-US" sz="2000" b="1" dirty="0">
                <a:latin typeface="Times New Roman" panose="02020603050405020304" pitchFamily="18" charset="0"/>
                <a:cs typeface="Times New Roman" panose="02020603050405020304" pitchFamily="18" charset="0"/>
              </a:rPr>
              <a:t>Accuracy Graph</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2491D2-294E-4EFD-B116-0F0D24B4202B}"/>
              </a:ext>
            </a:extLst>
          </p:cNvPr>
          <p:cNvSpPr>
            <a:spLocks noGrp="1"/>
          </p:cNvSpPr>
          <p:nvPr>
            <p:ph type="sldNum" sz="quarter" idx="10"/>
          </p:nvPr>
        </p:nvSpPr>
        <p:spPr/>
        <p:txBody>
          <a:bodyPr/>
          <a:lstStyle/>
          <a:p>
            <a:pPr>
              <a:defRPr/>
            </a:pPr>
            <a:fld id="{63E62250-885E-47D7-BDE1-BFC182012B60}" type="slidenum">
              <a:rPr lang="en-IN" smtClean="0"/>
              <a:pPr>
                <a:defRPr/>
              </a:pPr>
              <a:t>24</a:t>
            </a:fld>
            <a:endParaRPr lang="en-IN" dirty="0"/>
          </a:p>
        </p:txBody>
      </p:sp>
      <p:sp>
        <p:nvSpPr>
          <p:cNvPr id="5" name="Date Placeholder 4">
            <a:extLst>
              <a:ext uri="{FF2B5EF4-FFF2-40B4-BE49-F238E27FC236}">
                <a16:creationId xmlns:a16="http://schemas.microsoft.com/office/drawing/2014/main" id="{53F9CDA1-B05A-4F44-B0F1-0010443FEF6A}"/>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pic>
        <p:nvPicPr>
          <p:cNvPr id="7" name="Picture 6">
            <a:extLst>
              <a:ext uri="{FF2B5EF4-FFF2-40B4-BE49-F238E27FC236}">
                <a16:creationId xmlns:a16="http://schemas.microsoft.com/office/drawing/2014/main" id="{37E3D9F2-0426-4E4F-B394-65FE14595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233" y="1764921"/>
            <a:ext cx="4979534" cy="3328158"/>
          </a:xfrm>
          <a:prstGeom prst="rect">
            <a:avLst/>
          </a:prstGeom>
        </p:spPr>
      </p:pic>
    </p:spTree>
    <p:extLst>
      <p:ext uri="{BB962C8B-B14F-4D97-AF65-F5344CB8AC3E}">
        <p14:creationId xmlns:p14="http://schemas.microsoft.com/office/powerpoint/2010/main" val="2504924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9145-07E3-4F29-9360-C904A6F382B2}"/>
              </a:ext>
            </a:extLst>
          </p:cNvPr>
          <p:cNvSpPr>
            <a:spLocks noGrp="1"/>
          </p:cNvSpPr>
          <p:nvPr>
            <p:ph type="title"/>
          </p:nvPr>
        </p:nvSpPr>
        <p:spPr>
          <a:xfrm>
            <a:off x="533400" y="0"/>
            <a:ext cx="8229600" cy="639762"/>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478757C8-C622-45CA-B321-BBEE59A96615}"/>
              </a:ext>
            </a:extLst>
          </p:cNvPr>
          <p:cNvSpPr>
            <a:spLocks noGrp="1"/>
          </p:cNvSpPr>
          <p:nvPr>
            <p:ph idx="1"/>
          </p:nvPr>
        </p:nvSpPr>
        <p:spPr>
          <a:xfrm>
            <a:off x="609600" y="838200"/>
            <a:ext cx="8305800" cy="5181600"/>
          </a:xfrm>
        </p:spPr>
        <p:txBody>
          <a:bodyPr/>
          <a:lstStyle/>
          <a:p>
            <a:pPr marL="0" indent="0">
              <a:buNone/>
            </a:pPr>
            <a:r>
              <a:rPr lang="en-US" sz="2000" b="1" dirty="0">
                <a:latin typeface="Times New Roman" panose="02020603050405020304" pitchFamily="18" charset="0"/>
                <a:cs typeface="Times New Roman" panose="02020603050405020304" pitchFamily="18" charset="0"/>
              </a:rPr>
              <a:t>Loss Graph</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2491D2-294E-4EFD-B116-0F0D24B4202B}"/>
              </a:ext>
            </a:extLst>
          </p:cNvPr>
          <p:cNvSpPr>
            <a:spLocks noGrp="1"/>
          </p:cNvSpPr>
          <p:nvPr>
            <p:ph type="sldNum" sz="quarter" idx="10"/>
          </p:nvPr>
        </p:nvSpPr>
        <p:spPr/>
        <p:txBody>
          <a:bodyPr/>
          <a:lstStyle/>
          <a:p>
            <a:pPr>
              <a:defRPr/>
            </a:pPr>
            <a:fld id="{63E62250-885E-47D7-BDE1-BFC182012B60}" type="slidenum">
              <a:rPr lang="en-IN" smtClean="0"/>
              <a:pPr>
                <a:defRPr/>
              </a:pPr>
              <a:t>25</a:t>
            </a:fld>
            <a:endParaRPr lang="en-IN" dirty="0"/>
          </a:p>
        </p:txBody>
      </p:sp>
      <p:sp>
        <p:nvSpPr>
          <p:cNvPr id="5" name="Date Placeholder 4">
            <a:extLst>
              <a:ext uri="{FF2B5EF4-FFF2-40B4-BE49-F238E27FC236}">
                <a16:creationId xmlns:a16="http://schemas.microsoft.com/office/drawing/2014/main" id="{53F9CDA1-B05A-4F44-B0F1-0010443FEF6A}"/>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pic>
        <p:nvPicPr>
          <p:cNvPr id="8" name="Picture 7">
            <a:extLst>
              <a:ext uri="{FF2B5EF4-FFF2-40B4-BE49-F238E27FC236}">
                <a16:creationId xmlns:a16="http://schemas.microsoft.com/office/drawing/2014/main" id="{96AE0EFD-7E1F-4E7C-9C84-CA5E6FEF3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4114800" cy="2750198"/>
          </a:xfrm>
          <a:prstGeom prst="rect">
            <a:avLst/>
          </a:prstGeom>
        </p:spPr>
      </p:pic>
      <p:sp>
        <p:nvSpPr>
          <p:cNvPr id="9" name="TextBox 8">
            <a:extLst>
              <a:ext uri="{FF2B5EF4-FFF2-40B4-BE49-F238E27FC236}">
                <a16:creationId xmlns:a16="http://schemas.microsoft.com/office/drawing/2014/main" id="{13734E0A-0FEA-428F-B0B1-9185064FA24C}"/>
              </a:ext>
            </a:extLst>
          </p:cNvPr>
          <p:cNvSpPr txBox="1"/>
          <p:nvPr/>
        </p:nvSpPr>
        <p:spPr>
          <a:xfrm>
            <a:off x="838200" y="3190492"/>
            <a:ext cx="4356715" cy="1077218"/>
          </a:xfrm>
          <a:prstGeom prst="rect">
            <a:avLst/>
          </a:prstGeom>
          <a:noFill/>
        </p:spPr>
        <p:txBody>
          <a:bodyPr wrap="square">
            <a:spAutoFit/>
          </a:bodyPr>
          <a:lstStyle/>
          <a:p>
            <a:pPr marL="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a:solidFill>
                <a:schemeClr val="tx1"/>
              </a:solidFill>
              <a:cs typeface="Times New Roman" panose="02020603050405020304" pitchFamily="18" charset="0"/>
            </a:endParaRPr>
          </a:p>
          <a:p>
            <a:pPr marL="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Confusion Matrix</a:t>
            </a:r>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677F2F2-CC45-4286-89B0-189133907A38}"/>
              </a:ext>
            </a:extLst>
          </p:cNvPr>
          <p:cNvPicPr/>
          <p:nvPr/>
        </p:nvPicPr>
        <p:blipFill>
          <a:blip r:embed="rId3">
            <a:extLst>
              <a:ext uri="{28A0092B-C50C-407E-A947-70E740481C1C}">
                <a14:useLocalDpi xmlns:a14="http://schemas.microsoft.com/office/drawing/2010/main" val="0"/>
              </a:ext>
            </a:extLst>
          </a:blip>
          <a:stretch>
            <a:fillRect/>
          </a:stretch>
        </p:blipFill>
        <p:spPr>
          <a:xfrm>
            <a:off x="2233474" y="4343655"/>
            <a:ext cx="4038600" cy="1600200"/>
          </a:xfrm>
          <a:prstGeom prst="rect">
            <a:avLst/>
          </a:prstGeom>
        </p:spPr>
      </p:pic>
    </p:spTree>
    <p:extLst>
      <p:ext uri="{BB962C8B-B14F-4D97-AF65-F5344CB8AC3E}">
        <p14:creationId xmlns:p14="http://schemas.microsoft.com/office/powerpoint/2010/main" val="2301972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CBADEB-1DDC-4132-8077-A8659843DBE8}"/>
              </a:ext>
            </a:extLst>
          </p:cNvPr>
          <p:cNvSpPr>
            <a:spLocks noGrp="1"/>
          </p:cNvSpPr>
          <p:nvPr>
            <p:ph type="sldNum" sz="quarter" idx="10"/>
          </p:nvPr>
        </p:nvSpPr>
        <p:spPr/>
        <p:txBody>
          <a:bodyPr/>
          <a:lstStyle/>
          <a:p>
            <a:pPr>
              <a:defRPr/>
            </a:pPr>
            <a:fld id="{9B5121F8-051F-49E9-8431-D2F4E3981932}" type="slidenum">
              <a:rPr lang="en-IN" smtClean="0"/>
              <a:pPr>
                <a:defRPr/>
              </a:pPr>
              <a:t>26</a:t>
            </a:fld>
            <a:endParaRPr lang="en-IN" dirty="0"/>
          </a:p>
        </p:txBody>
      </p:sp>
      <p:sp>
        <p:nvSpPr>
          <p:cNvPr id="3" name="Date Placeholder 2">
            <a:extLst>
              <a:ext uri="{FF2B5EF4-FFF2-40B4-BE49-F238E27FC236}">
                <a16:creationId xmlns:a16="http://schemas.microsoft.com/office/drawing/2014/main" id="{6054C957-681A-4E26-9944-8AAB65B1DE6F}"/>
              </a:ext>
            </a:extLst>
          </p:cNvPr>
          <p:cNvSpPr>
            <a:spLocks noGrp="1"/>
          </p:cNvSpPr>
          <p:nvPr>
            <p:ph type="dt" sz="half" idx="11"/>
          </p:nvPr>
        </p:nvSpPr>
        <p:spPr/>
        <p:txBody>
          <a:bodyPr/>
          <a:lstStyle/>
          <a:p>
            <a:pPr>
              <a:defRPr/>
            </a:pPr>
            <a:fld id="{F94A27DD-8D9A-466C-ACB6-7F245C262B97}" type="datetime3">
              <a:rPr lang="en-US" smtClean="0"/>
              <a:pPr>
                <a:defRPr/>
              </a:pPr>
              <a:t>4 August 2021</a:t>
            </a:fld>
            <a:endParaRPr lang="en-US" dirty="0"/>
          </a:p>
        </p:txBody>
      </p:sp>
      <p:graphicFrame>
        <p:nvGraphicFramePr>
          <p:cNvPr id="4" name="Table 3">
            <a:extLst>
              <a:ext uri="{FF2B5EF4-FFF2-40B4-BE49-F238E27FC236}">
                <a16:creationId xmlns:a16="http://schemas.microsoft.com/office/drawing/2014/main" id="{B156E869-8904-49DB-8AA0-7DB2C2C714AC}"/>
              </a:ext>
            </a:extLst>
          </p:cNvPr>
          <p:cNvGraphicFramePr>
            <a:graphicFrameLocks noGrp="1"/>
          </p:cNvGraphicFramePr>
          <p:nvPr>
            <p:extLst>
              <p:ext uri="{D42A27DB-BD31-4B8C-83A1-F6EECF244321}">
                <p14:modId xmlns:p14="http://schemas.microsoft.com/office/powerpoint/2010/main" val="1660797771"/>
              </p:ext>
            </p:extLst>
          </p:nvPr>
        </p:nvGraphicFramePr>
        <p:xfrm>
          <a:off x="1409700" y="1485900"/>
          <a:ext cx="6324600" cy="3886200"/>
        </p:xfrm>
        <a:graphic>
          <a:graphicData uri="http://schemas.openxmlformats.org/drawingml/2006/table">
            <a:tbl>
              <a:tblPr firstRow="1" firstCol="1" bandRow="1">
                <a:tableStyleId>{5C22544A-7EE6-4342-B048-85BDC9FD1C3A}</a:tableStyleId>
              </a:tblPr>
              <a:tblGrid>
                <a:gridCol w="3125498">
                  <a:extLst>
                    <a:ext uri="{9D8B030D-6E8A-4147-A177-3AD203B41FA5}">
                      <a16:colId xmlns:a16="http://schemas.microsoft.com/office/drawing/2014/main" val="408846314"/>
                    </a:ext>
                  </a:extLst>
                </a:gridCol>
                <a:gridCol w="3199102">
                  <a:extLst>
                    <a:ext uri="{9D8B030D-6E8A-4147-A177-3AD203B41FA5}">
                      <a16:colId xmlns:a16="http://schemas.microsoft.com/office/drawing/2014/main" val="3477255210"/>
                    </a:ext>
                  </a:extLst>
                </a:gridCol>
              </a:tblGrid>
              <a:tr h="489521">
                <a:tc>
                  <a:txBody>
                    <a:bodyPr/>
                    <a:lstStyle/>
                    <a:p>
                      <a:pPr algn="ctr">
                        <a:lnSpc>
                          <a:spcPct val="150000"/>
                        </a:lnSpc>
                        <a:spcAft>
                          <a:spcPts val="800"/>
                        </a:spcAft>
                      </a:pPr>
                      <a:r>
                        <a:rPr lang="en-US" sz="1200" dirty="0">
                          <a:solidFill>
                            <a:schemeClr val="tx1"/>
                          </a:solidFill>
                          <a:effectLst/>
                        </a:rPr>
                        <a:t>MODEL</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b="1" dirty="0">
                          <a:solidFill>
                            <a:schemeClr val="tx1"/>
                          </a:solidFill>
                          <a:effectLst/>
                        </a:rPr>
                        <a:t>ACCURACY</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6769659"/>
                  </a:ext>
                </a:extLst>
              </a:tr>
              <a:tr h="482029">
                <a:tc>
                  <a:txBody>
                    <a:bodyPr/>
                    <a:lstStyle/>
                    <a:p>
                      <a:pPr algn="just">
                        <a:lnSpc>
                          <a:spcPct val="150000"/>
                        </a:lnSpc>
                        <a:spcAft>
                          <a:spcPts val="800"/>
                        </a:spcAft>
                      </a:pPr>
                      <a:r>
                        <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CNN</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96.80</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2841625"/>
                  </a:ext>
                </a:extLst>
              </a:tr>
              <a:tr h="489521">
                <a:tc>
                  <a:txBody>
                    <a:bodyPr/>
                    <a:lstStyle/>
                    <a:p>
                      <a:pPr algn="just">
                        <a:lnSpc>
                          <a:spcPct val="150000"/>
                        </a:lnSpc>
                        <a:spcAft>
                          <a:spcPts val="800"/>
                        </a:spcAft>
                      </a:pPr>
                      <a:r>
                        <a:rPr lang="en-US" sz="1200" b="0" dirty="0" err="1">
                          <a:solidFill>
                            <a:schemeClr val="tx1"/>
                          </a:solidFill>
                          <a:effectLst/>
                        </a:rPr>
                        <a:t>Alexnet</a:t>
                      </a:r>
                      <a:endParaRPr lang="en-IN"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89.2%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9928653"/>
                  </a:ext>
                </a:extLst>
              </a:tr>
              <a:tr h="482029">
                <a:tc>
                  <a:txBody>
                    <a:bodyPr/>
                    <a:lstStyle/>
                    <a:p>
                      <a:pPr algn="just">
                        <a:lnSpc>
                          <a:spcPct val="150000"/>
                        </a:lnSpc>
                        <a:spcAft>
                          <a:spcPts val="800"/>
                        </a:spcAft>
                      </a:pPr>
                      <a:r>
                        <a:rPr lang="en-US" sz="1200" b="0" dirty="0">
                          <a:solidFill>
                            <a:schemeClr val="tx1"/>
                          </a:solidFill>
                          <a:effectLst/>
                        </a:rPr>
                        <a:t>Ssdmnv2</a:t>
                      </a:r>
                      <a:endParaRPr lang="en-IN"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dirty="0">
                          <a:effectLst/>
                        </a:rPr>
                        <a:t>92.64%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4444370"/>
                  </a:ext>
                </a:extLst>
              </a:tr>
              <a:tr h="489521">
                <a:tc>
                  <a:txBody>
                    <a:bodyPr/>
                    <a:lstStyle/>
                    <a:p>
                      <a:pPr algn="just">
                        <a:lnSpc>
                          <a:spcPct val="150000"/>
                        </a:lnSpc>
                        <a:spcAft>
                          <a:spcPts val="800"/>
                        </a:spcAft>
                      </a:pPr>
                      <a:r>
                        <a:rPr lang="en-US" sz="1200" b="0" dirty="0" err="1">
                          <a:solidFill>
                            <a:schemeClr val="tx1"/>
                          </a:solidFill>
                          <a:effectLst/>
                        </a:rPr>
                        <a:t>ResNET</a:t>
                      </a:r>
                      <a:endParaRPr lang="en-IN"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68.4%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207733"/>
                  </a:ext>
                </a:extLst>
              </a:tr>
              <a:tr h="482029">
                <a:tc>
                  <a:txBody>
                    <a:bodyPr/>
                    <a:lstStyle/>
                    <a:p>
                      <a:pPr algn="just">
                        <a:lnSpc>
                          <a:spcPct val="150000"/>
                        </a:lnSpc>
                        <a:spcAft>
                          <a:spcPts val="800"/>
                        </a:spcAft>
                      </a:pPr>
                      <a:r>
                        <a:rPr lang="en-US" sz="1200" b="0" dirty="0">
                          <a:solidFill>
                            <a:schemeClr val="tx1"/>
                          </a:solidFill>
                          <a:effectLst/>
                        </a:rPr>
                        <a:t>MobileNetV2</a:t>
                      </a:r>
                      <a:endParaRPr lang="en-IN"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93.12%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3988622"/>
                  </a:ext>
                </a:extLst>
              </a:tr>
              <a:tr h="489521">
                <a:tc>
                  <a:txBody>
                    <a:bodyPr/>
                    <a:lstStyle/>
                    <a:p>
                      <a:pPr algn="just">
                        <a:lnSpc>
                          <a:spcPct val="150000"/>
                        </a:lnSpc>
                        <a:spcAft>
                          <a:spcPts val="800"/>
                        </a:spcAft>
                      </a:pPr>
                      <a:r>
                        <a:rPr lang="en-US" sz="1200" b="0" dirty="0">
                          <a:solidFill>
                            <a:schemeClr val="tx1"/>
                          </a:solidFill>
                          <a:effectLst/>
                        </a:rPr>
                        <a:t>PCA</a:t>
                      </a:r>
                      <a:endParaRPr lang="en-IN"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68.75%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270912"/>
                  </a:ext>
                </a:extLst>
              </a:tr>
              <a:tr h="482029">
                <a:tc>
                  <a:txBody>
                    <a:bodyPr/>
                    <a:lstStyle/>
                    <a:p>
                      <a:pPr algn="just">
                        <a:lnSpc>
                          <a:spcPct val="150000"/>
                        </a:lnSpc>
                        <a:spcAft>
                          <a:spcPts val="800"/>
                        </a:spcAft>
                      </a:pPr>
                      <a:r>
                        <a:rPr lang="en-US" sz="1200" b="0" dirty="0">
                          <a:solidFill>
                            <a:schemeClr val="tx1"/>
                          </a:solidFill>
                          <a:effectLst/>
                        </a:rPr>
                        <a:t>VGG16</a:t>
                      </a:r>
                      <a:endParaRPr lang="en-IN"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dirty="0">
                          <a:effectLst/>
                        </a:rPr>
                        <a:t>68.4%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005714"/>
                  </a:ext>
                </a:extLst>
              </a:tr>
            </a:tbl>
          </a:graphicData>
        </a:graphic>
      </p:graphicFrame>
      <p:sp>
        <p:nvSpPr>
          <p:cNvPr id="7" name="TextBox 6">
            <a:extLst>
              <a:ext uri="{FF2B5EF4-FFF2-40B4-BE49-F238E27FC236}">
                <a16:creationId xmlns:a16="http://schemas.microsoft.com/office/drawing/2014/main" id="{842E6C32-AA2D-4AEF-B302-75C9EA1AD54D}"/>
              </a:ext>
            </a:extLst>
          </p:cNvPr>
          <p:cNvSpPr txBox="1"/>
          <p:nvPr/>
        </p:nvSpPr>
        <p:spPr>
          <a:xfrm>
            <a:off x="1219200" y="762000"/>
            <a:ext cx="4580876" cy="422167"/>
          </a:xfrm>
          <a:prstGeom prst="rect">
            <a:avLst/>
          </a:prstGeom>
          <a:noFill/>
        </p:spPr>
        <p:txBody>
          <a:bodyPr wrap="square">
            <a:spAutoFit/>
          </a:bodyPr>
          <a:lstStyle/>
          <a:p>
            <a:pPr algn="ctr">
              <a:lnSpc>
                <a:spcPct val="150000"/>
              </a:lnSpc>
              <a:spcAft>
                <a:spcPts val="800"/>
              </a:spcAft>
            </a:pP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Different</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tx1"/>
                </a:solidFill>
                <a:ea typeface="Calibri" panose="020F0502020204030204" pitchFamily="34" charset="0"/>
                <a:cs typeface="Times New Roman" panose="02020603050405020304" pitchFamily="18" charset="0"/>
              </a:rPr>
              <a:t>Models</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their</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tx1"/>
                </a:solidFill>
                <a:ea typeface="Calibri" panose="020F0502020204030204" pitchFamily="34" charset="0"/>
                <a:cs typeface="Times New Roman" panose="02020603050405020304" pitchFamily="18" charset="0"/>
              </a:rPr>
              <a:t>A</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ccuracy</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492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37B2-DC6D-4FAD-AAFD-6AC390C0F0E5}"/>
              </a:ext>
            </a:extLst>
          </p:cNvPr>
          <p:cNvSpPr>
            <a:spLocks noGrp="1"/>
          </p:cNvSpPr>
          <p:nvPr>
            <p:ph type="title"/>
          </p:nvPr>
        </p:nvSpPr>
        <p:spPr>
          <a:xfrm>
            <a:off x="457200" y="731836"/>
            <a:ext cx="8229600" cy="685801"/>
          </a:xfrm>
        </p:spPr>
        <p:txBody>
          <a:bodyPr/>
          <a:lstStyle/>
          <a:p>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22E751-1059-48FB-B19A-3E43F35B604B}"/>
              </a:ext>
            </a:extLst>
          </p:cNvPr>
          <p:cNvSpPr>
            <a:spLocks noGrp="1"/>
          </p:cNvSpPr>
          <p:nvPr>
            <p:ph idx="1"/>
          </p:nvPr>
        </p:nvSpPr>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smart city means an urban area that consists of many IoT sensors to collect data.</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Firstly, CCTV cameras are used to capture real-time video footage of different        public places in the city to find out whether a person is using a mask or not.</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information is transferred through the city network to the corresponding authority to take necessary actions. The information about the violator is sent via SMS.</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People near to the other person not wearing a mask may be alerted by an alarm signal on that location. In further our model can be elaborated in this way.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01E9AD4-602E-4303-A879-4B00052B8077}"/>
              </a:ext>
            </a:extLst>
          </p:cNvPr>
          <p:cNvSpPr>
            <a:spLocks noGrp="1"/>
          </p:cNvSpPr>
          <p:nvPr>
            <p:ph type="sldNum" sz="quarter" idx="10"/>
          </p:nvPr>
        </p:nvSpPr>
        <p:spPr/>
        <p:txBody>
          <a:bodyPr/>
          <a:lstStyle/>
          <a:p>
            <a:pPr>
              <a:defRPr/>
            </a:pPr>
            <a:fld id="{63E62250-885E-47D7-BDE1-BFC182012B60}" type="slidenum">
              <a:rPr lang="en-IN" smtClean="0"/>
              <a:pPr>
                <a:defRPr/>
              </a:pPr>
              <a:t>27</a:t>
            </a:fld>
            <a:endParaRPr lang="en-IN" dirty="0"/>
          </a:p>
        </p:txBody>
      </p:sp>
      <p:sp>
        <p:nvSpPr>
          <p:cNvPr id="5" name="Date Placeholder 4">
            <a:extLst>
              <a:ext uri="{FF2B5EF4-FFF2-40B4-BE49-F238E27FC236}">
                <a16:creationId xmlns:a16="http://schemas.microsoft.com/office/drawing/2014/main" id="{5B06D16B-660F-48E7-8C9B-E574402A5448}"/>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Tree>
    <p:extLst>
      <p:ext uri="{BB962C8B-B14F-4D97-AF65-F5344CB8AC3E}">
        <p14:creationId xmlns:p14="http://schemas.microsoft.com/office/powerpoint/2010/main" val="60653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F746C6-204F-40F0-ACE8-99C516E79B03}"/>
              </a:ext>
            </a:extLst>
          </p:cNvPr>
          <p:cNvSpPr>
            <a:spLocks noGrp="1"/>
          </p:cNvSpPr>
          <p:nvPr>
            <p:ph/>
          </p:nvPr>
        </p:nvSpPr>
        <p:spPr>
          <a:xfrm>
            <a:off x="457200" y="76200"/>
            <a:ext cx="8229600" cy="6096000"/>
          </a:xfrm>
        </p:spPr>
        <p:txBody>
          <a:bodyPr/>
          <a:lstStyle/>
          <a:p>
            <a:pPr marL="0" indent="0" algn="ctr">
              <a:buNone/>
            </a:pPr>
            <a:r>
              <a:rPr lang="en-US" sz="2800" b="1" dirty="0">
                <a:solidFill>
                  <a:schemeClr val="bg1"/>
                </a:solidFill>
                <a:latin typeface="Times New Roman" panose="02020603050405020304" pitchFamily="18" charset="0"/>
                <a:cs typeface="Times New Roman" panose="02020603050405020304" pitchFamily="18" charset="0"/>
              </a:rPr>
              <a:t>CONCLUSION</a:t>
            </a:r>
          </a:p>
          <a:p>
            <a:pPr marL="628650" indent="-285750" algn="just">
              <a:spcAft>
                <a:spcPts val="800"/>
              </a:spcAft>
              <a:buFont typeface="Arial" panose="020B0604020202020204" pitchFamily="34" charset="0"/>
              <a:buChar char="•"/>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spcAft>
                <a:spcPts val="800"/>
              </a:spcAft>
              <a:buFont typeface="Arial" panose="020B0604020202020204" pitchFamily="34" charset="0"/>
              <a:buChar char="•"/>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spcAft>
                <a:spcPts val="80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Covid19 virus has been spreading rapidly across all the countries. Face mask and social distancing can prevent spreading of virus. </a:t>
            </a:r>
          </a:p>
          <a:p>
            <a:pPr marL="628650" indent="-285750" algn="just">
              <a:spcAft>
                <a:spcPts val="80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So we are proposing face mask detection method using data mining techniques. For this method we have taken data set from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kaggle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which consists of 5521 images having face mask and 5521 images without face mask.</a:t>
            </a:r>
          </a:p>
          <a:p>
            <a:pPr marL="628650" indent="-285750" algn="just">
              <a:spcAft>
                <a:spcPts val="80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our method we used CNN for single face detection and MTCNN for multiple face detection. CNN is used for the mask detection. </a:t>
            </a:r>
          </a:p>
          <a:p>
            <a:pPr marL="628650" indent="-285750" algn="just">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Our data set is divided in to 7:3 ratio .70%is used for training and 30% is used for testing. Data set is trained against CNN model.</a:t>
            </a:r>
          </a:p>
          <a:p>
            <a:pPr marL="628650" indent="-285750" algn="just">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First we are giving image to MTCNN model for face detection.</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Output from this model is given as input to the CNN model which classifies faces with mask and without masks. </a:t>
            </a:r>
          </a:p>
          <a:p>
            <a:pPr marL="628650" indent="-285750" algn="just">
              <a:spcAft>
                <a:spcPts val="800"/>
              </a:spcAft>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Red rectangular will show around face with mask and green box is shown around face with mask. Training accuracy of this method is 97.18 and testing accuracy is 96.80</a:t>
            </a:r>
            <a:endParaRPr lang="en-IN" sz="1600" dirty="0">
              <a:latin typeface="Times New Roman" panose="02020603050405020304" pitchFamily="18" charset="0"/>
              <a:cs typeface="Times New Roman" panose="02020603050405020304" pitchFamily="18" charset="0"/>
            </a:endParaRPr>
          </a:p>
          <a:p>
            <a:pPr marL="628650" indent="-285750" algn="just">
              <a:lnSpc>
                <a:spcPct val="150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1214EE5-3FD1-4163-8F05-99539279F91A}"/>
              </a:ext>
            </a:extLst>
          </p:cNvPr>
          <p:cNvSpPr>
            <a:spLocks noGrp="1"/>
          </p:cNvSpPr>
          <p:nvPr>
            <p:ph type="sldNum" sz="quarter" idx="10"/>
          </p:nvPr>
        </p:nvSpPr>
        <p:spPr/>
        <p:txBody>
          <a:bodyPr/>
          <a:lstStyle/>
          <a:p>
            <a:pPr>
              <a:defRPr/>
            </a:pPr>
            <a:fld id="{19B6CFAF-3DFB-49F7-9747-D9859B2554EC}" type="slidenum">
              <a:rPr lang="en-IN" smtClean="0"/>
              <a:pPr>
                <a:defRPr/>
              </a:pPr>
              <a:t>28</a:t>
            </a:fld>
            <a:endParaRPr lang="en-IN" dirty="0"/>
          </a:p>
        </p:txBody>
      </p:sp>
      <p:sp>
        <p:nvSpPr>
          <p:cNvPr id="4" name="Date Placeholder 3">
            <a:extLst>
              <a:ext uri="{FF2B5EF4-FFF2-40B4-BE49-F238E27FC236}">
                <a16:creationId xmlns:a16="http://schemas.microsoft.com/office/drawing/2014/main" id="{D272B3C9-2CF6-404B-94BF-05DCDFE9AEDE}"/>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Tree>
    <p:extLst>
      <p:ext uri="{BB962C8B-B14F-4D97-AF65-F5344CB8AC3E}">
        <p14:creationId xmlns:p14="http://schemas.microsoft.com/office/powerpoint/2010/main" val="96131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sz="3600" b="1" dirty="0">
                <a:latin typeface="Times New Roman" panose="02020603050405020304" pitchFamily="18" charset="0"/>
                <a:cs typeface="Times New Roman" panose="02020603050405020304" pitchFamily="18" charset="0"/>
              </a:rPr>
              <a:t>References</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01882"/>
            <a:ext cx="8458200" cy="5046518"/>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[1] B. QIN and D. Li, Identifying facemask-wearing condition using image  super-resolution  with      classification  network  to  prevent COVID-19, May 2020,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10.21203/rs.3.rs-28668/v1.</a:t>
            </a:r>
            <a:endParaRPr lang="en-IN" sz="16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Vinitha.V1, Velantina.V2, Covid-19 facemask detection with deep learning and computer vision International Research Journal of Engineering and Technology (IRJET), Volume: 07, pp.1-6, Aug 2020.</a:t>
            </a:r>
          </a:p>
          <a:p>
            <a:pPr marL="0" indent="0" algn="just">
              <a:buNone/>
            </a:pPr>
            <a:r>
              <a:rPr lang="en-US" sz="1600" dirty="0">
                <a:latin typeface="Times New Roman" panose="02020603050405020304" pitchFamily="18" charset="0"/>
                <a:cs typeface="Times New Roman" panose="02020603050405020304" pitchFamily="18" charset="0"/>
              </a:rPr>
              <a:t>[3] M.S. Ejaz, M.R. Islam, M. </a:t>
            </a:r>
            <a:r>
              <a:rPr lang="en-US" sz="1600" dirty="0" err="1">
                <a:latin typeface="Times New Roman" panose="02020603050405020304" pitchFamily="18" charset="0"/>
                <a:cs typeface="Times New Roman" panose="02020603050405020304" pitchFamily="18" charset="0"/>
              </a:rPr>
              <a:t>Sifatullah</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SarkerImplementation</a:t>
            </a:r>
            <a:r>
              <a:rPr lang="en-US" sz="1600" dirty="0">
                <a:latin typeface="Times New Roman" panose="02020603050405020304" pitchFamily="18" charset="0"/>
                <a:cs typeface="Times New Roman" panose="02020603050405020304" pitchFamily="18" charset="0"/>
              </a:rPr>
              <a:t> of  principal  component  analysis  on  masked  and  non-masked face recognition  2019  1st  International  Conference  on  Advances  in Science, Engineering and  Robotics Technology (ICASERT) (2019), pp. 15, 10.1109/ICASERT.2019.8934543 </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[4] </a:t>
            </a:r>
            <a:r>
              <a:rPr lang="en-US" sz="1600" dirty="0" err="1">
                <a:latin typeface="Times New Roman" panose="02020603050405020304" pitchFamily="18" charset="0"/>
                <a:cs typeface="Times New Roman" panose="02020603050405020304" pitchFamily="18" charset="0"/>
              </a:rPr>
              <a:t>C.Jagadeeswari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M.Uday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Theja</a:t>
            </a:r>
            <a:r>
              <a:rPr lang="en-US" sz="1600" dirty="0">
                <a:latin typeface="Times New Roman" panose="02020603050405020304" pitchFamily="18" charset="0"/>
                <a:cs typeface="Times New Roman" panose="02020603050405020304" pitchFamily="18" charset="0"/>
              </a:rPr>
              <a:t>, “Performance Evaluation of Intelligent Face Mask Detection System with various Deep Learning Classifiers”, International Journal of Advanced Science and Technology Vol. 29, No. 11s, (2020), pp. 3074-3082.</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[5] </a:t>
            </a:r>
            <a:r>
              <a:rPr lang="en-IN" sz="1600" dirty="0" err="1">
                <a:latin typeface="Times New Roman" panose="02020603050405020304" pitchFamily="18" charset="0"/>
                <a:cs typeface="Times New Roman" panose="02020603050405020304" pitchFamily="18" charset="0"/>
              </a:rPr>
              <a:t>Venkateswarlu</a:t>
            </a:r>
            <a:r>
              <a:rPr lang="en-IN" sz="1600" dirty="0">
                <a:latin typeface="Times New Roman" panose="02020603050405020304" pitchFamily="18" charset="0"/>
                <a:cs typeface="Times New Roman" panose="02020603050405020304" pitchFamily="18" charset="0"/>
              </a:rPr>
              <a:t>, I. B., Kakarla, J., &amp; Prakash, S. (2020, December). Face mask detection using </a:t>
            </a:r>
            <a:r>
              <a:rPr lang="en-IN" sz="1600" dirty="0" err="1">
                <a:latin typeface="Times New Roman" panose="02020603050405020304" pitchFamily="18" charset="0"/>
                <a:cs typeface="Times New Roman" panose="02020603050405020304" pitchFamily="18" charset="0"/>
              </a:rPr>
              <a:t>MobileNet</a:t>
            </a:r>
            <a:r>
              <a:rPr lang="en-IN" sz="1600" dirty="0">
                <a:latin typeface="Times New Roman" panose="02020603050405020304" pitchFamily="18" charset="0"/>
                <a:cs typeface="Times New Roman" panose="02020603050405020304" pitchFamily="18" charset="0"/>
              </a:rPr>
              <a:t> and Global Pooling Block. In 2020 IEEE 4th Conference on Information &amp;Communication Technology (CICT) (pp. 1-5). IEEE.</a:t>
            </a:r>
          </a:p>
          <a:p>
            <a:pPr marL="0" indent="0" algn="just">
              <a:buNone/>
            </a:pPr>
            <a:r>
              <a:rPr lang="en-IN" sz="1600" dirty="0"/>
              <a:t>[6] </a:t>
            </a:r>
            <a:r>
              <a:rPr lang="en-IN" sz="1600" dirty="0" err="1">
                <a:latin typeface="Times New Roman" panose="02020603050405020304" pitchFamily="18" charset="0"/>
                <a:cs typeface="Times New Roman" panose="02020603050405020304" pitchFamily="18" charset="0"/>
              </a:rPr>
              <a:t>Chavda</a:t>
            </a:r>
            <a:r>
              <a:rPr lang="en-IN" sz="1600" dirty="0">
                <a:latin typeface="Times New Roman" panose="02020603050405020304" pitchFamily="18" charset="0"/>
                <a:cs typeface="Times New Roman" panose="02020603050405020304" pitchFamily="18" charset="0"/>
              </a:rPr>
              <a:t>, A., Dsouza, J., </a:t>
            </a:r>
            <a:r>
              <a:rPr lang="en-IN" sz="1600" dirty="0" err="1">
                <a:latin typeface="Times New Roman" panose="02020603050405020304" pitchFamily="18" charset="0"/>
                <a:cs typeface="Times New Roman" panose="02020603050405020304" pitchFamily="18" charset="0"/>
              </a:rPr>
              <a:t>Badgujar</a:t>
            </a:r>
            <a:r>
              <a:rPr lang="en-IN" sz="1600" dirty="0">
                <a:latin typeface="Times New Roman" panose="02020603050405020304" pitchFamily="18" charset="0"/>
                <a:cs typeface="Times New Roman" panose="02020603050405020304" pitchFamily="18" charset="0"/>
              </a:rPr>
              <a:t>, S., &amp; </a:t>
            </a:r>
            <a:r>
              <a:rPr lang="en-IN" sz="1600" dirty="0" err="1">
                <a:latin typeface="Times New Roman" panose="02020603050405020304" pitchFamily="18" charset="0"/>
                <a:cs typeface="Times New Roman" panose="02020603050405020304" pitchFamily="18" charset="0"/>
              </a:rPr>
              <a:t>Damani</a:t>
            </a:r>
            <a:r>
              <a:rPr lang="en-IN" sz="1600" dirty="0">
                <a:latin typeface="Times New Roman" panose="02020603050405020304" pitchFamily="18" charset="0"/>
                <a:cs typeface="Times New Roman" panose="02020603050405020304" pitchFamily="18" charset="0"/>
              </a:rPr>
              <a:t>, A. (2021, April). Multi-stage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architecture for face mask detection. In 2021 6th International Conference for Convergence in Technology (I2CT) (pp. 1-8). IEEE.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63E62250-885E-47D7-BDE1-BFC182012B60}" type="slidenum">
              <a:rPr lang="en-IN" smtClean="0"/>
              <a:pPr>
                <a:defRPr/>
              </a:pPr>
              <a:t>29</a:t>
            </a:fld>
            <a:endParaRPr lang="en-IN" dirty="0"/>
          </a:p>
        </p:txBody>
      </p:sp>
      <p:sp>
        <p:nvSpPr>
          <p:cNvPr id="5" name="Date Placeholder 4"/>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Tree>
    <p:extLst>
      <p:ext uri="{BB962C8B-B14F-4D97-AF65-F5344CB8AC3E}">
        <p14:creationId xmlns:p14="http://schemas.microsoft.com/office/powerpoint/2010/main" val="348887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58C5-0415-4E11-B02B-EA67FCD5FC7B}"/>
              </a:ext>
            </a:extLst>
          </p:cNvPr>
          <p:cNvSpPr>
            <a:spLocks noGrp="1"/>
          </p:cNvSpPr>
          <p:nvPr>
            <p:ph type="title"/>
          </p:nvPr>
        </p:nvSpPr>
        <p:spPr>
          <a:xfrm>
            <a:off x="457200" y="-116603"/>
            <a:ext cx="8229600" cy="1143000"/>
          </a:xfrm>
        </p:spPr>
        <p:txBody>
          <a:bodyPr/>
          <a:lstStyle/>
          <a:p>
            <a:r>
              <a:rPr lang="en-US" sz="3600" dirty="0">
                <a:solidFill>
                  <a:schemeClr val="bg1"/>
                </a:solidFill>
                <a:latin typeface="Times New Roman" panose="02020603050405020304" pitchFamily="18" charset="0"/>
                <a:cs typeface="Times New Roman" panose="02020603050405020304" pitchFamily="18" charset="0"/>
              </a:rPr>
              <a:t>INTRODUCTION</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69A68B-8B98-4154-BF83-7181962C2BB8}"/>
              </a:ext>
            </a:extLst>
          </p:cNvPr>
          <p:cNvSpPr>
            <a:spLocks noGrp="1"/>
          </p:cNvSpPr>
          <p:nvPr>
            <p:ph idx="1"/>
          </p:nvPr>
        </p:nvSpPr>
        <p:spPr>
          <a:xfrm>
            <a:off x="533400" y="762000"/>
            <a:ext cx="8382000" cy="5257800"/>
          </a:xfrm>
        </p:spPr>
        <p:txBody>
          <a:bodyPr/>
          <a:lstStyle/>
          <a:p>
            <a:pPr marL="0" indent="0" algn="jus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Now-a-days Covid19 pandemic has huge impact on the world. It is declared</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the deadly disease which affected more than 114 countries. wearing a mask is one of the necessary precaution to protect ourself from the virus .</a:t>
            </a:r>
          </a:p>
          <a:p>
            <a:pPr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virus spreads through air when an infected person sneezes or communicate with the other person, the water droplets from their nose or mouth passes through the air and affect other people.</a:t>
            </a:r>
          </a:p>
          <a:p>
            <a:pPr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Wearing a mask is essential, particularly for those people who are at a greater risk of severe illness from COVID-19 diseases. It recommended all people to wear a mask in public areas especially when social distancing is difficult. </a:t>
            </a:r>
          </a:p>
          <a:p>
            <a:pPr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are developing a system to identify the people with mask. The suggested approach in this project uses deep learning and frameworks like TensorFlow,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OpenCV to detect face masks. </a:t>
            </a:r>
          </a:p>
          <a:p>
            <a:pPr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Mask Detection we can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DeepLearning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Techniques like CNN for feature extraction while a group of faces can be identified using MTCNN(Multi-Task Cascaded Convolutional Neural Networks) . </a:t>
            </a:r>
            <a:endParaRPr lang="en-IN" sz="1800" dirty="0"/>
          </a:p>
        </p:txBody>
      </p:sp>
      <p:sp>
        <p:nvSpPr>
          <p:cNvPr id="4" name="Slide Number Placeholder 3">
            <a:extLst>
              <a:ext uri="{FF2B5EF4-FFF2-40B4-BE49-F238E27FC236}">
                <a16:creationId xmlns:a16="http://schemas.microsoft.com/office/drawing/2014/main" id="{0C3332E4-02CE-436C-B77C-83CA0783A46A}"/>
              </a:ext>
            </a:extLst>
          </p:cNvPr>
          <p:cNvSpPr>
            <a:spLocks noGrp="1"/>
          </p:cNvSpPr>
          <p:nvPr>
            <p:ph type="sldNum" sz="quarter" idx="10"/>
          </p:nvPr>
        </p:nvSpPr>
        <p:spPr/>
        <p:txBody>
          <a:bodyPr/>
          <a:lstStyle/>
          <a:p>
            <a:pPr>
              <a:defRPr/>
            </a:pPr>
            <a:fld id="{63E62250-885E-47D7-BDE1-BFC182012B60}" type="slidenum">
              <a:rPr lang="en-IN" smtClean="0"/>
              <a:pPr>
                <a:defRPr/>
              </a:pPr>
              <a:t>3</a:t>
            </a:fld>
            <a:endParaRPr lang="en-IN" dirty="0"/>
          </a:p>
        </p:txBody>
      </p:sp>
      <p:sp>
        <p:nvSpPr>
          <p:cNvPr id="5" name="Date Placeholder 4">
            <a:extLst>
              <a:ext uri="{FF2B5EF4-FFF2-40B4-BE49-F238E27FC236}">
                <a16:creationId xmlns:a16="http://schemas.microsoft.com/office/drawing/2014/main" id="{CF58FDE7-394D-494C-AE7B-41C41F89B74C}"/>
              </a:ext>
            </a:extLst>
          </p:cNvPr>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Tree>
    <p:extLst>
      <p:ext uri="{BB962C8B-B14F-4D97-AF65-F5344CB8AC3E}">
        <p14:creationId xmlns:p14="http://schemas.microsoft.com/office/powerpoint/2010/main" val="1149216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8882"/>
            <a:ext cx="8229600" cy="476250"/>
          </a:xfrm>
        </p:spPr>
        <p:txBody>
          <a:bodyPr/>
          <a:lstStyle/>
          <a:p>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0406"/>
            <a:ext cx="8534400" cy="5341793"/>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[7] </a:t>
            </a:r>
            <a:r>
              <a:rPr lang="en-US" sz="1600" dirty="0" err="1">
                <a:latin typeface="Times New Roman" panose="02020603050405020304" pitchFamily="18" charset="0"/>
                <a:cs typeface="Times New Roman" panose="02020603050405020304" pitchFamily="18" charset="0"/>
              </a:rPr>
              <a:t>Oumina</a:t>
            </a:r>
            <a:r>
              <a:rPr lang="en-US" sz="1600" dirty="0">
                <a:latin typeface="Times New Roman" panose="02020603050405020304" pitchFamily="18" charset="0"/>
                <a:cs typeface="Times New Roman" panose="02020603050405020304" pitchFamily="18" charset="0"/>
              </a:rPr>
              <a:t>, A., El </a:t>
            </a:r>
            <a:r>
              <a:rPr lang="en-US" sz="1600" dirty="0" err="1">
                <a:latin typeface="Times New Roman" panose="02020603050405020304" pitchFamily="18" charset="0"/>
                <a:cs typeface="Times New Roman" panose="02020603050405020304" pitchFamily="18" charset="0"/>
              </a:rPr>
              <a:t>Makhfi</a:t>
            </a:r>
            <a:r>
              <a:rPr lang="en-US" sz="1600" dirty="0">
                <a:latin typeface="Times New Roman" panose="02020603050405020304" pitchFamily="18" charset="0"/>
                <a:cs typeface="Times New Roman" panose="02020603050405020304" pitchFamily="18" charset="0"/>
              </a:rPr>
              <a:t>, N., &amp; Hamdi, M. (2020, December). Control The COVID-19 Pandemic: Face Mask Detection Using Transfer Learning. In 2020 IEEE 2nd International Conference on Electronics, Control, Optimization and Computer Science (ICECOCS) (pp. 1-5). IEEE.</a:t>
            </a:r>
          </a:p>
          <a:p>
            <a:pPr marL="0" indent="0" algn="just">
              <a:buNone/>
            </a:pPr>
            <a:r>
              <a:rPr lang="en-IN" sz="1800" dirty="0">
                <a:latin typeface="Times New Roman" panose="02020603050405020304" pitchFamily="18" charset="0"/>
                <a:cs typeface="Times New Roman" panose="02020603050405020304" pitchFamily="18" charset="0"/>
              </a:rPr>
              <a:t>[8]</a:t>
            </a: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Rahman, M. M., </a:t>
            </a:r>
            <a:r>
              <a:rPr lang="en-US" sz="1600" dirty="0" err="1">
                <a:latin typeface="Times New Roman" panose="02020603050405020304" pitchFamily="18" charset="0"/>
                <a:cs typeface="Times New Roman" panose="02020603050405020304" pitchFamily="18" charset="0"/>
              </a:rPr>
              <a:t>Manik</a:t>
            </a:r>
            <a:r>
              <a:rPr lang="en-US" sz="1600" dirty="0">
                <a:latin typeface="Times New Roman" panose="02020603050405020304" pitchFamily="18" charset="0"/>
                <a:cs typeface="Times New Roman" panose="02020603050405020304" pitchFamily="18" charset="0"/>
              </a:rPr>
              <a:t>, M. M. H., Islam, M. M., Mahmud, S., &amp; Kim, J. H. (2020, September). An Automated System to Limit COVID-19 Using Facial Mask Detection in Smart City Network. In 2020 IEEE International IOT, Electronics and Mechatronics Conference (IEMTRONICS) (pp. 1-5). IEEE.</a:t>
            </a:r>
          </a:p>
          <a:p>
            <a:pPr marL="0" indent="0" algn="just">
              <a:buNone/>
            </a:pPr>
            <a:r>
              <a:rPr lang="en-US" sz="1600" dirty="0">
                <a:latin typeface="Times New Roman" panose="02020603050405020304" pitchFamily="18" charset="0"/>
                <a:cs typeface="Times New Roman" panose="02020603050405020304" pitchFamily="18" charset="0"/>
              </a:rPr>
              <a:t>[9] Sanjaya, S. A., &amp; </a:t>
            </a:r>
            <a:r>
              <a:rPr lang="en-US" sz="1600" dirty="0" err="1">
                <a:latin typeface="Times New Roman" panose="02020603050405020304" pitchFamily="18" charset="0"/>
                <a:cs typeface="Times New Roman" panose="02020603050405020304" pitchFamily="18" charset="0"/>
              </a:rPr>
              <a:t>Rakhmawan</a:t>
            </a:r>
            <a:r>
              <a:rPr lang="en-US" sz="1600" dirty="0">
                <a:latin typeface="Times New Roman" panose="02020603050405020304" pitchFamily="18" charset="0"/>
                <a:cs typeface="Times New Roman" panose="02020603050405020304" pitchFamily="18" charset="0"/>
              </a:rPr>
              <a:t>, S. A. (2020, October). Face Mask Detection Using MobileNetV2 in The Era of COVID-19 Pandemic. In 2020 International Conference on Data Analytics for Business and Industry: Way Towards a Sustainable Economy (ICDABI) (pp. 1-5). IEEE.</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[10] </a:t>
            </a:r>
            <a:r>
              <a:rPr lang="en-US" sz="1600" dirty="0">
                <a:latin typeface="Times New Roman" panose="02020603050405020304" pitchFamily="18" charset="0"/>
                <a:cs typeface="Times New Roman" panose="02020603050405020304" pitchFamily="18" charset="0"/>
              </a:rPr>
              <a:t>Singh, S., Ahuja, U., Kumar, M., Kumar, K., &amp; Sachdeva, M. (2021). Face mask detection using YOLOv3 and faster R-CNN models: COVID-19 environment. Multimedia Tools and Applications,1-16.</a:t>
            </a:r>
          </a:p>
          <a:p>
            <a:pPr marL="0" indent="0" algn="just">
              <a:buNone/>
            </a:pPr>
            <a:r>
              <a:rPr lang="en-IN" sz="1600" dirty="0">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Sen, S., &amp; Sawant, K. (2021, February). Face mask detection for covid_19 pandemic using </a:t>
            </a:r>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in deep learning. In IOP Conference Series: Materials Science and Engineering (Vol. 1070, No. 1, p. 012061). IOP Publishing.</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t>[12] </a:t>
            </a:r>
            <a:r>
              <a:rPr lang="en-IN" sz="1600" dirty="0">
                <a:latin typeface="Times New Roman" panose="02020603050405020304" pitchFamily="18" charset="0"/>
                <a:cs typeface="Times New Roman" panose="02020603050405020304" pitchFamily="18" charset="0"/>
              </a:rPr>
              <a:t>Wang, Z., Wang, P., Louis, P. C., </a:t>
            </a:r>
            <a:r>
              <a:rPr lang="en-IN" sz="1600" dirty="0" err="1">
                <a:latin typeface="Times New Roman" panose="02020603050405020304" pitchFamily="18" charset="0"/>
                <a:cs typeface="Times New Roman" panose="02020603050405020304" pitchFamily="18" charset="0"/>
              </a:rPr>
              <a:t>Wheless</a:t>
            </a:r>
            <a:r>
              <a:rPr lang="en-IN" sz="1600" dirty="0">
                <a:latin typeface="Times New Roman" panose="02020603050405020304" pitchFamily="18" charset="0"/>
                <a:cs typeface="Times New Roman" panose="02020603050405020304" pitchFamily="18" charset="0"/>
              </a:rPr>
              <a:t>, L. E., &amp; </a:t>
            </a:r>
            <a:r>
              <a:rPr lang="en-IN" sz="1600" dirty="0" err="1">
                <a:latin typeface="Times New Roman" panose="02020603050405020304" pitchFamily="18" charset="0"/>
                <a:cs typeface="Times New Roman" panose="02020603050405020304" pitchFamily="18" charset="0"/>
              </a:rPr>
              <a:t>Huo</a:t>
            </a:r>
            <a:r>
              <a:rPr lang="en-IN" sz="1600" dirty="0">
                <a:latin typeface="Times New Roman" panose="02020603050405020304" pitchFamily="18" charset="0"/>
                <a:cs typeface="Times New Roman" panose="02020603050405020304" pitchFamily="18" charset="0"/>
              </a:rPr>
              <a:t>, Y. (2021). </a:t>
            </a:r>
            <a:r>
              <a:rPr lang="en-IN" sz="1600" dirty="0" err="1">
                <a:latin typeface="Times New Roman" panose="02020603050405020304" pitchFamily="18" charset="0"/>
                <a:cs typeface="Times New Roman" panose="02020603050405020304" pitchFamily="18" charset="0"/>
              </a:rPr>
              <a:t>WearMask</a:t>
            </a:r>
            <a:r>
              <a:rPr lang="en-IN" sz="1600" dirty="0">
                <a:latin typeface="Times New Roman" panose="02020603050405020304" pitchFamily="18" charset="0"/>
                <a:cs typeface="Times New Roman" panose="02020603050405020304" pitchFamily="18" charset="0"/>
              </a:rPr>
              <a:t>: Fast In-browser Face Mask Detection with Serverless Edge Computing for COVID-19. </a:t>
            </a:r>
            <a:r>
              <a:rPr lang="en-IN" sz="1600" dirty="0" err="1">
                <a:latin typeface="Times New Roman" panose="02020603050405020304" pitchFamily="18" charset="0"/>
                <a:cs typeface="Times New Roman" panose="02020603050405020304" pitchFamily="18" charset="0"/>
              </a:rPr>
              <a:t>arXiv</a:t>
            </a:r>
            <a:r>
              <a:rPr lang="en-IN" sz="1600" dirty="0">
                <a:latin typeface="Times New Roman" panose="02020603050405020304" pitchFamily="18" charset="0"/>
                <a:cs typeface="Times New Roman" panose="02020603050405020304" pitchFamily="18" charset="0"/>
              </a:rPr>
              <a:t> preprint arXiv:2101.00784.</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63E62250-885E-47D7-BDE1-BFC182012B60}" type="slidenum">
              <a:rPr lang="en-IN" smtClean="0"/>
              <a:pPr>
                <a:defRPr/>
              </a:pPr>
              <a:t>30</a:t>
            </a:fld>
            <a:endParaRPr lang="en-IN" dirty="0"/>
          </a:p>
        </p:txBody>
      </p:sp>
      <p:sp>
        <p:nvSpPr>
          <p:cNvPr id="5" name="Date Placeholder 4"/>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Tree>
    <p:extLst>
      <p:ext uri="{BB962C8B-B14F-4D97-AF65-F5344CB8AC3E}">
        <p14:creationId xmlns:p14="http://schemas.microsoft.com/office/powerpoint/2010/main" val="1329579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8882"/>
            <a:ext cx="8229600" cy="476250"/>
          </a:xfrm>
        </p:spPr>
        <p:txBody>
          <a:bodyPr/>
          <a:lstStyle/>
          <a:p>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0406"/>
            <a:ext cx="8534400" cy="5341793"/>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[13] </a:t>
            </a:r>
            <a:r>
              <a:rPr lang="en-US" sz="1600" dirty="0" err="1">
                <a:latin typeface="Times New Roman" panose="02020603050405020304" pitchFamily="18" charset="0"/>
                <a:cs typeface="Times New Roman" panose="02020603050405020304" pitchFamily="18" charset="0"/>
              </a:rPr>
              <a:t>Nagrath</a:t>
            </a:r>
            <a:r>
              <a:rPr lang="en-US" sz="1600" dirty="0">
                <a:latin typeface="Times New Roman" panose="02020603050405020304" pitchFamily="18" charset="0"/>
                <a:cs typeface="Times New Roman" panose="02020603050405020304" pitchFamily="18" charset="0"/>
              </a:rPr>
              <a:t>, P., Jain, R., Madan, A., Arora, R., </a:t>
            </a:r>
            <a:r>
              <a:rPr lang="en-US" sz="1600" dirty="0" err="1">
                <a:latin typeface="Times New Roman" panose="02020603050405020304" pitchFamily="18" charset="0"/>
                <a:cs typeface="Times New Roman" panose="02020603050405020304" pitchFamily="18" charset="0"/>
              </a:rPr>
              <a:t>Kataria</a:t>
            </a:r>
            <a:r>
              <a:rPr lang="en-US" sz="1600" dirty="0">
                <a:latin typeface="Times New Roman" panose="02020603050405020304" pitchFamily="18" charset="0"/>
                <a:cs typeface="Times New Roman" panose="02020603050405020304" pitchFamily="18" charset="0"/>
              </a:rPr>
              <a:t>, P., &amp; Hemanth, J. (2021). SSDMNV2: A real time DNN-based face mask detection system using single shot </a:t>
            </a:r>
            <a:r>
              <a:rPr lang="en-US" sz="1600" dirty="0" err="1">
                <a:latin typeface="Times New Roman" panose="02020603050405020304" pitchFamily="18" charset="0"/>
                <a:cs typeface="Times New Roman" panose="02020603050405020304" pitchFamily="18" charset="0"/>
              </a:rPr>
              <a:t>multibox</a:t>
            </a:r>
            <a:r>
              <a:rPr lang="en-US" sz="1600" dirty="0">
                <a:latin typeface="Times New Roman" panose="02020603050405020304" pitchFamily="18" charset="0"/>
                <a:cs typeface="Times New Roman" panose="02020603050405020304" pitchFamily="18" charset="0"/>
              </a:rPr>
              <a:t> detector and MobileNetV2. Sustainable cities and society, 66, 102692.</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63E62250-885E-47D7-BDE1-BFC182012B60}" type="slidenum">
              <a:rPr lang="en-IN" smtClean="0"/>
              <a:pPr>
                <a:defRPr/>
              </a:pPr>
              <a:t>31</a:t>
            </a:fld>
            <a:endParaRPr lang="en-IN" dirty="0"/>
          </a:p>
        </p:txBody>
      </p:sp>
      <p:sp>
        <p:nvSpPr>
          <p:cNvPr id="5" name="Date Placeholder 4"/>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Tree>
    <p:extLst>
      <p:ext uri="{BB962C8B-B14F-4D97-AF65-F5344CB8AC3E}">
        <p14:creationId xmlns:p14="http://schemas.microsoft.com/office/powerpoint/2010/main" val="1254608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C501EA-84BC-4968-91B0-0E472671DB2F}"/>
              </a:ext>
            </a:extLst>
          </p:cNvPr>
          <p:cNvSpPr>
            <a:spLocks noGrp="1"/>
          </p:cNvSpPr>
          <p:nvPr>
            <p:ph/>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solidFill>
                  <a:srgbClr val="0070C0"/>
                </a:solidFill>
                <a:latin typeface="Times New Roman" panose="02020603050405020304" pitchFamily="18" charset="0"/>
                <a:cs typeface="Times New Roman" panose="02020603050405020304" pitchFamily="18" charset="0"/>
              </a:rPr>
              <a:t>                      </a:t>
            </a:r>
            <a:r>
              <a:rPr lang="en-IN" sz="4800" b="1" dirty="0">
                <a:solidFill>
                  <a:srgbClr val="0070C0"/>
                </a:solidFill>
                <a:latin typeface="Times New Roman" panose="02020603050405020304" pitchFamily="18" charset="0"/>
                <a:cs typeface="Times New Roman" panose="02020603050405020304" pitchFamily="18" charset="0"/>
              </a:rPr>
              <a:t>THANK YOU</a:t>
            </a:r>
          </a:p>
          <a:p>
            <a:pPr marL="0" indent="0">
              <a:buNone/>
            </a:pPr>
            <a:endParaRPr lang="en-IN" dirty="0"/>
          </a:p>
        </p:txBody>
      </p:sp>
      <p:sp>
        <p:nvSpPr>
          <p:cNvPr id="3" name="Slide Number Placeholder 2">
            <a:extLst>
              <a:ext uri="{FF2B5EF4-FFF2-40B4-BE49-F238E27FC236}">
                <a16:creationId xmlns:a16="http://schemas.microsoft.com/office/drawing/2014/main" id="{8461C0DD-A879-4BA0-966B-14C249302DF0}"/>
              </a:ext>
            </a:extLst>
          </p:cNvPr>
          <p:cNvSpPr>
            <a:spLocks noGrp="1"/>
          </p:cNvSpPr>
          <p:nvPr>
            <p:ph type="sldNum" sz="quarter" idx="10"/>
          </p:nvPr>
        </p:nvSpPr>
        <p:spPr/>
        <p:txBody>
          <a:bodyPr/>
          <a:lstStyle/>
          <a:p>
            <a:pPr>
              <a:defRPr/>
            </a:pPr>
            <a:fld id="{19B6CFAF-3DFB-49F7-9747-D9859B2554EC}" type="slidenum">
              <a:rPr lang="en-IN" smtClean="0"/>
              <a:pPr>
                <a:defRPr/>
              </a:pPr>
              <a:t>32</a:t>
            </a:fld>
            <a:endParaRPr lang="en-IN" dirty="0"/>
          </a:p>
        </p:txBody>
      </p:sp>
      <p:sp>
        <p:nvSpPr>
          <p:cNvPr id="4" name="Date Placeholder 3">
            <a:extLst>
              <a:ext uri="{FF2B5EF4-FFF2-40B4-BE49-F238E27FC236}">
                <a16:creationId xmlns:a16="http://schemas.microsoft.com/office/drawing/2014/main" id="{53E80E70-8A2E-413D-9DBE-D661470DA0AA}"/>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Tree>
    <p:extLst>
      <p:ext uri="{BB962C8B-B14F-4D97-AF65-F5344CB8AC3E}">
        <p14:creationId xmlns:p14="http://schemas.microsoft.com/office/powerpoint/2010/main" val="133084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7" y="58882"/>
            <a:ext cx="8229600" cy="1143000"/>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1066" y="762000"/>
            <a:ext cx="8458200" cy="4970318"/>
          </a:xfrm>
        </p:spPr>
        <p:txBody>
          <a:bodyPr/>
          <a:lstStyle/>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.Bosheng </a:t>
            </a:r>
            <a:r>
              <a:rPr lang="en-US" sz="1600" dirty="0" err="1">
                <a:latin typeface="Times New Roman" panose="02020603050405020304" pitchFamily="18" charset="0"/>
                <a:cs typeface="Times New Roman" panose="02020603050405020304" pitchFamily="18" charset="0"/>
              </a:rPr>
              <a:t>Qin,Dongxiao</a:t>
            </a:r>
            <a:r>
              <a:rPr lang="en-US" sz="1600" dirty="0">
                <a:latin typeface="Times New Roman" panose="02020603050405020304" pitchFamily="18" charset="0"/>
                <a:cs typeface="Times New Roman" panose="02020603050405020304" pitchFamily="18" charset="0"/>
              </a:rPr>
              <a:t> Li., et.al[2020] “</a:t>
            </a:r>
            <a:r>
              <a:rPr lang="en-US" sz="1600" b="1" dirty="0">
                <a:latin typeface="Times New Roman" panose="02020603050405020304" pitchFamily="18" charset="0"/>
                <a:cs typeface="Times New Roman" panose="02020603050405020304" pitchFamily="18" charset="0"/>
              </a:rPr>
              <a:t>Identifying facemask-wearing condition using image super-resolution</a:t>
            </a:r>
            <a:r>
              <a:rPr lang="en-US" sz="1600" dirty="0">
                <a:latin typeface="Times New Roman" panose="02020603050405020304" pitchFamily="18" charset="0"/>
                <a:cs typeface="Times New Roman" panose="02020603050405020304" pitchFamily="18" charset="0"/>
              </a:rPr>
              <a:t>” proposed an approach (</a:t>
            </a:r>
            <a:r>
              <a:rPr lang="en-US" sz="1600" dirty="0" err="1">
                <a:latin typeface="Times New Roman" panose="02020603050405020304" pitchFamily="18" charset="0"/>
                <a:cs typeface="Times New Roman" panose="02020603050405020304" pitchFamily="18" charset="0"/>
              </a:rPr>
              <a:t>SRCNet</a:t>
            </a:r>
            <a:r>
              <a:rPr lang="en-US" sz="1600" dirty="0">
                <a:latin typeface="Times New Roman" panose="02020603050405020304" pitchFamily="18" charset="0"/>
                <a:cs typeface="Times New Roman" panose="02020603050405020304" pitchFamily="18" charset="0"/>
              </a:rPr>
              <a:t>) for classifying face-mask wearing. The model is trained and evaluated on a dataset that contained a total of 3835 images, Out of the 3835 images, 671 contain faces without masks, 134 images contain faces with incorrectly worn masks and 3030 images contain faces with correctly worn face-masks. An accuracy of 98.70% is reported for the proposed model. But, the disadvantage of this model was it do not focus on low-resolution faces and gives the accuracy of 73.5%.</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.Vinitha.V1, Velantina.V2., et al[2020] “</a:t>
            </a:r>
            <a:r>
              <a:rPr lang="en-US" sz="1600" b="1" dirty="0">
                <a:latin typeface="Times New Roman" panose="02020603050405020304" pitchFamily="18" charset="0"/>
                <a:cs typeface="Times New Roman" panose="02020603050405020304" pitchFamily="18" charset="0"/>
              </a:rPr>
              <a:t>FACEMASK DETECTION WITH DEEP LEARNING AND COMPUTER VISION</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proposed system focuses on how to identify the person on image/video stream wearing face mask with the help of computer vision and deep learning algorithm by using the OpenCV, Tensor flow,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An accuracy of 93.12% is reported for the proposed model.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drawback of using only MobileNetV2 is it takes more training time when compared to other approach.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63E62250-885E-47D7-BDE1-BFC182012B60}" type="slidenum">
              <a:rPr lang="en-IN" smtClean="0"/>
              <a:pPr>
                <a:defRPr/>
              </a:pPr>
              <a:t>4</a:t>
            </a:fld>
            <a:endParaRPr lang="en-IN" dirty="0"/>
          </a:p>
        </p:txBody>
      </p:sp>
      <p:sp>
        <p:nvSpPr>
          <p:cNvPr id="5" name="Date Placeholder 4"/>
          <p:cNvSpPr>
            <a:spLocks noGrp="1"/>
          </p:cNvSpPr>
          <p:nvPr>
            <p:ph type="dt" sz="half" idx="11"/>
          </p:nvPr>
        </p:nvSpPr>
        <p:spPr/>
        <p:txBody>
          <a:bodyPr/>
          <a:lstStyle/>
          <a:p>
            <a:pPr>
              <a:defRPr/>
            </a:pPr>
            <a:fld id="{3881774B-A9A0-4C26-AC9E-9CCCD8BAA693}" type="datetime3">
              <a:rPr lang="en-US" smtClean="0"/>
              <a:pPr>
                <a:defRPr/>
              </a:pPr>
              <a:t>4 August 2021</a:t>
            </a:fld>
            <a:endParaRPr lang="en-US" dirty="0"/>
          </a:p>
        </p:txBody>
      </p:sp>
    </p:spTree>
    <p:extLst>
      <p:ext uri="{BB962C8B-B14F-4D97-AF65-F5344CB8AC3E}">
        <p14:creationId xmlns:p14="http://schemas.microsoft.com/office/powerpoint/2010/main" val="57512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13CB27-4C0F-4A34-A9B2-2C821CC06825}"/>
              </a:ext>
            </a:extLst>
          </p:cNvPr>
          <p:cNvSpPr>
            <a:spLocks noGrp="1"/>
          </p:cNvSpPr>
          <p:nvPr>
            <p:ph/>
          </p:nvPr>
        </p:nvSpPr>
        <p:spPr/>
        <p:txBody>
          <a:bodyPr/>
          <a:lstStyle/>
          <a:p>
            <a:pPr marL="0" indent="0">
              <a:lnSpc>
                <a:spcPct val="107000"/>
              </a:lnSpc>
              <a:spcAft>
                <a:spcPts val="800"/>
              </a:spcAf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latin typeface="Times New Roman" panose="02020603050405020304" pitchFamily="18" charset="0"/>
                <a:ea typeface="Calibri" panose="020F0502020204030204" pitchFamily="34" charset="0"/>
                <a:cs typeface="Times New Roman" panose="02020603050405020304" pitchFamily="18" charset="0"/>
              </a:rPr>
              <a:t>3</a:t>
            </a:r>
            <a:r>
              <a:rPr lang="en-IN" sz="18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Md.Sabbir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Ejaz.,et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al[2020</a:t>
            </a:r>
            <a:r>
              <a:rPr lang="en-IN" sz="1600" dirty="0">
                <a:latin typeface="Times New Roman" panose="02020603050405020304" pitchFamily="18" charset="0"/>
                <a:ea typeface="Calibri" panose="020F0502020204030204" pitchFamily="34" charset="0"/>
                <a:cs typeface="Times New Roman" panose="02020603050405020304" pitchFamily="18" charset="0"/>
              </a:rPr>
              <a:t>] “ </a:t>
            </a:r>
            <a:r>
              <a:rPr lang="en-IN" sz="1800" b="1" dirty="0">
                <a:latin typeface="Times New Roman" panose="02020603050405020304" pitchFamily="18" charset="0"/>
                <a:ea typeface="Calibri" panose="020F0502020204030204" pitchFamily="34" charset="0"/>
                <a:cs typeface="Times New Roman" panose="02020603050405020304" pitchFamily="18" charset="0"/>
              </a:rPr>
              <a:t>Face Mask Detection using Deep Learning Techniques</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proposed that the method  Principal Component Analysis (PCA) algorithm for masked and un-masked facial recognition. It was noticed that PCA is efficient in recognizing faces without a mask with an accuracy of 96.25% but its accuracy is decreased to 68.75% in identifying faces with a mask. There are some problems in the time of data processing and extracting feature of  face mask images.</a:t>
            </a:r>
          </a:p>
          <a:p>
            <a:pPr marL="0" indent="0" algn="just">
              <a:buNone/>
            </a:pPr>
            <a:r>
              <a:rPr lang="en-IN" sz="1800" b="1" dirty="0"/>
              <a:t>4. </a:t>
            </a:r>
            <a:r>
              <a:rPr lang="en-IN" sz="1600" dirty="0" err="1">
                <a:latin typeface="Times New Roman" panose="02020603050405020304" pitchFamily="18" charset="0"/>
                <a:cs typeface="Times New Roman" panose="02020603050405020304" pitchFamily="18" charset="0"/>
              </a:rPr>
              <a:t>C.Jagadeeswari</a:t>
            </a:r>
            <a:r>
              <a:rPr lang="en-IN" sz="1600" dirty="0">
                <a:latin typeface="Times New Roman" panose="02020603050405020304" pitchFamily="18" charset="0"/>
                <a:cs typeface="Times New Roman" panose="02020603050405020304" pitchFamily="18" charset="0"/>
              </a:rPr>
              <a:t>, M. Uday </a:t>
            </a:r>
            <a:r>
              <a:rPr lang="en-IN" sz="1600" dirty="0" err="1">
                <a:latin typeface="Times New Roman" panose="02020603050405020304" pitchFamily="18" charset="0"/>
                <a:cs typeface="Times New Roman" panose="02020603050405020304" pitchFamily="18" charset="0"/>
              </a:rPr>
              <a:t>Theja</a:t>
            </a:r>
            <a:r>
              <a:rPr lang="en-IN" sz="1600" dirty="0">
                <a:latin typeface="Times New Roman" panose="02020603050405020304" pitchFamily="18" charset="0"/>
                <a:cs typeface="Times New Roman" panose="02020603050405020304" pitchFamily="18" charset="0"/>
              </a:rPr>
              <a:t>., et al[2020] “</a:t>
            </a:r>
            <a:r>
              <a:rPr lang="en-US" sz="1600" b="1" dirty="0">
                <a:latin typeface="Times New Roman" panose="02020603050405020304" pitchFamily="18" charset="0"/>
                <a:cs typeface="Times New Roman" panose="02020603050405020304" pitchFamily="18" charset="0"/>
              </a:rPr>
              <a:t>Performance Evaluation of Intelligent Face Mask Detection System with various Deep Learning Classifiers</a:t>
            </a:r>
            <a:r>
              <a:rPr lang="en-IN" sz="1600" dirty="0">
                <a:latin typeface="Times New Roman" panose="02020603050405020304" pitchFamily="18" charset="0"/>
                <a:cs typeface="Times New Roman" panose="02020603050405020304" pitchFamily="18" charset="0"/>
              </a:rPr>
              <a:t>” used to detect </a:t>
            </a:r>
            <a:r>
              <a:rPr lang="en-US" sz="1600" b="0" i="0" dirty="0">
                <a:solidFill>
                  <a:srgbClr val="000000"/>
                </a:solidFill>
                <a:effectLst/>
                <a:latin typeface="Times New Roman" panose="02020603050405020304" pitchFamily="18" charset="0"/>
                <a:cs typeface="Times New Roman" panose="02020603050405020304" pitchFamily="18" charset="0"/>
              </a:rPr>
              <a:t>faces in the images/video stream. MobileNetV2, ResNet50, and VGG16 are used to generate a trained model. It performs a prediction with in about 0.12s with an accuracy of 68.4%.</a:t>
            </a: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800" b="1" dirty="0">
                <a:solidFill>
                  <a:srgbClr val="000000"/>
                </a:solidFill>
                <a:latin typeface="Times New Roman" panose="02020603050405020304" pitchFamily="18" charset="0"/>
                <a:cs typeface="Times New Roman" panose="02020603050405020304" pitchFamily="18" charset="0"/>
              </a:rPr>
              <a:t>5</a:t>
            </a:r>
            <a:r>
              <a:rPr lang="en-US" sz="1600" dirty="0">
                <a:solidFill>
                  <a:srgbClr val="000000"/>
                </a:solidFill>
                <a:latin typeface="Times New Roman" panose="02020603050405020304" pitchFamily="18"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Insure B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venkateswaralu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Jagadesh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kakrla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et al, [2020]”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Face mask detection using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and global pooling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this paper they have proposed a pre trained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with a global pooling block for face detection.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takes image and create multidimensional feature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map.global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pooling layer convert this into feature vector.</a:t>
            </a:r>
            <a:r>
              <a:rPr lang="en-US" sz="1050" b="0" i="0" dirty="0">
                <a:solidFill>
                  <a:srgbClr val="333333"/>
                </a:solidFill>
                <a:effectLst/>
                <a:latin typeface="Georgia" panose="02040502050405020303" pitchFamily="18" charset="0"/>
              </a:rPr>
              <a:t>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This method is trained with </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dataset consists of 3833 color images. Out of which 1918 images are without a mask and the remaining 1915 images are with a mask</a:t>
            </a:r>
            <a:r>
              <a:rPr lang="en-US" sz="1050" b="0" i="0" dirty="0">
                <a:solidFill>
                  <a:schemeClr val="tx1">
                    <a:lumMod val="95000"/>
                    <a:lumOff val="5000"/>
                  </a:schemeClr>
                </a:solidFill>
                <a:effectLst/>
                <a:latin typeface="Georgia" panose="02040502050405020303"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proposed method archive high accuracy but cannot be implemented on images with multiple faces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5910385-AE4D-47AB-8B84-BDA73742CD2E}"/>
              </a:ext>
            </a:extLst>
          </p:cNvPr>
          <p:cNvSpPr>
            <a:spLocks noGrp="1"/>
          </p:cNvSpPr>
          <p:nvPr>
            <p:ph type="sldNum" sz="quarter" idx="10"/>
          </p:nvPr>
        </p:nvSpPr>
        <p:spPr/>
        <p:txBody>
          <a:bodyPr/>
          <a:lstStyle/>
          <a:p>
            <a:pPr>
              <a:defRPr/>
            </a:pPr>
            <a:fld id="{19B6CFAF-3DFB-49F7-9747-D9859B2554EC}" type="slidenum">
              <a:rPr lang="en-IN" smtClean="0"/>
              <a:pPr>
                <a:defRPr/>
              </a:pPr>
              <a:t>5</a:t>
            </a:fld>
            <a:endParaRPr lang="en-IN" dirty="0"/>
          </a:p>
        </p:txBody>
      </p:sp>
      <p:sp>
        <p:nvSpPr>
          <p:cNvPr id="4" name="Date Placeholder 3">
            <a:extLst>
              <a:ext uri="{FF2B5EF4-FFF2-40B4-BE49-F238E27FC236}">
                <a16:creationId xmlns:a16="http://schemas.microsoft.com/office/drawing/2014/main" id="{144AC06E-5771-429D-8378-5791C1B65426}"/>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Tree>
    <p:extLst>
      <p:ext uri="{BB962C8B-B14F-4D97-AF65-F5344CB8AC3E}">
        <p14:creationId xmlns:p14="http://schemas.microsoft.com/office/powerpoint/2010/main" val="46254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848A3D-2D6D-4E03-B0E1-916D717CC59C}"/>
              </a:ext>
            </a:extLst>
          </p:cNvPr>
          <p:cNvSpPr>
            <a:spLocks noGrp="1"/>
          </p:cNvSpPr>
          <p:nvPr>
            <p:ph/>
          </p:nvPr>
        </p:nvSpPr>
        <p:spPr>
          <a:xfrm>
            <a:off x="457200" y="685800"/>
            <a:ext cx="8229600" cy="5440363"/>
          </a:xfrm>
        </p:spPr>
        <p:txBody>
          <a:bodyPr/>
          <a:lstStyle/>
          <a:p>
            <a:pPr marL="0" indent="0" algn="jus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Amit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Chavda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Jason Dsouza et al,[2019]”</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Face mask detection using multi stage CNN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this paper author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praposed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 r, a two-stage Face Mask Detector The first stage uses a pretrained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RetinaFace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model for robust face detection the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NASNetMobile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based model was selected for classifying faces as masked or non-masked. this Stage 1 and Stage 2 models can be easily replaced with improved models in the future, that would give better accuracy and lower latency. </a:t>
            </a:r>
          </a:p>
          <a:p>
            <a:pPr marL="0" indent="0">
              <a:buNone/>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Abdellah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oumina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et ai,[2020]”</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face mask detector using Transfer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this paper they used deep convolutional neural network to extract deep features from images of the faces. These features are processed using SVM for classification of masked and un masked faces. This method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achived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good accuracy of 97.1%but it is not trained with the large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dataset,it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dataset contains1736 images.</a:t>
            </a: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8.</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Mohammad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Marufur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Rahman, Md.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Motaleb</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Hossen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Manik</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et al,[2020].</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An Automated      System to Limit COVID-19 Using Facial Mask Detection in Smart City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Network”.</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this paper, they had proposed the deep learning architecture. This architecture  highly depends on convolutional neural network for feature extraction. The extracted features are used by dense neural networks for classification purposes. The proposed system having high accuracy of 98.7%. The future work in this paper is, the people near to the person who is not wearing mask may be alerted by an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alaram</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signal on that location to maintain a safe distance.</a:t>
            </a:r>
          </a:p>
          <a:p>
            <a:pPr marL="11430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CEA9E1DD-455D-4A4B-A2F7-666B4FD81AF7}"/>
              </a:ext>
            </a:extLst>
          </p:cNvPr>
          <p:cNvSpPr>
            <a:spLocks noGrp="1"/>
          </p:cNvSpPr>
          <p:nvPr>
            <p:ph type="sldNum" sz="quarter" idx="10"/>
          </p:nvPr>
        </p:nvSpPr>
        <p:spPr/>
        <p:txBody>
          <a:bodyPr/>
          <a:lstStyle/>
          <a:p>
            <a:pPr>
              <a:defRPr/>
            </a:pPr>
            <a:fld id="{19B6CFAF-3DFB-49F7-9747-D9859B2554EC}" type="slidenum">
              <a:rPr lang="en-IN" smtClean="0"/>
              <a:pPr>
                <a:defRPr/>
              </a:pPr>
              <a:t>6</a:t>
            </a:fld>
            <a:endParaRPr lang="en-IN" dirty="0"/>
          </a:p>
        </p:txBody>
      </p:sp>
      <p:sp>
        <p:nvSpPr>
          <p:cNvPr id="4" name="Date Placeholder 3">
            <a:extLst>
              <a:ext uri="{FF2B5EF4-FFF2-40B4-BE49-F238E27FC236}">
                <a16:creationId xmlns:a16="http://schemas.microsoft.com/office/drawing/2014/main" id="{5A67194B-4004-4E40-B783-7CE64335AC7F}"/>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Tree>
    <p:extLst>
      <p:ext uri="{BB962C8B-B14F-4D97-AF65-F5344CB8AC3E}">
        <p14:creationId xmlns:p14="http://schemas.microsoft.com/office/powerpoint/2010/main" val="51897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3C4E-E878-4A48-B87E-79A159EE99AB}"/>
              </a:ext>
            </a:extLst>
          </p:cNvPr>
          <p:cNvSpPr>
            <a:spLocks noGrp="1"/>
          </p:cNvSpPr>
          <p:nvPr>
            <p:ph type="sldNum" sz="quarter" idx="10"/>
          </p:nvPr>
        </p:nvSpPr>
        <p:spPr/>
        <p:txBody>
          <a:bodyPr/>
          <a:lstStyle/>
          <a:p>
            <a:pPr>
              <a:defRPr/>
            </a:pPr>
            <a:fld id="{9B5121F8-051F-49E9-8431-D2F4E3981932}" type="slidenum">
              <a:rPr lang="en-IN" smtClean="0"/>
              <a:pPr>
                <a:defRPr/>
              </a:pPr>
              <a:t>7</a:t>
            </a:fld>
            <a:endParaRPr lang="en-IN" dirty="0"/>
          </a:p>
        </p:txBody>
      </p:sp>
      <p:sp>
        <p:nvSpPr>
          <p:cNvPr id="3" name="Date Placeholder 2">
            <a:extLst>
              <a:ext uri="{FF2B5EF4-FFF2-40B4-BE49-F238E27FC236}">
                <a16:creationId xmlns:a16="http://schemas.microsoft.com/office/drawing/2014/main" id="{19BDC983-6BFF-40BB-95C0-0C53FE7C767B}"/>
              </a:ext>
            </a:extLst>
          </p:cNvPr>
          <p:cNvSpPr>
            <a:spLocks noGrp="1"/>
          </p:cNvSpPr>
          <p:nvPr>
            <p:ph type="dt" sz="half" idx="11"/>
          </p:nvPr>
        </p:nvSpPr>
        <p:spPr/>
        <p:txBody>
          <a:bodyPr/>
          <a:lstStyle/>
          <a:p>
            <a:pPr>
              <a:defRPr/>
            </a:pPr>
            <a:fld id="{F94A27DD-8D9A-466C-ACB6-7F245C262B97}" type="datetime3">
              <a:rPr lang="en-US" smtClean="0"/>
              <a:pPr>
                <a:defRPr/>
              </a:pPr>
              <a:t>4 August 2021</a:t>
            </a:fld>
            <a:endParaRPr lang="en-US" dirty="0"/>
          </a:p>
        </p:txBody>
      </p:sp>
      <p:sp>
        <p:nvSpPr>
          <p:cNvPr id="5" name="TextBox 4">
            <a:extLst>
              <a:ext uri="{FF2B5EF4-FFF2-40B4-BE49-F238E27FC236}">
                <a16:creationId xmlns:a16="http://schemas.microsoft.com/office/drawing/2014/main" id="{24246F5D-6E43-46C8-97E6-AD001324EFE7}"/>
              </a:ext>
            </a:extLst>
          </p:cNvPr>
          <p:cNvSpPr txBox="1"/>
          <p:nvPr/>
        </p:nvSpPr>
        <p:spPr>
          <a:xfrm>
            <a:off x="457200" y="609600"/>
            <a:ext cx="8382000" cy="5870903"/>
          </a:xfrm>
          <a:prstGeom prst="rect">
            <a:avLst/>
          </a:prstGeom>
          <a:noFill/>
        </p:spPr>
        <p:txBody>
          <a:bodyPr wrap="square">
            <a:spAutoFit/>
          </a:bodyPr>
          <a:lstStyle/>
          <a:p>
            <a:pPr lvl="0" algn="just">
              <a:lnSpc>
                <a:spcPct val="107000"/>
              </a:lnSpc>
            </a:pPr>
            <a:r>
              <a:rPr lang="en-IN" b="1" dirty="0">
                <a:solidFill>
                  <a:schemeClr val="tx1"/>
                </a:solidFill>
                <a:effectLst/>
                <a:ea typeface="Calibri" panose="020F0502020204030204" pitchFamily="34" charset="0"/>
                <a:cs typeface="Times New Roman" panose="02020603050405020304" pitchFamily="18" charset="0"/>
              </a:rPr>
              <a:t>9.</a:t>
            </a:r>
            <a:r>
              <a:rPr lang="en-IN" dirty="0">
                <a:solidFill>
                  <a:schemeClr val="tx1"/>
                </a:solidFill>
                <a:effectLst/>
                <a:ea typeface="Calibri" panose="020F0502020204030204" pitchFamily="34" charset="0"/>
                <a:cs typeface="Times New Roman" panose="02020603050405020304" pitchFamily="18" charset="0"/>
              </a:rPr>
              <a:t>Samuel </a:t>
            </a:r>
            <a:r>
              <a:rPr lang="en-IN" dirty="0" err="1">
                <a:solidFill>
                  <a:schemeClr val="tx1"/>
                </a:solidFill>
                <a:effectLst/>
                <a:ea typeface="Calibri" panose="020F0502020204030204" pitchFamily="34" charset="0"/>
                <a:cs typeface="Times New Roman" panose="02020603050405020304" pitchFamily="18" charset="0"/>
              </a:rPr>
              <a:t>Ady</a:t>
            </a:r>
            <a:r>
              <a:rPr lang="en-IN" dirty="0">
                <a:solidFill>
                  <a:schemeClr val="tx1"/>
                </a:solidFill>
                <a:effectLst/>
                <a:ea typeface="Calibri" panose="020F0502020204030204" pitchFamily="34" charset="0"/>
                <a:cs typeface="Times New Roman" panose="02020603050405020304" pitchFamily="18" charset="0"/>
              </a:rPr>
              <a:t> Sanjaya, </a:t>
            </a:r>
            <a:r>
              <a:rPr lang="en-IN" dirty="0" err="1">
                <a:solidFill>
                  <a:schemeClr val="tx1"/>
                </a:solidFill>
                <a:effectLst/>
                <a:ea typeface="Calibri" panose="020F0502020204030204" pitchFamily="34" charset="0"/>
                <a:cs typeface="Times New Roman" panose="02020603050405020304" pitchFamily="18" charset="0"/>
              </a:rPr>
              <a:t>Suryo</a:t>
            </a:r>
            <a:r>
              <a:rPr lang="en-IN" dirty="0">
                <a:solidFill>
                  <a:schemeClr val="tx1"/>
                </a:solidFill>
                <a:effectLst/>
                <a:ea typeface="Calibri" panose="020F0502020204030204" pitchFamily="34" charset="0"/>
                <a:cs typeface="Times New Roman" panose="02020603050405020304" pitchFamily="18" charset="0"/>
              </a:rPr>
              <a:t> Adi </a:t>
            </a:r>
            <a:r>
              <a:rPr lang="en-IN" dirty="0" err="1">
                <a:solidFill>
                  <a:schemeClr val="tx1"/>
                </a:solidFill>
                <a:effectLst/>
                <a:ea typeface="Calibri" panose="020F0502020204030204" pitchFamily="34" charset="0"/>
                <a:cs typeface="Times New Roman" panose="02020603050405020304" pitchFamily="18" charset="0"/>
              </a:rPr>
              <a:t>Rakhmawan</a:t>
            </a:r>
            <a:r>
              <a:rPr lang="en-IN" dirty="0">
                <a:solidFill>
                  <a:schemeClr val="tx1"/>
                </a:solidFill>
                <a:effectLst/>
                <a:ea typeface="Calibri" panose="020F0502020204030204" pitchFamily="34" charset="0"/>
                <a:cs typeface="Times New Roman" panose="02020603050405020304" pitchFamily="18" charset="0"/>
              </a:rPr>
              <a:t> [2020]. </a:t>
            </a:r>
            <a:r>
              <a:rPr lang="en-IN" b="1" dirty="0">
                <a:solidFill>
                  <a:schemeClr val="tx1"/>
                </a:solidFill>
                <a:effectLst/>
                <a:ea typeface="Calibri" panose="020F0502020204030204" pitchFamily="34" charset="0"/>
                <a:cs typeface="Times New Roman" panose="02020603050405020304" pitchFamily="18" charset="0"/>
              </a:rPr>
              <a:t>“Face Mask Detection Using MobileNetV2 in The Era of COVID-19 </a:t>
            </a:r>
            <a:r>
              <a:rPr lang="en-IN" b="1" dirty="0" err="1">
                <a:solidFill>
                  <a:schemeClr val="tx1"/>
                </a:solidFill>
                <a:effectLst/>
                <a:ea typeface="Calibri" panose="020F0502020204030204" pitchFamily="34" charset="0"/>
                <a:cs typeface="Times New Roman" panose="02020603050405020304" pitchFamily="18" charset="0"/>
              </a:rPr>
              <a:t>Pandemic”.</a:t>
            </a:r>
            <a:r>
              <a:rPr lang="en-IN" dirty="0" err="1">
                <a:solidFill>
                  <a:schemeClr val="tx1"/>
                </a:solidFill>
                <a:effectLst/>
                <a:ea typeface="Calibri" panose="020F0502020204030204" pitchFamily="34" charset="0"/>
                <a:cs typeface="Times New Roman" panose="02020603050405020304" pitchFamily="18" charset="0"/>
              </a:rPr>
              <a:t>In</a:t>
            </a:r>
            <a:r>
              <a:rPr lang="en-IN" dirty="0">
                <a:solidFill>
                  <a:schemeClr val="tx1"/>
                </a:solidFill>
                <a:effectLst/>
                <a:ea typeface="Calibri" panose="020F0502020204030204" pitchFamily="34" charset="0"/>
                <a:cs typeface="Times New Roman" panose="02020603050405020304" pitchFamily="18" charset="0"/>
              </a:rPr>
              <a:t> this paper, the face mask recognition is developed with an machine learning algorithm via image classification method mobileNetV2. It is based on the convolutional neural networks. The proposed model having the high accuracy of 96.8%. The future scope of this paper is, this model may integrate with a system which is implementing the social distancing.</a:t>
            </a:r>
          </a:p>
          <a:p>
            <a:pPr lvl="0" algn="just">
              <a:lnSpc>
                <a:spcPct val="107000"/>
              </a:lnSpc>
            </a:pPr>
            <a:endParaRPr lang="en-IN" dirty="0">
              <a:solidFill>
                <a:schemeClr val="tx1"/>
              </a:solidFill>
              <a:ea typeface="Calibri" panose="020F0502020204030204" pitchFamily="34" charset="0"/>
              <a:cs typeface="Times New Roman" panose="02020603050405020304" pitchFamily="18" charset="0"/>
            </a:endParaRPr>
          </a:p>
          <a:p>
            <a:pPr lvl="0" algn="just">
              <a:lnSpc>
                <a:spcPct val="107000"/>
              </a:lnSpc>
            </a:pPr>
            <a:r>
              <a:rPr lang="en-IN" b="1" dirty="0">
                <a:solidFill>
                  <a:schemeClr val="tx1"/>
                </a:solidFill>
                <a:ea typeface="Calibri" panose="020F0502020204030204" pitchFamily="34" charset="0"/>
                <a:cs typeface="Times New Roman" panose="02020603050405020304" pitchFamily="18" charset="0"/>
              </a:rPr>
              <a:t>10</a:t>
            </a:r>
            <a:r>
              <a:rPr lang="en-IN" dirty="0">
                <a:solidFill>
                  <a:schemeClr val="tx1"/>
                </a:solidFill>
                <a:effectLst/>
                <a:ea typeface="Calibri" panose="020F0502020204030204" pitchFamily="34" charset="0"/>
                <a:cs typeface="Times New Roman" panose="02020603050405020304" pitchFamily="18" charset="0"/>
              </a:rPr>
              <a:t>.Sunil Singh, Umang Ahuja et al, [2020]. </a:t>
            </a:r>
            <a:r>
              <a:rPr lang="en-IN" b="1" dirty="0">
                <a:solidFill>
                  <a:schemeClr val="tx1"/>
                </a:solidFill>
                <a:effectLst/>
                <a:ea typeface="Calibri" panose="020F0502020204030204" pitchFamily="34" charset="0"/>
                <a:cs typeface="Times New Roman" panose="02020603050405020304" pitchFamily="18" charset="0"/>
              </a:rPr>
              <a:t>“Face mask detection using YOLOv3 and faster R-CNN models: COVID-19 </a:t>
            </a:r>
            <a:r>
              <a:rPr lang="en-IN" b="1" dirty="0" err="1">
                <a:solidFill>
                  <a:schemeClr val="tx1"/>
                </a:solidFill>
                <a:effectLst/>
                <a:ea typeface="Calibri" panose="020F0502020204030204" pitchFamily="34" charset="0"/>
                <a:cs typeface="Times New Roman" panose="02020603050405020304" pitchFamily="18" charset="0"/>
              </a:rPr>
              <a:t>environment”.</a:t>
            </a:r>
            <a:r>
              <a:rPr lang="en-IN" dirty="0" err="1">
                <a:solidFill>
                  <a:schemeClr val="tx1"/>
                </a:solidFill>
                <a:effectLst/>
                <a:ea typeface="Calibri" panose="020F0502020204030204" pitchFamily="34" charset="0"/>
                <a:cs typeface="Times New Roman" panose="02020603050405020304" pitchFamily="18" charset="0"/>
              </a:rPr>
              <a:t>In</a:t>
            </a:r>
            <a:r>
              <a:rPr lang="en-IN" dirty="0">
                <a:solidFill>
                  <a:schemeClr val="tx1"/>
                </a:solidFill>
                <a:effectLst/>
                <a:ea typeface="Calibri" panose="020F0502020204030204" pitchFamily="34" charset="0"/>
                <a:cs typeface="Times New Roman" panose="02020603050405020304" pitchFamily="18" charset="0"/>
              </a:rPr>
              <a:t> this paper the F-RCNN and YOLOV3 algorithm is compared by the average precision. As the F-RCNN has the better precision. But the YOLO algorithm is used for the real world as it performs the single shot detection. As it also gives the high accuracy. The future scope of this paper is to improve the model by training on the large datasets.</a:t>
            </a:r>
          </a:p>
          <a:p>
            <a:pPr lvl="0" algn="just">
              <a:lnSpc>
                <a:spcPct val="107000"/>
              </a:lnSpc>
            </a:pPr>
            <a:endParaRPr lang="en-IN" dirty="0">
              <a:solidFill>
                <a:schemeClr val="tx1"/>
              </a:solidFill>
              <a:ea typeface="Calibri" panose="020F0502020204030204" pitchFamily="34" charset="0"/>
              <a:cs typeface="Times New Roman" panose="02020603050405020304" pitchFamily="18" charset="0"/>
            </a:endParaRPr>
          </a:p>
          <a:p>
            <a:pPr lvl="0" algn="just">
              <a:lnSpc>
                <a:spcPct val="107000"/>
              </a:lnSpc>
            </a:pPr>
            <a:r>
              <a:rPr lang="en-IN" dirty="0">
                <a:solidFill>
                  <a:schemeClr val="tx1"/>
                </a:solidFill>
                <a:ea typeface="Calibri" panose="020F0502020204030204" pitchFamily="34" charset="0"/>
                <a:cs typeface="Times New Roman" panose="02020603050405020304" pitchFamily="18" charset="0"/>
              </a:rPr>
              <a:t>11.</a:t>
            </a:r>
            <a:r>
              <a:rPr lang="en-US" dirty="0">
                <a:solidFill>
                  <a:schemeClr val="tx1"/>
                </a:solidFill>
                <a:ea typeface="Calibri" panose="020F0502020204030204" pitchFamily="34" charset="0"/>
                <a:cs typeface="Times New Roman" panose="02020603050405020304" pitchFamily="18" charset="0"/>
              </a:rPr>
              <a:t>Sneha </a:t>
            </a:r>
            <a:r>
              <a:rPr lang="en-US" dirty="0" err="1">
                <a:solidFill>
                  <a:schemeClr val="tx1"/>
                </a:solidFill>
                <a:ea typeface="Calibri" panose="020F0502020204030204" pitchFamily="34" charset="0"/>
                <a:cs typeface="Times New Roman" panose="02020603050405020304" pitchFamily="18" charset="0"/>
              </a:rPr>
              <a:t>Sen,Dr.Harish</a:t>
            </a:r>
            <a:r>
              <a:rPr lang="en-US" dirty="0">
                <a:solidFill>
                  <a:schemeClr val="tx1"/>
                </a:solidFill>
                <a:ea typeface="Calibri" panose="020F0502020204030204" pitchFamily="34" charset="0"/>
                <a:cs typeface="Times New Roman" panose="02020603050405020304" pitchFamily="18" charset="0"/>
              </a:rPr>
              <a:t> Patidar et al,[2020] </a:t>
            </a:r>
            <a:r>
              <a:rPr lang="en-US" b="1" dirty="0">
                <a:solidFill>
                  <a:schemeClr val="tx1"/>
                </a:solidFill>
                <a:ea typeface="Calibri" panose="020F0502020204030204" pitchFamily="34" charset="0"/>
                <a:cs typeface="Times New Roman" panose="02020603050405020304" pitchFamily="18" charset="0"/>
              </a:rPr>
              <a:t>"Face Mask detection System for COVID_19 Pandemic Precautions using Deep Learning Method“. </a:t>
            </a:r>
            <a:r>
              <a:rPr lang="en-US" dirty="0">
                <a:solidFill>
                  <a:schemeClr val="tx1"/>
                </a:solidFill>
                <a:ea typeface="Calibri" panose="020F0502020204030204" pitchFamily="34" charset="0"/>
                <a:cs typeface="Times New Roman" panose="02020603050405020304" pitchFamily="18" charset="0"/>
              </a:rPr>
              <a:t>In this paper author proposed a mask detection system that is able to detect </a:t>
            </a:r>
            <a:r>
              <a:rPr lang="en-US" dirty="0" err="1">
                <a:solidFill>
                  <a:schemeClr val="tx1"/>
                </a:solidFill>
                <a:ea typeface="Calibri" panose="020F0502020204030204" pitchFamily="34" charset="0"/>
                <a:cs typeface="Times New Roman" panose="02020603050405020304" pitchFamily="18" charset="0"/>
              </a:rPr>
              <a:t>anytype</a:t>
            </a:r>
            <a:r>
              <a:rPr lang="en-US" dirty="0">
                <a:solidFill>
                  <a:schemeClr val="tx1"/>
                </a:solidFill>
                <a:ea typeface="Calibri" panose="020F0502020204030204" pitchFamily="34" charset="0"/>
                <a:cs typeface="Times New Roman" panose="02020603050405020304" pitchFamily="18" charset="0"/>
              </a:rPr>
              <a:t> of mask and masks of different shapes from the video streams. Deep learning algorithm and framework of MObileNetV2is used here and the </a:t>
            </a:r>
            <a:r>
              <a:rPr lang="en-US" dirty="0" err="1">
                <a:solidFill>
                  <a:schemeClr val="tx1"/>
                </a:solidFill>
                <a:ea typeface="Calibri" panose="020F0502020204030204" pitchFamily="34" charset="0"/>
                <a:cs typeface="Times New Roman" panose="02020603050405020304" pitchFamily="18" charset="0"/>
              </a:rPr>
              <a:t>PyTorch</a:t>
            </a:r>
            <a:r>
              <a:rPr lang="en-US" dirty="0">
                <a:solidFill>
                  <a:schemeClr val="tx1"/>
                </a:solidFill>
                <a:ea typeface="Calibri" panose="020F0502020204030204" pitchFamily="34" charset="0"/>
                <a:cs typeface="Times New Roman" panose="02020603050405020304" pitchFamily="18" charset="0"/>
              </a:rPr>
              <a:t> library and OPENCV of python is used for mask detection from images/video </a:t>
            </a:r>
            <a:r>
              <a:rPr lang="en-US" dirty="0" err="1">
                <a:solidFill>
                  <a:schemeClr val="tx1"/>
                </a:solidFill>
                <a:ea typeface="Calibri" panose="020F0502020204030204" pitchFamily="34" charset="0"/>
                <a:cs typeface="Times New Roman" panose="02020603050405020304" pitchFamily="18" charset="0"/>
              </a:rPr>
              <a:t>streams.The</a:t>
            </a:r>
            <a:r>
              <a:rPr lang="en-US" dirty="0">
                <a:solidFill>
                  <a:schemeClr val="tx1"/>
                </a:solidFill>
                <a:ea typeface="Calibri" panose="020F0502020204030204" pitchFamily="34" charset="0"/>
                <a:cs typeface="Times New Roman" panose="02020603050405020304" pitchFamily="18" charset="0"/>
              </a:rPr>
              <a:t> accuracy for the training and validation set is compared and found to be of 79.24%.</a:t>
            </a:r>
          </a:p>
          <a:p>
            <a:pPr lvl="0" algn="just">
              <a:lnSpc>
                <a:spcPct val="107000"/>
              </a:lnSpc>
            </a:pPr>
            <a:endParaRPr lang="en-US" dirty="0">
              <a:solidFill>
                <a:schemeClr val="tx1"/>
              </a:solidFill>
              <a:effectLst/>
              <a:ea typeface="Calibri" panose="020F0502020204030204" pitchFamily="34" charset="0"/>
              <a:cs typeface="Times New Roman" panose="02020603050405020304" pitchFamily="18" charset="0"/>
            </a:endParaRPr>
          </a:p>
          <a:p>
            <a:pPr lvl="0" algn="just">
              <a:lnSpc>
                <a:spcPct val="107000"/>
              </a:lnSpc>
            </a:pPr>
            <a:endParaRPr lang="en-IN" dirty="0">
              <a:solidFill>
                <a:schemeClr val="tx1"/>
              </a:solidFill>
              <a:effectLst/>
              <a:ea typeface="Calibri" panose="020F0502020204030204" pitchFamily="34" charset="0"/>
              <a:cs typeface="Times New Roman" panose="02020603050405020304" pitchFamily="18" charset="0"/>
            </a:endParaRPr>
          </a:p>
          <a:p>
            <a:pPr lvl="0" algn="just">
              <a:lnSpc>
                <a:spcPct val="107000"/>
              </a:lnSpc>
            </a:pPr>
            <a:endParaRPr lang="en-IN"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799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3C4E-E878-4A48-B87E-79A159EE99AB}"/>
              </a:ext>
            </a:extLst>
          </p:cNvPr>
          <p:cNvSpPr>
            <a:spLocks noGrp="1"/>
          </p:cNvSpPr>
          <p:nvPr>
            <p:ph type="sldNum" sz="quarter" idx="10"/>
          </p:nvPr>
        </p:nvSpPr>
        <p:spPr/>
        <p:txBody>
          <a:bodyPr/>
          <a:lstStyle/>
          <a:p>
            <a:pPr>
              <a:defRPr/>
            </a:pPr>
            <a:fld id="{9B5121F8-051F-49E9-8431-D2F4E3981932}" type="slidenum">
              <a:rPr lang="en-IN" smtClean="0"/>
              <a:pPr>
                <a:defRPr/>
              </a:pPr>
              <a:t>8</a:t>
            </a:fld>
            <a:endParaRPr lang="en-IN" dirty="0"/>
          </a:p>
        </p:txBody>
      </p:sp>
      <p:sp>
        <p:nvSpPr>
          <p:cNvPr id="3" name="Date Placeholder 2">
            <a:extLst>
              <a:ext uri="{FF2B5EF4-FFF2-40B4-BE49-F238E27FC236}">
                <a16:creationId xmlns:a16="http://schemas.microsoft.com/office/drawing/2014/main" id="{19BDC983-6BFF-40BB-95C0-0C53FE7C767B}"/>
              </a:ext>
            </a:extLst>
          </p:cNvPr>
          <p:cNvSpPr>
            <a:spLocks noGrp="1"/>
          </p:cNvSpPr>
          <p:nvPr>
            <p:ph type="dt" sz="half" idx="11"/>
          </p:nvPr>
        </p:nvSpPr>
        <p:spPr/>
        <p:txBody>
          <a:bodyPr/>
          <a:lstStyle/>
          <a:p>
            <a:pPr>
              <a:defRPr/>
            </a:pPr>
            <a:fld id="{F94A27DD-8D9A-466C-ACB6-7F245C262B97}" type="datetime3">
              <a:rPr lang="en-US" smtClean="0"/>
              <a:pPr>
                <a:defRPr/>
              </a:pPr>
              <a:t>4 August 2021</a:t>
            </a:fld>
            <a:endParaRPr lang="en-US" dirty="0"/>
          </a:p>
        </p:txBody>
      </p:sp>
      <p:sp>
        <p:nvSpPr>
          <p:cNvPr id="5" name="TextBox 4">
            <a:extLst>
              <a:ext uri="{FF2B5EF4-FFF2-40B4-BE49-F238E27FC236}">
                <a16:creationId xmlns:a16="http://schemas.microsoft.com/office/drawing/2014/main" id="{24246F5D-6E43-46C8-97E6-AD001324EFE7}"/>
              </a:ext>
            </a:extLst>
          </p:cNvPr>
          <p:cNvSpPr txBox="1"/>
          <p:nvPr/>
        </p:nvSpPr>
        <p:spPr>
          <a:xfrm>
            <a:off x="457200" y="609600"/>
            <a:ext cx="8382000" cy="5343963"/>
          </a:xfrm>
          <a:prstGeom prst="rect">
            <a:avLst/>
          </a:prstGeom>
          <a:noFill/>
        </p:spPr>
        <p:txBody>
          <a:bodyPr wrap="square">
            <a:spAutoFit/>
          </a:bodyPr>
          <a:lstStyle/>
          <a:p>
            <a:pPr lvl="0" algn="just">
              <a:lnSpc>
                <a:spcPct val="107000"/>
              </a:lnSpc>
            </a:pPr>
            <a:endParaRPr lang="en-IN" b="1" dirty="0">
              <a:solidFill>
                <a:schemeClr val="tx1"/>
              </a:solidFill>
              <a:ea typeface="Calibri" panose="020F0502020204030204" pitchFamily="34" charset="0"/>
              <a:cs typeface="Times New Roman" panose="02020603050405020304" pitchFamily="18" charset="0"/>
            </a:endParaRPr>
          </a:p>
          <a:p>
            <a:pPr lvl="0" algn="just">
              <a:lnSpc>
                <a:spcPct val="107000"/>
              </a:lnSpc>
            </a:pPr>
            <a:r>
              <a:rPr lang="en-IN" b="1" dirty="0">
                <a:solidFill>
                  <a:schemeClr val="tx1"/>
                </a:solidFill>
                <a:ea typeface="Calibri" panose="020F0502020204030204" pitchFamily="34" charset="0"/>
                <a:cs typeface="Times New Roman" panose="02020603050405020304" pitchFamily="18" charset="0"/>
              </a:rPr>
              <a:t>12</a:t>
            </a:r>
            <a:r>
              <a:rPr lang="en-IN" b="1" dirty="0">
                <a:solidFill>
                  <a:schemeClr val="tx1"/>
                </a:solidFill>
                <a:effectLst/>
                <a:ea typeface="Calibri" panose="020F0502020204030204" pitchFamily="34" charset="0"/>
                <a:cs typeface="Times New Roman" panose="02020603050405020304" pitchFamily="18" charset="0"/>
              </a:rPr>
              <a:t>.</a:t>
            </a:r>
            <a:r>
              <a:rPr lang="en-IN" dirty="0">
                <a:solidFill>
                  <a:schemeClr val="tx1"/>
                </a:solidFill>
                <a:effectLst/>
                <a:ea typeface="Calibri" panose="020F0502020204030204" pitchFamily="34" charset="0"/>
                <a:cs typeface="Times New Roman" panose="02020603050405020304" pitchFamily="18" charset="0"/>
              </a:rPr>
              <a:t> </a:t>
            </a:r>
            <a:r>
              <a:rPr lang="en-IN" dirty="0" err="1">
                <a:solidFill>
                  <a:schemeClr val="tx1"/>
                </a:solidFill>
                <a:effectLst/>
                <a:ea typeface="Calibri" panose="020F0502020204030204" pitchFamily="34" charset="0"/>
                <a:cs typeface="Times New Roman" panose="02020603050405020304" pitchFamily="18" charset="0"/>
              </a:rPr>
              <a:t>Zekun</a:t>
            </a:r>
            <a:r>
              <a:rPr lang="en-IN" dirty="0">
                <a:solidFill>
                  <a:schemeClr val="tx1"/>
                </a:solidFill>
                <a:effectLst/>
                <a:ea typeface="Calibri" panose="020F0502020204030204" pitchFamily="34" charset="0"/>
                <a:cs typeface="Times New Roman" panose="02020603050405020304" pitchFamily="18" charset="0"/>
              </a:rPr>
              <a:t> </a:t>
            </a:r>
            <a:r>
              <a:rPr lang="en-IN" dirty="0" err="1">
                <a:solidFill>
                  <a:schemeClr val="tx1"/>
                </a:solidFill>
                <a:effectLst/>
                <a:ea typeface="Calibri" panose="020F0502020204030204" pitchFamily="34" charset="0"/>
                <a:cs typeface="Times New Roman" panose="02020603050405020304" pitchFamily="18" charset="0"/>
              </a:rPr>
              <a:t>Wang,Pengwei</a:t>
            </a:r>
            <a:r>
              <a:rPr lang="en-IN" dirty="0">
                <a:solidFill>
                  <a:schemeClr val="tx1"/>
                </a:solidFill>
                <a:effectLst/>
                <a:ea typeface="Calibri" panose="020F0502020204030204" pitchFamily="34" charset="0"/>
                <a:cs typeface="Times New Roman" panose="02020603050405020304" pitchFamily="18" charset="0"/>
              </a:rPr>
              <a:t> </a:t>
            </a:r>
            <a:r>
              <a:rPr lang="en-IN" dirty="0" err="1">
                <a:solidFill>
                  <a:schemeClr val="tx1"/>
                </a:solidFill>
                <a:effectLst/>
                <a:ea typeface="Calibri" panose="020F0502020204030204" pitchFamily="34" charset="0"/>
                <a:cs typeface="Times New Roman" panose="02020603050405020304" pitchFamily="18" charset="0"/>
              </a:rPr>
              <a:t>Wang,Peter</a:t>
            </a:r>
            <a:r>
              <a:rPr lang="en-IN" dirty="0">
                <a:solidFill>
                  <a:schemeClr val="tx1"/>
                </a:solidFill>
                <a:effectLst/>
                <a:ea typeface="Calibri" panose="020F0502020204030204" pitchFamily="34" charset="0"/>
                <a:cs typeface="Times New Roman" panose="02020603050405020304" pitchFamily="18" charset="0"/>
              </a:rPr>
              <a:t> </a:t>
            </a:r>
            <a:r>
              <a:rPr lang="en-IN" dirty="0" err="1">
                <a:solidFill>
                  <a:schemeClr val="tx1"/>
                </a:solidFill>
                <a:effectLst/>
                <a:ea typeface="Calibri" panose="020F0502020204030204" pitchFamily="34" charset="0"/>
                <a:cs typeface="Times New Roman" panose="02020603050405020304" pitchFamily="18" charset="0"/>
              </a:rPr>
              <a:t>C,Louis,Lee</a:t>
            </a:r>
            <a:r>
              <a:rPr lang="en-IN" dirty="0">
                <a:solidFill>
                  <a:schemeClr val="tx1"/>
                </a:solidFill>
                <a:effectLst/>
                <a:ea typeface="Calibri" panose="020F0502020204030204" pitchFamily="34" charset="0"/>
                <a:cs typeface="Times New Roman" panose="02020603050405020304" pitchFamily="18" charset="0"/>
              </a:rPr>
              <a:t> </a:t>
            </a:r>
            <a:r>
              <a:rPr lang="en-IN" dirty="0" err="1">
                <a:solidFill>
                  <a:schemeClr val="tx1"/>
                </a:solidFill>
                <a:effectLst/>
                <a:ea typeface="Calibri" panose="020F0502020204030204" pitchFamily="34" charset="0"/>
                <a:cs typeface="Times New Roman" panose="02020603050405020304" pitchFamily="18" charset="0"/>
              </a:rPr>
              <a:t>E,Wheless</a:t>
            </a:r>
            <a:r>
              <a:rPr lang="en-IN" dirty="0">
                <a:solidFill>
                  <a:schemeClr val="tx1"/>
                </a:solidFill>
                <a:effectLst/>
                <a:ea typeface="Calibri" panose="020F0502020204030204" pitchFamily="34" charset="0"/>
                <a:cs typeface="Times New Roman" panose="02020603050405020304" pitchFamily="18" charset="0"/>
              </a:rPr>
              <a:t>, and </a:t>
            </a:r>
            <a:r>
              <a:rPr lang="en-IN" dirty="0" err="1">
                <a:solidFill>
                  <a:schemeClr val="tx1"/>
                </a:solidFill>
                <a:effectLst/>
                <a:ea typeface="Calibri" panose="020F0502020204030204" pitchFamily="34" charset="0"/>
                <a:cs typeface="Times New Roman" panose="02020603050405020304" pitchFamily="18" charset="0"/>
              </a:rPr>
              <a:t>Yuankai</a:t>
            </a:r>
            <a:r>
              <a:rPr lang="en-IN" dirty="0">
                <a:solidFill>
                  <a:schemeClr val="tx1"/>
                </a:solidFill>
                <a:effectLst/>
                <a:ea typeface="Calibri" panose="020F0502020204030204" pitchFamily="34" charset="0"/>
                <a:cs typeface="Times New Roman" panose="02020603050405020304" pitchFamily="18" charset="0"/>
              </a:rPr>
              <a:t> </a:t>
            </a:r>
            <a:r>
              <a:rPr lang="en-IN" dirty="0" err="1">
                <a:solidFill>
                  <a:schemeClr val="tx1"/>
                </a:solidFill>
                <a:effectLst/>
                <a:ea typeface="Calibri" panose="020F0502020204030204" pitchFamily="34" charset="0"/>
                <a:cs typeface="Times New Roman" panose="02020603050405020304" pitchFamily="18" charset="0"/>
              </a:rPr>
              <a:t>Huo</a:t>
            </a:r>
            <a:r>
              <a:rPr lang="en-IN" dirty="0">
                <a:solidFill>
                  <a:schemeClr val="tx1"/>
                </a:solidFill>
                <a:effectLst/>
                <a:ea typeface="Calibri" panose="020F0502020204030204" pitchFamily="34" charset="0"/>
                <a:cs typeface="Times New Roman" panose="02020603050405020304" pitchFamily="18" charset="0"/>
              </a:rPr>
              <a:t> et al,[2020] </a:t>
            </a:r>
            <a:r>
              <a:rPr lang="en-IN" b="1" dirty="0">
                <a:solidFill>
                  <a:schemeClr val="tx1"/>
                </a:solidFill>
                <a:effectLst/>
                <a:ea typeface="Calibri" panose="020F0502020204030204" pitchFamily="34" charset="0"/>
                <a:cs typeface="Times New Roman" panose="02020603050405020304" pitchFamily="18" charset="0"/>
              </a:rPr>
              <a:t>"</a:t>
            </a:r>
            <a:r>
              <a:rPr lang="en-IN" b="1" dirty="0" err="1">
                <a:solidFill>
                  <a:schemeClr val="tx1"/>
                </a:solidFill>
                <a:effectLst/>
                <a:ea typeface="Calibri" panose="020F0502020204030204" pitchFamily="34" charset="0"/>
                <a:cs typeface="Times New Roman" panose="02020603050405020304" pitchFamily="18" charset="0"/>
              </a:rPr>
              <a:t>WearMask</a:t>
            </a:r>
            <a:r>
              <a:rPr lang="en-IN" b="1" dirty="0">
                <a:solidFill>
                  <a:schemeClr val="tx1"/>
                </a:solidFill>
                <a:effectLst/>
                <a:ea typeface="Calibri" panose="020F0502020204030204" pitchFamily="34" charset="0"/>
                <a:cs typeface="Times New Roman" panose="02020603050405020304" pitchFamily="18" charset="0"/>
              </a:rPr>
              <a:t>: Fast In-browser Face Mask Detection with Serverless Edge Computing for COVID-19“. </a:t>
            </a:r>
            <a:r>
              <a:rPr lang="en-IN" dirty="0">
                <a:solidFill>
                  <a:schemeClr val="tx1"/>
                </a:solidFill>
                <a:effectLst/>
                <a:ea typeface="Calibri" panose="020F0502020204030204" pitchFamily="34" charset="0"/>
                <a:cs typeface="Times New Roman" panose="02020603050405020304" pitchFamily="18" charset="0"/>
              </a:rPr>
              <a:t>In this paper author proposed a Web based efficient AI recognition of </a:t>
            </a:r>
            <a:r>
              <a:rPr lang="en-IN" dirty="0" err="1">
                <a:solidFill>
                  <a:schemeClr val="tx1"/>
                </a:solidFill>
                <a:effectLst/>
                <a:ea typeface="Calibri" panose="020F0502020204030204" pitchFamily="34" charset="0"/>
                <a:cs typeface="Times New Roman" panose="02020603050405020304" pitchFamily="18" charset="0"/>
              </a:rPr>
              <a:t>masks.The</a:t>
            </a:r>
            <a:r>
              <a:rPr lang="en-IN" dirty="0">
                <a:solidFill>
                  <a:schemeClr val="tx1"/>
                </a:solidFill>
                <a:effectLst/>
                <a:ea typeface="Calibri" panose="020F0502020204030204" pitchFamily="34" charset="0"/>
                <a:cs typeface="Times New Roman" panose="02020603050405020304" pitchFamily="18" charset="0"/>
              </a:rPr>
              <a:t> contribution is to provide a holistic edge-computing framework in integrating (1)deep learning models (2)neural network inference computing network (3)a stack-based virtual </a:t>
            </a:r>
            <a:r>
              <a:rPr lang="en-IN" dirty="0" err="1">
                <a:solidFill>
                  <a:schemeClr val="tx1"/>
                </a:solidFill>
                <a:effectLst/>
                <a:ea typeface="Calibri" panose="020F0502020204030204" pitchFamily="34" charset="0"/>
                <a:cs typeface="Times New Roman" panose="02020603050405020304" pitchFamily="18" charset="0"/>
              </a:rPr>
              <a:t>machine.For</a:t>
            </a:r>
            <a:r>
              <a:rPr lang="en-IN" dirty="0">
                <a:solidFill>
                  <a:schemeClr val="tx1"/>
                </a:solidFill>
                <a:effectLst/>
                <a:ea typeface="Calibri" panose="020F0502020204030204" pitchFamily="34" charset="0"/>
                <a:cs typeface="Times New Roman" panose="02020603050405020304" pitchFamily="18" charset="0"/>
              </a:rPr>
              <a:t> end users (1)installation free deployment (2)low computing requirements (3)high detection </a:t>
            </a:r>
            <a:r>
              <a:rPr lang="en-IN" dirty="0" err="1">
                <a:solidFill>
                  <a:schemeClr val="tx1"/>
                </a:solidFill>
                <a:effectLst/>
                <a:ea typeface="Calibri" panose="020F0502020204030204" pitchFamily="34" charset="0"/>
                <a:cs typeface="Times New Roman" panose="02020603050405020304" pitchFamily="18" charset="0"/>
              </a:rPr>
              <a:t>speed.This</a:t>
            </a:r>
            <a:r>
              <a:rPr lang="en-IN" dirty="0">
                <a:solidFill>
                  <a:schemeClr val="tx1"/>
                </a:solidFill>
                <a:effectLst/>
                <a:ea typeface="Calibri" panose="020F0502020204030204" pitchFamily="34" charset="0"/>
                <a:cs typeface="Times New Roman" panose="02020603050405020304" pitchFamily="18" charset="0"/>
              </a:rPr>
              <a:t> would give high </a:t>
            </a:r>
            <a:r>
              <a:rPr lang="en-IN" dirty="0" err="1">
                <a:solidFill>
                  <a:schemeClr val="tx1"/>
                </a:solidFill>
                <a:effectLst/>
                <a:ea typeface="Calibri" panose="020F0502020204030204" pitchFamily="34" charset="0"/>
                <a:cs typeface="Times New Roman" panose="02020603050405020304" pitchFamily="18" charset="0"/>
              </a:rPr>
              <a:t>accuracy.The</a:t>
            </a:r>
            <a:r>
              <a:rPr lang="en-IN" dirty="0">
                <a:solidFill>
                  <a:schemeClr val="tx1"/>
                </a:solidFill>
                <a:effectLst/>
                <a:ea typeface="Calibri" panose="020F0502020204030204" pitchFamily="34" charset="0"/>
                <a:cs typeface="Times New Roman" panose="02020603050405020304" pitchFamily="18" charset="0"/>
              </a:rPr>
              <a:t> drawback is insufficient support of deep learning from </a:t>
            </a:r>
            <a:r>
              <a:rPr lang="en-IN" dirty="0" err="1">
                <a:solidFill>
                  <a:schemeClr val="tx1"/>
                </a:solidFill>
                <a:effectLst/>
                <a:ea typeface="Calibri" panose="020F0502020204030204" pitchFamily="34" charset="0"/>
                <a:cs typeface="Times New Roman" panose="02020603050405020304" pitchFamily="18" charset="0"/>
              </a:rPr>
              <a:t>javascript</a:t>
            </a:r>
            <a:r>
              <a:rPr lang="en-IN" dirty="0">
                <a:solidFill>
                  <a:schemeClr val="tx1"/>
                </a:solidFill>
                <a:effectLst/>
                <a:ea typeface="Calibri" panose="020F0502020204030204" pitchFamily="34" charset="0"/>
                <a:cs typeface="Times New Roman" panose="02020603050405020304" pitchFamily="18" charset="0"/>
              </a:rPr>
              <a:t> by </a:t>
            </a:r>
            <a:r>
              <a:rPr lang="en-IN" dirty="0" err="1">
                <a:solidFill>
                  <a:schemeClr val="tx1"/>
                </a:solidFill>
                <a:effectLst/>
                <a:ea typeface="Calibri" panose="020F0502020204030204" pitchFamily="34" charset="0"/>
                <a:cs typeface="Times New Roman" panose="02020603050405020304" pitchFamily="18" charset="0"/>
              </a:rPr>
              <a:t>agrregating</a:t>
            </a:r>
            <a:r>
              <a:rPr lang="en-IN" dirty="0">
                <a:solidFill>
                  <a:schemeClr val="tx1"/>
                </a:solidFill>
                <a:effectLst/>
                <a:ea typeface="Calibri" panose="020F0502020204030204" pitchFamily="34" charset="0"/>
                <a:cs typeface="Times New Roman" panose="02020603050405020304" pitchFamily="18" charset="0"/>
              </a:rPr>
              <a:t> NCNN and WASM.</a:t>
            </a:r>
          </a:p>
          <a:p>
            <a:pPr lvl="0" algn="just">
              <a:lnSpc>
                <a:spcPct val="107000"/>
              </a:lnSpc>
            </a:pPr>
            <a:endParaRPr lang="en-IN" dirty="0">
              <a:solidFill>
                <a:schemeClr val="tx1"/>
              </a:solidFill>
              <a:ea typeface="Calibri" panose="020F0502020204030204" pitchFamily="34" charset="0"/>
              <a:cs typeface="Times New Roman" panose="02020603050405020304" pitchFamily="18" charset="0"/>
            </a:endParaRPr>
          </a:p>
          <a:p>
            <a:pPr lvl="0" algn="just">
              <a:lnSpc>
                <a:spcPct val="107000"/>
              </a:lnSpc>
            </a:pPr>
            <a:r>
              <a:rPr lang="en-IN" b="1" dirty="0">
                <a:solidFill>
                  <a:schemeClr val="tx1"/>
                </a:solidFill>
                <a:ea typeface="Calibri" panose="020F0502020204030204" pitchFamily="34" charset="0"/>
                <a:cs typeface="Times New Roman" panose="02020603050405020304" pitchFamily="18" charset="0"/>
              </a:rPr>
              <a:t>13.</a:t>
            </a:r>
            <a:r>
              <a:rPr lang="en-US" dirty="0">
                <a:solidFill>
                  <a:schemeClr val="tx1"/>
                </a:solidFill>
                <a:effectLst/>
                <a:ea typeface="Calibri" panose="020F0502020204030204" pitchFamily="34" charset="0"/>
                <a:cs typeface="Times New Roman" panose="02020603050405020304" pitchFamily="18" charset="0"/>
              </a:rPr>
              <a:t> </a:t>
            </a:r>
            <a:r>
              <a:rPr lang="en-US" dirty="0" err="1">
                <a:solidFill>
                  <a:schemeClr val="tx1"/>
                </a:solidFill>
                <a:effectLst/>
                <a:ea typeface="Calibri" panose="020F0502020204030204" pitchFamily="34" charset="0"/>
                <a:cs typeface="Times New Roman" panose="02020603050405020304" pitchFamily="18" charset="0"/>
              </a:rPr>
              <a:t>Preeti</a:t>
            </a:r>
            <a:r>
              <a:rPr lang="en-US" dirty="0">
                <a:solidFill>
                  <a:schemeClr val="tx1"/>
                </a:solidFill>
                <a:effectLst/>
                <a:ea typeface="Calibri" panose="020F0502020204030204" pitchFamily="34" charset="0"/>
                <a:cs typeface="Times New Roman" panose="02020603050405020304" pitchFamily="18" charset="0"/>
              </a:rPr>
              <a:t> </a:t>
            </a:r>
            <a:r>
              <a:rPr lang="en-US" dirty="0" err="1">
                <a:solidFill>
                  <a:schemeClr val="tx1"/>
                </a:solidFill>
                <a:effectLst/>
                <a:ea typeface="Calibri" panose="020F0502020204030204" pitchFamily="34" charset="0"/>
                <a:cs typeface="Times New Roman" panose="02020603050405020304" pitchFamily="18" charset="0"/>
              </a:rPr>
              <a:t>Nagrath,Rachna</a:t>
            </a:r>
            <a:r>
              <a:rPr lang="en-US" dirty="0">
                <a:solidFill>
                  <a:schemeClr val="tx1"/>
                </a:solidFill>
                <a:effectLst/>
                <a:ea typeface="Calibri" panose="020F0502020204030204" pitchFamily="34" charset="0"/>
                <a:cs typeface="Times New Roman" panose="02020603050405020304" pitchFamily="18" charset="0"/>
              </a:rPr>
              <a:t> </a:t>
            </a:r>
            <a:r>
              <a:rPr lang="en-US" dirty="0" err="1">
                <a:solidFill>
                  <a:schemeClr val="tx1"/>
                </a:solidFill>
                <a:effectLst/>
                <a:ea typeface="Calibri" panose="020F0502020204030204" pitchFamily="34" charset="0"/>
                <a:cs typeface="Times New Roman" panose="02020603050405020304" pitchFamily="18" charset="0"/>
              </a:rPr>
              <a:t>Jain,Agam</a:t>
            </a:r>
            <a:r>
              <a:rPr lang="en-US" dirty="0">
                <a:solidFill>
                  <a:schemeClr val="tx1"/>
                </a:solidFill>
                <a:effectLst/>
                <a:ea typeface="Calibri" panose="020F0502020204030204" pitchFamily="34" charset="0"/>
                <a:cs typeface="Times New Roman" panose="02020603050405020304" pitchFamily="18" charset="0"/>
              </a:rPr>
              <a:t> </a:t>
            </a:r>
            <a:r>
              <a:rPr lang="en-US" dirty="0" err="1">
                <a:solidFill>
                  <a:schemeClr val="tx1"/>
                </a:solidFill>
                <a:effectLst/>
                <a:ea typeface="Calibri" panose="020F0502020204030204" pitchFamily="34" charset="0"/>
                <a:cs typeface="Times New Roman" panose="02020603050405020304" pitchFamily="18" charset="0"/>
              </a:rPr>
              <a:t>madan,Rohan</a:t>
            </a:r>
            <a:r>
              <a:rPr lang="en-US" dirty="0">
                <a:solidFill>
                  <a:schemeClr val="tx1"/>
                </a:solidFill>
                <a:effectLst/>
                <a:ea typeface="Calibri" panose="020F0502020204030204" pitchFamily="34" charset="0"/>
                <a:cs typeface="Times New Roman" panose="02020603050405020304" pitchFamily="18" charset="0"/>
              </a:rPr>
              <a:t> </a:t>
            </a:r>
            <a:r>
              <a:rPr lang="en-US" dirty="0" err="1">
                <a:solidFill>
                  <a:schemeClr val="tx1"/>
                </a:solidFill>
                <a:effectLst/>
                <a:ea typeface="Calibri" panose="020F0502020204030204" pitchFamily="34" charset="0"/>
                <a:cs typeface="Times New Roman" panose="02020603050405020304" pitchFamily="18" charset="0"/>
              </a:rPr>
              <a:t>Arora,Piyush</a:t>
            </a:r>
            <a:r>
              <a:rPr lang="en-US" dirty="0">
                <a:solidFill>
                  <a:schemeClr val="tx1"/>
                </a:solidFill>
                <a:effectLst/>
                <a:ea typeface="Calibri" panose="020F0502020204030204" pitchFamily="34" charset="0"/>
                <a:cs typeface="Times New Roman" panose="02020603050405020304" pitchFamily="18" charset="0"/>
              </a:rPr>
              <a:t> </a:t>
            </a:r>
            <a:r>
              <a:rPr lang="en-US" dirty="0" err="1">
                <a:solidFill>
                  <a:schemeClr val="tx1"/>
                </a:solidFill>
                <a:effectLst/>
                <a:ea typeface="Calibri" panose="020F0502020204030204" pitchFamily="34" charset="0"/>
                <a:cs typeface="Times New Roman" panose="02020603050405020304" pitchFamily="18" charset="0"/>
              </a:rPr>
              <a:t>Kataria</a:t>
            </a:r>
            <a:r>
              <a:rPr lang="en-US" dirty="0">
                <a:solidFill>
                  <a:schemeClr val="tx1"/>
                </a:solidFill>
                <a:effectLst/>
                <a:ea typeface="Calibri" panose="020F0502020204030204" pitchFamily="34" charset="0"/>
                <a:cs typeface="Times New Roman" panose="02020603050405020304" pitchFamily="18" charset="0"/>
              </a:rPr>
              <a:t>, and Jude Hemanth et al,[2020] </a:t>
            </a:r>
            <a:r>
              <a:rPr lang="en-US" b="1" dirty="0">
                <a:solidFill>
                  <a:schemeClr val="tx1"/>
                </a:solidFill>
                <a:effectLst/>
                <a:ea typeface="Calibri" panose="020F0502020204030204" pitchFamily="34" charset="0"/>
                <a:cs typeface="Times New Roman" panose="02020603050405020304" pitchFamily="18" charset="0"/>
              </a:rPr>
              <a:t>"SSDMNV2: A real time DNN-based face mask detection system using single shot </a:t>
            </a:r>
            <a:r>
              <a:rPr lang="en-US" b="1" dirty="0" err="1">
                <a:solidFill>
                  <a:schemeClr val="tx1"/>
                </a:solidFill>
                <a:effectLst/>
                <a:ea typeface="Calibri" panose="020F0502020204030204" pitchFamily="34" charset="0"/>
                <a:cs typeface="Times New Roman" panose="02020603050405020304" pitchFamily="18" charset="0"/>
              </a:rPr>
              <a:t>multibox</a:t>
            </a:r>
            <a:r>
              <a:rPr lang="en-US" b="1" dirty="0">
                <a:solidFill>
                  <a:schemeClr val="tx1"/>
                </a:solidFill>
                <a:effectLst/>
                <a:ea typeface="Calibri" panose="020F0502020204030204" pitchFamily="34" charset="0"/>
                <a:cs typeface="Times New Roman" panose="02020603050405020304" pitchFamily="18" charset="0"/>
              </a:rPr>
              <a:t> detector and MobileNetV2“. </a:t>
            </a:r>
            <a:r>
              <a:rPr lang="en-US" dirty="0">
                <a:solidFill>
                  <a:schemeClr val="tx1"/>
                </a:solidFill>
                <a:ea typeface="Calibri" panose="020F0502020204030204" pitchFamily="34" charset="0"/>
                <a:cs typeface="Times New Roman" panose="02020603050405020304" pitchFamily="18" charset="0"/>
              </a:rPr>
              <a:t>I</a:t>
            </a:r>
            <a:r>
              <a:rPr lang="en-US" dirty="0">
                <a:solidFill>
                  <a:schemeClr val="tx1"/>
                </a:solidFill>
                <a:effectLst/>
                <a:ea typeface="Calibri" panose="020F0502020204030204" pitchFamily="34" charset="0"/>
                <a:cs typeface="Times New Roman" panose="02020603050405020304" pitchFamily="18" charset="0"/>
              </a:rPr>
              <a:t>n this paper author proposed a Single Shot </a:t>
            </a:r>
            <a:r>
              <a:rPr lang="en-US" dirty="0" err="1">
                <a:solidFill>
                  <a:schemeClr val="tx1"/>
                </a:solidFill>
                <a:effectLst/>
                <a:ea typeface="Calibri" panose="020F0502020204030204" pitchFamily="34" charset="0"/>
                <a:cs typeface="Times New Roman" panose="02020603050405020304" pitchFamily="18" charset="0"/>
              </a:rPr>
              <a:t>multibox</a:t>
            </a:r>
            <a:r>
              <a:rPr lang="en-US" dirty="0">
                <a:solidFill>
                  <a:schemeClr val="tx1"/>
                </a:solidFill>
                <a:effectLst/>
                <a:ea typeface="Calibri" panose="020F0502020204030204" pitchFamily="34" charset="0"/>
                <a:cs typeface="Times New Roman" panose="02020603050405020304" pitchFamily="18" charset="0"/>
              </a:rPr>
              <a:t> Detector as a face detector and MobilenetV2 architecture as a framework for the classifier, which is very lightweight and can even be used in embedded devices to perform real-time mask detection. This paper gives accuracy of 0.9264 and an FI score of 0.93. It generates better accuracy but has faced various wrong predictions. </a:t>
            </a:r>
            <a:endParaRPr lang="en-IN" dirty="0">
              <a:solidFill>
                <a:schemeClr val="tx1"/>
              </a:solidFill>
              <a:ea typeface="Calibri" panose="020F0502020204030204" pitchFamily="34" charset="0"/>
              <a:cs typeface="Times New Roman" panose="02020603050405020304" pitchFamily="18" charset="0"/>
            </a:endParaRPr>
          </a:p>
          <a:p>
            <a:pPr lvl="0" algn="just">
              <a:lnSpc>
                <a:spcPct val="107000"/>
              </a:lnSpc>
            </a:pPr>
            <a:endParaRPr lang="en-US" dirty="0">
              <a:solidFill>
                <a:schemeClr val="tx1"/>
              </a:solidFill>
              <a:effectLst/>
              <a:ea typeface="Calibri" panose="020F0502020204030204" pitchFamily="34" charset="0"/>
              <a:cs typeface="Times New Roman" panose="02020603050405020304" pitchFamily="18" charset="0"/>
            </a:endParaRPr>
          </a:p>
          <a:p>
            <a:pPr lvl="0" algn="just">
              <a:lnSpc>
                <a:spcPct val="107000"/>
              </a:lnSpc>
            </a:pPr>
            <a:endParaRPr lang="en-IN" dirty="0">
              <a:solidFill>
                <a:schemeClr val="tx1"/>
              </a:solidFill>
              <a:effectLst/>
              <a:ea typeface="Calibri" panose="020F0502020204030204" pitchFamily="34" charset="0"/>
              <a:cs typeface="Times New Roman" panose="02020603050405020304" pitchFamily="18" charset="0"/>
            </a:endParaRPr>
          </a:p>
          <a:p>
            <a:pPr lvl="0" algn="just">
              <a:lnSpc>
                <a:spcPct val="107000"/>
              </a:lnSpc>
            </a:pPr>
            <a:endParaRPr lang="en-IN"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142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B5E2C-4E0C-406B-89B8-46E7CD493625}"/>
              </a:ext>
            </a:extLst>
          </p:cNvPr>
          <p:cNvSpPr>
            <a:spLocks noGrp="1"/>
          </p:cNvSpPr>
          <p:nvPr>
            <p:ph/>
          </p:nvPr>
        </p:nvSpPr>
        <p:spPr>
          <a:xfrm>
            <a:off x="457200" y="76200"/>
            <a:ext cx="8229600" cy="5851525"/>
          </a:xfrm>
        </p:spPr>
        <p:txBody>
          <a:bodyPr/>
          <a:lstStyle/>
          <a:p>
            <a:pPr marL="0" indent="0" algn="ctr">
              <a:buNone/>
            </a:pPr>
            <a:r>
              <a:rPr lang="en-US" b="1" dirty="0">
                <a:solidFill>
                  <a:schemeClr val="bg1"/>
                </a:solidFill>
                <a:latin typeface="Times New Roman" panose="02020603050405020304" pitchFamily="18" charset="0"/>
                <a:cs typeface="Times New Roman" panose="02020603050405020304" pitchFamily="18" charset="0"/>
              </a:rPr>
              <a:t>Dataset</a:t>
            </a:r>
          </a:p>
          <a:p>
            <a:pPr marL="0" indent="0" algn="ctr">
              <a:buNone/>
            </a:pPr>
            <a:endParaRPr lang="en-US" b="1"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data set used for Face mask detection is taken from Kaggle.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contains a total of 11,042 images which is used for the model.</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images consists of  2 different types i.e. mask, without mask.</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divide the entire dataset into training and testing data.</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training and testing data are divided in the ratio of 7:3 where 7729 images are used for training and 3313 images for testing.</a:t>
            </a:r>
            <a:endParaRPr lang="en-IN"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69AFA66-5B0F-4F77-9643-4AF52E31BEF0}"/>
              </a:ext>
            </a:extLst>
          </p:cNvPr>
          <p:cNvSpPr>
            <a:spLocks noGrp="1"/>
          </p:cNvSpPr>
          <p:nvPr>
            <p:ph type="sldNum" sz="quarter" idx="10"/>
          </p:nvPr>
        </p:nvSpPr>
        <p:spPr/>
        <p:txBody>
          <a:bodyPr/>
          <a:lstStyle/>
          <a:p>
            <a:pPr>
              <a:defRPr/>
            </a:pPr>
            <a:fld id="{19B6CFAF-3DFB-49F7-9747-D9859B2554EC}" type="slidenum">
              <a:rPr lang="en-IN" smtClean="0"/>
              <a:pPr>
                <a:defRPr/>
              </a:pPr>
              <a:t>9</a:t>
            </a:fld>
            <a:endParaRPr lang="en-IN" dirty="0"/>
          </a:p>
        </p:txBody>
      </p:sp>
      <p:sp>
        <p:nvSpPr>
          <p:cNvPr id="4" name="Date Placeholder 3">
            <a:extLst>
              <a:ext uri="{FF2B5EF4-FFF2-40B4-BE49-F238E27FC236}">
                <a16:creationId xmlns:a16="http://schemas.microsoft.com/office/drawing/2014/main" id="{A741E084-4F3C-47C7-A08B-0E18E31DD98D}"/>
              </a:ext>
            </a:extLst>
          </p:cNvPr>
          <p:cNvSpPr>
            <a:spLocks noGrp="1"/>
          </p:cNvSpPr>
          <p:nvPr>
            <p:ph type="dt" sz="half" idx="11"/>
          </p:nvPr>
        </p:nvSpPr>
        <p:spPr/>
        <p:txBody>
          <a:bodyPr/>
          <a:lstStyle/>
          <a:p>
            <a:pPr>
              <a:defRPr/>
            </a:pPr>
            <a:fld id="{AF7D17A1-AFC3-4474-92E1-832F991E1706}" type="datetime3">
              <a:rPr lang="en-US" smtClean="0"/>
              <a:pPr>
                <a:defRPr/>
              </a:pPr>
              <a:t>4 August 2021</a:t>
            </a:fld>
            <a:endParaRPr lang="en-US" dirty="0"/>
          </a:p>
        </p:txBody>
      </p:sp>
    </p:spTree>
    <p:extLst>
      <p:ext uri="{BB962C8B-B14F-4D97-AF65-F5344CB8AC3E}">
        <p14:creationId xmlns:p14="http://schemas.microsoft.com/office/powerpoint/2010/main" val="119238742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50871</TotalTime>
  <Words>3332</Words>
  <Application>Microsoft Office PowerPoint</Application>
  <PresentationFormat>On-screen Show (4:3)</PresentationFormat>
  <Paragraphs>331</Paragraphs>
  <Slides>32</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32</vt:i4>
      </vt:variant>
    </vt:vector>
  </HeadingPairs>
  <TitlesOfParts>
    <vt:vector size="41" baseType="lpstr">
      <vt:lpstr>Arial</vt:lpstr>
      <vt:lpstr>Calibri</vt:lpstr>
      <vt:lpstr>Georgia</vt:lpstr>
      <vt:lpstr>Times New Roman</vt:lpstr>
      <vt:lpstr>Verdana</vt:lpstr>
      <vt:lpstr>Wingdings</vt:lpstr>
      <vt:lpstr>Default Design</vt:lpstr>
      <vt:lpstr>1_Custom Design</vt:lpstr>
      <vt:lpstr>Custom Design</vt:lpstr>
      <vt:lpstr>PowerPoint Presentation</vt:lpstr>
      <vt:lpstr>ABSTRACT</vt:lpstr>
      <vt:lpstr>INTRODUCTION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OUTPUT</vt:lpstr>
      <vt:lpstr>FINAL OUTPUT</vt:lpstr>
      <vt:lpstr>FINAL OUTPUT</vt:lpstr>
      <vt:lpstr>FINAL OUTPUT</vt:lpstr>
      <vt:lpstr>RESULT</vt:lpstr>
      <vt:lpstr>RESULT</vt:lpstr>
      <vt:lpstr>PowerPoint Presentation</vt:lpstr>
      <vt:lpstr>FUTURE SCOPE</vt:lpstr>
      <vt:lpstr>PowerPoint Presentation</vt:lpstr>
      <vt:lpstr>References </vt:lpstr>
      <vt:lpstr> </vt:lpstr>
      <vt:lpstr> </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Lokesh Kumar Kolluri</cp:lastModifiedBy>
  <cp:revision>2717</cp:revision>
  <cp:lastPrinted>1601-01-01T00:00:00Z</cp:lastPrinted>
  <dcterms:created xsi:type="dcterms:W3CDTF">2005-07-02T04:48:06Z</dcterms:created>
  <dcterms:modified xsi:type="dcterms:W3CDTF">2021-08-04T07:33:55Z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