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ABC Product Sales Analysis</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65124"/>
            <a:ext cx="10515600" cy="59703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Recommender System (Market Basket Analysis)</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order statistics</a:t>
            </a:r>
            <a:endParaRPr/>
          </a:p>
        </p:txBody>
      </p:sp>
      <p:sp>
        <p:nvSpPr>
          <p:cNvPr id="144" name="Google Shape;14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Total orders entries: 397478</a:t>
            </a:r>
            <a:endParaRPr/>
          </a:p>
          <a:p>
            <a:pPr indent="-228600" lvl="0" marL="228600" rtl="0" algn="l">
              <a:lnSpc>
                <a:spcPct val="90000"/>
              </a:lnSpc>
              <a:spcBef>
                <a:spcPts val="1000"/>
              </a:spcBef>
              <a:spcAft>
                <a:spcPts val="0"/>
              </a:spcAft>
              <a:buClr>
                <a:schemeClr val="dk1"/>
              </a:buClr>
              <a:buSzPts val="2800"/>
              <a:buChar char="•"/>
            </a:pPr>
            <a:r>
              <a:rPr lang="en-US"/>
              <a:t>Unique orders: 18510</a:t>
            </a:r>
            <a:endParaRPr/>
          </a:p>
          <a:p>
            <a:pPr indent="-228600" lvl="0" marL="228600" rtl="0" algn="l">
              <a:lnSpc>
                <a:spcPct val="90000"/>
              </a:lnSpc>
              <a:spcBef>
                <a:spcPts val="1000"/>
              </a:spcBef>
              <a:spcAft>
                <a:spcPts val="0"/>
              </a:spcAft>
              <a:buClr>
                <a:schemeClr val="dk1"/>
              </a:buClr>
              <a:buSzPts val="2800"/>
              <a:buChar char="•"/>
            </a:pPr>
            <a:r>
              <a:rPr lang="en-US"/>
              <a:t>Unique items bought: 3665</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 – PSPARK-DF-DELTA LAKE</a:t>
            </a:r>
            <a:endParaRPr/>
          </a:p>
        </p:txBody>
      </p:sp>
      <p:sp>
        <p:nvSpPr>
          <p:cNvPr id="150" name="Google Shape;15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Association rule mining metrics used</a:t>
            </a:r>
            <a:endParaRPr/>
          </a:p>
          <a:p>
            <a:pPr indent="-228600" lvl="1" marL="685800" rtl="0" algn="l">
              <a:lnSpc>
                <a:spcPct val="90000"/>
              </a:lnSpc>
              <a:spcBef>
                <a:spcPts val="500"/>
              </a:spcBef>
              <a:spcAft>
                <a:spcPts val="0"/>
              </a:spcAft>
              <a:buClr>
                <a:schemeClr val="dk1"/>
              </a:buClr>
              <a:buSzPts val="2400"/>
              <a:buChar char="•"/>
            </a:pPr>
            <a:r>
              <a:rPr lang="en-US"/>
              <a:t>Support – It is the percentage of orders that contain item set</a:t>
            </a:r>
            <a:endParaRPr/>
          </a:p>
          <a:p>
            <a:pPr indent="-228600" lvl="2" marL="1143000" rtl="0" algn="l">
              <a:lnSpc>
                <a:spcPct val="90000"/>
              </a:lnSpc>
              <a:spcBef>
                <a:spcPts val="500"/>
              </a:spcBef>
              <a:spcAft>
                <a:spcPts val="0"/>
              </a:spcAft>
              <a:buClr>
                <a:schemeClr val="dk1"/>
              </a:buClr>
              <a:buSzPts val="2000"/>
              <a:buChar char="•"/>
            </a:pPr>
            <a:r>
              <a:rPr lang="en-US"/>
              <a:t>Eg – support{a,b} = 3/5 i.e. 3 out of 5 orders contain a and b both</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Confidence - </a:t>
            </a:r>
            <a:r>
              <a:rPr lang="en-US" sz="2000"/>
              <a:t>Given two items, A and B, confidence measures the percentage of times that item B is purchased, given that item A was purchased. </a:t>
            </a:r>
            <a:endParaRPr/>
          </a:p>
          <a:p>
            <a:pPr indent="-228600" lvl="2" marL="1143000" rtl="0" algn="l">
              <a:lnSpc>
                <a:spcPct val="90000"/>
              </a:lnSpc>
              <a:spcBef>
                <a:spcPts val="500"/>
              </a:spcBef>
              <a:spcAft>
                <a:spcPts val="0"/>
              </a:spcAft>
              <a:buClr>
                <a:schemeClr val="dk1"/>
              </a:buClr>
              <a:buSzPts val="1600"/>
              <a:buChar char="•"/>
            </a:pPr>
            <a:r>
              <a:rPr lang="en-US" sz="1600"/>
              <a:t>This is expressed as: confidence{a-&gt;b} = support{a,b} / support{a}</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Lift - </a:t>
            </a:r>
            <a:r>
              <a:rPr lang="en-US" sz="2000"/>
              <a:t>Given two items, A and B, lift indicates whether there is a relationship between A and B, or whether the two items are occurring together in the same orders simply by chance (ie: at random).</a:t>
            </a:r>
            <a:endParaRPr/>
          </a:p>
          <a:p>
            <a:pPr indent="-228600" lvl="2" marL="1143000" rtl="0" algn="l">
              <a:lnSpc>
                <a:spcPct val="90000"/>
              </a:lnSpc>
              <a:spcBef>
                <a:spcPts val="500"/>
              </a:spcBef>
              <a:spcAft>
                <a:spcPts val="0"/>
              </a:spcAft>
              <a:buClr>
                <a:schemeClr val="dk1"/>
              </a:buClr>
              <a:buSzPts val="1600"/>
              <a:buChar char="•"/>
            </a:pPr>
            <a:r>
              <a:rPr lang="en-US" sz="1600"/>
              <a:t>Lift{a,b} = lift{b,a} = support{a,b} / (support{a} * support{b})</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6" name="Google Shape;15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By using previously shown metrics I have built a function to generate the parameters for pairs of all of our products</a:t>
            </a:r>
            <a:endParaRPr/>
          </a:p>
          <a:p>
            <a:pPr indent="-228600" lvl="0" marL="228600" rtl="0" algn="l">
              <a:lnSpc>
                <a:spcPct val="90000"/>
              </a:lnSpc>
              <a:spcBef>
                <a:spcPts val="1000"/>
              </a:spcBef>
              <a:spcAft>
                <a:spcPts val="0"/>
              </a:spcAft>
              <a:buClr>
                <a:schemeClr val="dk1"/>
              </a:buClr>
              <a:buSzPts val="2800"/>
              <a:buChar char="•"/>
            </a:pPr>
            <a:r>
              <a:rPr lang="en-US"/>
              <a:t>The product pairs are filtered level by level based on a threshold</a:t>
            </a:r>
            <a:endParaRPr/>
          </a:p>
          <a:p>
            <a:pPr indent="-228600" lvl="0" marL="228600" rtl="0" algn="l">
              <a:lnSpc>
                <a:spcPct val="90000"/>
              </a:lnSpc>
              <a:spcBef>
                <a:spcPts val="1000"/>
              </a:spcBef>
              <a:spcAft>
                <a:spcPts val="0"/>
              </a:spcAft>
              <a:buClr>
                <a:schemeClr val="dk1"/>
              </a:buClr>
              <a:buSzPts val="2800"/>
              <a:buChar char="•"/>
            </a:pPr>
            <a:r>
              <a:rPr lang="en-US"/>
              <a:t>After the function is done performing the calculation for all metrics we get results in the form of a data frame</a:t>
            </a:r>
            <a:endParaRPr/>
          </a:p>
          <a:p>
            <a:pPr indent="-228600" lvl="0" marL="228600" rtl="0" algn="l">
              <a:lnSpc>
                <a:spcPct val="90000"/>
              </a:lnSpc>
              <a:spcBef>
                <a:spcPts val="1000"/>
              </a:spcBef>
              <a:spcAft>
                <a:spcPts val="0"/>
              </a:spcAft>
              <a:buClr>
                <a:schemeClr val="dk1"/>
              </a:buClr>
              <a:buSzPts val="2800"/>
              <a:buChar char="•"/>
            </a:pPr>
            <a:r>
              <a:rPr lang="en-US"/>
              <a:t>We can now filter pairs based on required criteria</a:t>
            </a:r>
            <a:endParaRPr/>
          </a:p>
          <a:p>
            <a:pPr indent="-228600" lvl="0" marL="228600" rtl="0" algn="l">
              <a:lnSpc>
                <a:spcPct val="90000"/>
              </a:lnSpc>
              <a:spcBef>
                <a:spcPts val="1000"/>
              </a:spcBef>
              <a:spcAft>
                <a:spcPts val="0"/>
              </a:spcAft>
              <a:buClr>
                <a:schemeClr val="dk1"/>
              </a:buClr>
              <a:buSzPts val="2800"/>
              <a:buChar char="•"/>
            </a:pPr>
            <a:r>
              <a:rPr lang="en-US"/>
              <a:t>I filtered the results based on lift value as it is the most important factor to determine pairs bought together and it is not random</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6"/>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26"/>
          <p:cNvSpPr txBox="1"/>
          <p:nvPr>
            <p:ph type="title"/>
          </p:nvPr>
        </p:nvSpPr>
        <p:spPr>
          <a:xfrm>
            <a:off x="643467" y="643467"/>
            <a:ext cx="3363974" cy="1597315"/>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lang="en-US" sz="2800">
                <a:solidFill>
                  <a:schemeClr val="lt1"/>
                </a:solidFill>
              </a:rPr>
              <a:t>How to use the function	</a:t>
            </a:r>
            <a:endParaRPr/>
          </a:p>
        </p:txBody>
      </p:sp>
      <p:sp>
        <p:nvSpPr>
          <p:cNvPr id="163" name="Google Shape;163;p26"/>
          <p:cNvSpPr txBox="1"/>
          <p:nvPr>
            <p:ph idx="1" type="body"/>
          </p:nvPr>
        </p:nvSpPr>
        <p:spPr>
          <a:xfrm>
            <a:off x="643468" y="2638044"/>
            <a:ext cx="3363974" cy="341562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n-US" sz="2000">
                <a:solidFill>
                  <a:schemeClr val="lt1"/>
                </a:solidFill>
              </a:rPr>
              <a:t>To get the result i.e. items that are bought with ‘x’ item, you just have to key in the item name and you’ll get the list of the item bought with key</a:t>
            </a:r>
            <a:endParaRPr/>
          </a:p>
          <a:p>
            <a:pPr indent="-228600" lvl="0" marL="228600" rtl="0" algn="l">
              <a:lnSpc>
                <a:spcPct val="90000"/>
              </a:lnSpc>
              <a:spcBef>
                <a:spcPts val="1000"/>
              </a:spcBef>
              <a:spcAft>
                <a:spcPts val="0"/>
              </a:spcAft>
              <a:buClr>
                <a:schemeClr val="lt1"/>
              </a:buClr>
              <a:buSzPts val="2000"/>
              <a:buChar char="•"/>
            </a:pPr>
            <a:r>
              <a:rPr lang="en-US" sz="2000">
                <a:solidFill>
                  <a:schemeClr val="lt1"/>
                </a:solidFill>
              </a:rPr>
              <a:t>Eg –  Shown in picture</a:t>
            </a:r>
            <a:endParaRPr/>
          </a:p>
          <a:p>
            <a:pPr indent="-228600" lvl="0" marL="228600" rtl="0" algn="l">
              <a:lnSpc>
                <a:spcPct val="90000"/>
              </a:lnSpc>
              <a:spcBef>
                <a:spcPts val="1000"/>
              </a:spcBef>
              <a:spcAft>
                <a:spcPts val="0"/>
              </a:spcAft>
              <a:buClr>
                <a:schemeClr val="lt1"/>
              </a:buClr>
              <a:buSzPts val="2000"/>
              <a:buChar char="•"/>
            </a:pPr>
            <a:r>
              <a:rPr lang="en-US" sz="2000">
                <a:solidFill>
                  <a:schemeClr val="lt1"/>
                </a:solidFill>
              </a:rPr>
              <a:t>This function can be used by front end developer to receive the details of products and display it with ‘x’ item as Amazon does</a:t>
            </a:r>
            <a:endParaRPr/>
          </a:p>
          <a:p>
            <a:pPr indent="-101600" lvl="0" marL="228600" rtl="0" algn="l">
              <a:lnSpc>
                <a:spcPct val="90000"/>
              </a:lnSpc>
              <a:spcBef>
                <a:spcPts val="1000"/>
              </a:spcBef>
              <a:spcAft>
                <a:spcPts val="0"/>
              </a:spcAft>
              <a:buClr>
                <a:schemeClr val="dk1"/>
              </a:buClr>
              <a:buSzPts val="2000"/>
              <a:buNone/>
            </a:pPr>
            <a:r>
              <a:t/>
            </a:r>
            <a:endParaRPr sz="2000">
              <a:solidFill>
                <a:schemeClr val="lt1"/>
              </a:solidFill>
            </a:endParaRPr>
          </a:p>
        </p:txBody>
      </p:sp>
      <p:pic>
        <p:nvPicPr>
          <p:cNvPr id="164" name="Google Shape;164;p26"/>
          <p:cNvPicPr preferRelativeResize="0"/>
          <p:nvPr/>
        </p:nvPicPr>
        <p:blipFill rotWithShape="1">
          <a:blip r:embed="rId3">
            <a:alphaModFix/>
          </a:blip>
          <a:srcRect b="0" l="0" r="0" t="0"/>
          <a:stretch/>
        </p:blipFill>
        <p:spPr>
          <a:xfrm>
            <a:off x="5297763" y="2121853"/>
            <a:ext cx="6250769" cy="2453427"/>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	</a:t>
            </a:r>
            <a:endParaRPr/>
          </a:p>
        </p:txBody>
      </p:sp>
      <p:sp>
        <p:nvSpPr>
          <p:cNvPr id="170" name="Google Shape;17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performing analysis using my function, Sales Director can easily find out the list of product bought together with the given product description</a:t>
            </a:r>
            <a:endParaRPr/>
          </a:p>
          <a:p>
            <a:pPr indent="-228600" lvl="0" marL="228600" rtl="0" algn="l">
              <a:lnSpc>
                <a:spcPct val="90000"/>
              </a:lnSpc>
              <a:spcBef>
                <a:spcPts val="1000"/>
              </a:spcBef>
              <a:spcAft>
                <a:spcPts val="0"/>
              </a:spcAft>
              <a:buClr>
                <a:schemeClr val="dk1"/>
              </a:buClr>
              <a:buSzPts val="2800"/>
              <a:buChar char="•"/>
            </a:pPr>
            <a:r>
              <a:rPr lang="en-US"/>
              <a:t>This function can be used to pull the information of the products on web layout and display it as recommendation besides purchase cart to  grab buyer attention</a:t>
            </a:r>
            <a:endParaRPr/>
          </a:p>
          <a:p>
            <a:pPr indent="-228600" lvl="0" marL="228600" rtl="0" algn="l">
              <a:lnSpc>
                <a:spcPct val="90000"/>
              </a:lnSpc>
              <a:spcBef>
                <a:spcPts val="1000"/>
              </a:spcBef>
              <a:spcAft>
                <a:spcPts val="0"/>
              </a:spcAft>
              <a:buClr>
                <a:schemeClr val="dk1"/>
              </a:buClr>
              <a:buSzPts val="2800"/>
              <a:buChar char="•"/>
            </a:pPr>
            <a:r>
              <a:rPr lang="en-US"/>
              <a:t>Finally, ABC company can now increase it’s ticket size as buyers may also purchase recommended products and thereby increase profits for ABC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US" sz="6000"/>
            </a:br>
            <a:r>
              <a:rPr lang="en-US" sz="6000"/>
              <a:t>Top 10 Products</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a:t>
            </a:r>
            <a:endParaRPr/>
          </a:p>
        </p:txBody>
      </p:sp>
      <p:sp>
        <p:nvSpPr>
          <p:cNvPr id="181" name="Google Shape;18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Find top 10 selling products (Assumption)</a:t>
            </a:r>
            <a:endParaRPr/>
          </a:p>
          <a:p>
            <a:pPr indent="-228600" lvl="0" marL="228600" rtl="0" algn="l">
              <a:lnSpc>
                <a:spcPct val="90000"/>
              </a:lnSpc>
              <a:spcBef>
                <a:spcPts val="1000"/>
              </a:spcBef>
              <a:spcAft>
                <a:spcPts val="0"/>
              </a:spcAft>
              <a:buClr>
                <a:schemeClr val="dk1"/>
              </a:buClr>
              <a:buSzPts val="2800"/>
              <a:buChar char="•"/>
            </a:pPr>
            <a:r>
              <a:rPr lang="en-US"/>
              <a:t>Keep data for only these 10 products, discard rest</a:t>
            </a:r>
            <a:endParaRPr/>
          </a:p>
          <a:p>
            <a:pPr indent="-228600" lvl="0" marL="228600" rtl="0" algn="l">
              <a:lnSpc>
                <a:spcPct val="90000"/>
              </a:lnSpc>
              <a:spcBef>
                <a:spcPts val="1000"/>
              </a:spcBef>
              <a:spcAft>
                <a:spcPts val="0"/>
              </a:spcAft>
              <a:buClr>
                <a:schemeClr val="dk1"/>
              </a:buClr>
              <a:buSzPts val="2800"/>
              <a:buChar char="•"/>
            </a:pPr>
            <a:r>
              <a:rPr lang="en-US"/>
              <a:t>Check seasonality in sale using seasonal decomposition parameters like a trend, seasonal and residual</a:t>
            </a:r>
            <a:endParaRPr/>
          </a:p>
          <a:p>
            <a:pPr indent="-228600" lvl="0" marL="228600" rtl="0" algn="l">
              <a:lnSpc>
                <a:spcPct val="90000"/>
              </a:lnSpc>
              <a:spcBef>
                <a:spcPts val="1000"/>
              </a:spcBef>
              <a:spcAft>
                <a:spcPts val="0"/>
              </a:spcAft>
              <a:buClr>
                <a:schemeClr val="dk1"/>
              </a:buClr>
              <a:buSzPts val="2800"/>
              <a:buChar char="•"/>
            </a:pPr>
            <a:r>
              <a:rPr lang="en-US"/>
              <a:t>Product wise DATASET split</a:t>
            </a:r>
            <a:endParaRPr/>
          </a:p>
          <a:p>
            <a:pPr indent="-228600" lvl="0" marL="228600" rtl="0" algn="l">
              <a:lnSpc>
                <a:spcPct val="90000"/>
              </a:lnSpc>
              <a:spcBef>
                <a:spcPts val="1000"/>
              </a:spcBef>
              <a:spcAft>
                <a:spcPts val="0"/>
              </a:spcAft>
              <a:buClr>
                <a:schemeClr val="dk1"/>
              </a:buClr>
              <a:buSzPts val="2800"/>
              <a:buChar char="•"/>
            </a:pPr>
            <a:r>
              <a:rPr lang="en-US"/>
              <a:t>find the quantity required for 12 weeks</a:t>
            </a:r>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30"/>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30"/>
          <p:cNvSpPr txBox="1"/>
          <p:nvPr>
            <p:ph type="title"/>
          </p:nvPr>
        </p:nvSpPr>
        <p:spPr>
          <a:xfrm>
            <a:off x="643467" y="643467"/>
            <a:ext cx="3363974" cy="1597315"/>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lang="en-US" sz="2800">
                <a:solidFill>
                  <a:schemeClr val="lt1"/>
                </a:solidFill>
              </a:rPr>
              <a:t>Assumption	</a:t>
            </a:r>
            <a:endParaRPr/>
          </a:p>
        </p:txBody>
      </p:sp>
      <p:sp>
        <p:nvSpPr>
          <p:cNvPr id="188" name="Google Shape;188;p30"/>
          <p:cNvSpPr txBox="1"/>
          <p:nvPr>
            <p:ph idx="1" type="body"/>
          </p:nvPr>
        </p:nvSpPr>
        <p:spPr>
          <a:xfrm>
            <a:off x="643468" y="2638044"/>
            <a:ext cx="3363974" cy="341562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n-US" sz="2000">
                <a:solidFill>
                  <a:schemeClr val="lt1"/>
                </a:solidFill>
              </a:rPr>
              <a:t>Assuming that the ABC company ranks top products based on the first quantity of product sold and then the frequency of purchase made.</a:t>
            </a:r>
            <a:endParaRPr/>
          </a:p>
          <a:p>
            <a:pPr indent="-228600" lvl="0" marL="228600" rtl="0" algn="l">
              <a:lnSpc>
                <a:spcPct val="90000"/>
              </a:lnSpc>
              <a:spcBef>
                <a:spcPts val="1000"/>
              </a:spcBef>
              <a:spcAft>
                <a:spcPts val="0"/>
              </a:spcAft>
              <a:buClr>
                <a:schemeClr val="lt1"/>
              </a:buClr>
              <a:buSzPts val="2000"/>
              <a:buChar char="•"/>
            </a:pPr>
            <a:r>
              <a:rPr lang="en-US" sz="2000">
                <a:solidFill>
                  <a:schemeClr val="lt1"/>
                </a:solidFill>
              </a:rPr>
              <a:t>After performing analysis based on the above assumption, I found out the top 10 products</a:t>
            </a:r>
            <a:endParaRPr/>
          </a:p>
          <a:p>
            <a:pPr indent="-228600" lvl="0" marL="228600" rtl="0" algn="l">
              <a:lnSpc>
                <a:spcPct val="90000"/>
              </a:lnSpc>
              <a:spcBef>
                <a:spcPts val="1000"/>
              </a:spcBef>
              <a:spcAft>
                <a:spcPts val="0"/>
              </a:spcAft>
              <a:buClr>
                <a:schemeClr val="lt1"/>
              </a:buClr>
              <a:buSzPts val="2000"/>
              <a:buChar char="•"/>
            </a:pPr>
            <a:r>
              <a:rPr lang="en-US" sz="2000">
                <a:solidFill>
                  <a:schemeClr val="lt1"/>
                </a:solidFill>
              </a:rPr>
              <a:t>Let’s see what these products are in the picture</a:t>
            </a:r>
            <a:endParaRPr/>
          </a:p>
        </p:txBody>
      </p:sp>
      <p:pic>
        <p:nvPicPr>
          <p:cNvPr descr="Screen of a cell phone&#10;&#10;Description automatically generated" id="189" name="Google Shape;189;p30"/>
          <p:cNvPicPr preferRelativeResize="0"/>
          <p:nvPr/>
        </p:nvPicPr>
        <p:blipFill rotWithShape="1">
          <a:blip r:embed="rId3">
            <a:alphaModFix/>
          </a:blip>
          <a:srcRect b="0" l="0" r="0" t="0"/>
          <a:stretch/>
        </p:blipFill>
        <p:spPr>
          <a:xfrm>
            <a:off x="5297763" y="1615581"/>
            <a:ext cx="6250769" cy="3465971"/>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1"/>
          <p:cNvSpPr/>
          <p:nvPr/>
        </p:nvSpPr>
        <p:spPr>
          <a:xfrm>
            <a:off x="378068" y="343486"/>
            <a:ext cx="11438793" cy="1844256"/>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p31"/>
          <p:cNvSpPr txBox="1"/>
          <p:nvPr>
            <p:ph type="title"/>
          </p:nvPr>
        </p:nvSpPr>
        <p:spPr>
          <a:xfrm>
            <a:off x="526073" y="466578"/>
            <a:ext cx="11139854" cy="93044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lang="en-US" sz="5400">
                <a:solidFill>
                  <a:srgbClr val="FFFFFF"/>
                </a:solidFill>
                <a:latin typeface="Calibri"/>
                <a:ea typeface="Calibri"/>
                <a:cs typeface="Calibri"/>
                <a:sym typeface="Calibri"/>
              </a:rPr>
              <a:t>Visualized sales of one of the products</a:t>
            </a:r>
            <a:endParaRPr/>
          </a:p>
        </p:txBody>
      </p:sp>
      <p:cxnSp>
        <p:nvCxnSpPr>
          <p:cNvPr id="196" name="Google Shape;196;p31"/>
          <p:cNvCxnSpPr/>
          <p:nvPr/>
        </p:nvCxnSpPr>
        <p:spPr>
          <a:xfrm>
            <a:off x="2209800" y="1448631"/>
            <a:ext cx="7772400" cy="0"/>
          </a:xfrm>
          <a:prstGeom prst="straightConnector1">
            <a:avLst/>
          </a:prstGeom>
          <a:noFill/>
          <a:ln cap="flat" cmpd="sng" w="22225">
            <a:solidFill>
              <a:srgbClr val="D9D9D9"/>
            </a:solidFill>
            <a:prstDash val="solid"/>
            <a:miter lim="800000"/>
            <a:headEnd len="sm" w="sm" type="none"/>
            <a:tailEnd len="sm" w="sm" type="none"/>
          </a:ln>
        </p:spPr>
      </p:cxnSp>
      <p:pic>
        <p:nvPicPr>
          <p:cNvPr descr="A close up of a map&#10;&#10;Description automatically generated" id="197" name="Google Shape;197;p31"/>
          <p:cNvPicPr preferRelativeResize="0"/>
          <p:nvPr>
            <p:ph idx="1" type="body"/>
          </p:nvPr>
        </p:nvPicPr>
        <p:blipFill rotWithShape="1">
          <a:blip r:embed="rId3">
            <a:alphaModFix/>
          </a:blip>
          <a:srcRect b="0" l="0" r="0" t="0"/>
          <a:stretch/>
        </p:blipFill>
        <p:spPr>
          <a:xfrm>
            <a:off x="1133095" y="2509911"/>
            <a:ext cx="9870711" cy="3997637"/>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4"/>
            <a:ext cx="10515600" cy="59703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6000"/>
              <a:t>Understanding Sales data</a:t>
            </a:r>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32"/>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32"/>
          <p:cNvSpPr txBox="1"/>
          <p:nvPr>
            <p:ph type="title"/>
          </p:nvPr>
        </p:nvSpPr>
        <p:spPr>
          <a:xfrm>
            <a:off x="643467" y="643467"/>
            <a:ext cx="3363974" cy="1597315"/>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lang="en-US" sz="2800">
                <a:solidFill>
                  <a:schemeClr val="lt1"/>
                </a:solidFill>
              </a:rPr>
              <a:t>BI</a:t>
            </a:r>
            <a:endParaRPr sz="2800">
              <a:solidFill>
                <a:schemeClr val="lt1"/>
              </a:solidFill>
            </a:endParaRPr>
          </a:p>
        </p:txBody>
      </p:sp>
      <p:sp>
        <p:nvSpPr>
          <p:cNvPr id="204" name="Google Shape;204;p32"/>
          <p:cNvSpPr txBox="1"/>
          <p:nvPr>
            <p:ph idx="1" type="body"/>
          </p:nvPr>
        </p:nvSpPr>
        <p:spPr>
          <a:xfrm>
            <a:off x="643468" y="2638044"/>
            <a:ext cx="3363974" cy="34156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solidFill>
                  <a:schemeClr val="lt1"/>
                </a:solidFill>
              </a:rPr>
              <a:t>This plot here clearly shows that sales of this product are unstable with seasonality</a:t>
            </a:r>
            <a:endParaRPr/>
          </a:p>
          <a:p>
            <a:pPr indent="-228600" lvl="0" marL="228600" rtl="0" algn="l">
              <a:lnSpc>
                <a:spcPct val="90000"/>
              </a:lnSpc>
              <a:spcBef>
                <a:spcPts val="1000"/>
              </a:spcBef>
              <a:spcAft>
                <a:spcPts val="0"/>
              </a:spcAft>
              <a:buClr>
                <a:schemeClr val="lt1"/>
              </a:buClr>
              <a:buSzPts val="2000"/>
              <a:buChar char="•"/>
            </a:pPr>
            <a:r>
              <a:rPr lang="en-US" sz="2000">
                <a:solidFill>
                  <a:schemeClr val="lt1"/>
                </a:solidFill>
              </a:rPr>
              <a:t>I have created a handy function in which the user can key in the product name and all the decompositions are displayed</a:t>
            </a:r>
            <a:endParaRPr/>
          </a:p>
        </p:txBody>
      </p:sp>
      <p:pic>
        <p:nvPicPr>
          <p:cNvPr id="205" name="Google Shape;205;p32"/>
          <p:cNvPicPr preferRelativeResize="0"/>
          <p:nvPr/>
        </p:nvPicPr>
        <p:blipFill rotWithShape="1">
          <a:blip r:embed="rId3">
            <a:alphaModFix/>
          </a:blip>
          <a:srcRect b="0" l="0" r="0" t="0"/>
          <a:stretch/>
        </p:blipFill>
        <p:spPr>
          <a:xfrm>
            <a:off x="4660149" y="1730477"/>
            <a:ext cx="7362762" cy="3165988"/>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sp>
        <p:nvSpPr>
          <p:cNvPr id="211" name="Google Shape;21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have kept a driver code which takes all top 10 product and perform analysis on them automatically</a:t>
            </a:r>
            <a:endParaRPr/>
          </a:p>
          <a:p>
            <a:pPr indent="-228600" lvl="0" marL="228600" rtl="0" algn="l">
              <a:lnSpc>
                <a:spcPct val="90000"/>
              </a:lnSpc>
              <a:spcBef>
                <a:spcPts val="1000"/>
              </a:spcBef>
              <a:spcAft>
                <a:spcPts val="0"/>
              </a:spcAft>
              <a:buClr>
                <a:schemeClr val="dk1"/>
              </a:buClr>
              <a:buSzPts val="2800"/>
              <a:buChar char="•"/>
            </a:pPr>
            <a:r>
              <a:rPr lang="en-US"/>
              <a:t>Steps followed while performing analysis:</a:t>
            </a:r>
            <a:endParaRPr/>
          </a:p>
          <a:p>
            <a:pPr indent="-228600" lvl="1" marL="685800" rtl="0" algn="l">
              <a:lnSpc>
                <a:spcPct val="90000"/>
              </a:lnSpc>
              <a:spcBef>
                <a:spcPts val="500"/>
              </a:spcBef>
              <a:spcAft>
                <a:spcPts val="0"/>
              </a:spcAft>
              <a:buClr>
                <a:schemeClr val="dk1"/>
              </a:buClr>
              <a:buSzPts val="2400"/>
              <a:buChar char="•"/>
            </a:pPr>
            <a:r>
              <a:rPr lang="en-US"/>
              <a:t>Building data based on the product description passed, which includes preparing the index, resampling data for weekly analysis and dropping nan in any.</a:t>
            </a:r>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34"/>
          <p:cNvSpPr txBox="1"/>
          <p:nvPr>
            <p:ph type="title"/>
          </p:nvPr>
        </p:nvSpPr>
        <p:spPr>
          <a:xfrm>
            <a:off x="643467" y="643467"/>
            <a:ext cx="3363974" cy="1597315"/>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lang="en-US" sz="2800">
                <a:solidFill>
                  <a:schemeClr val="lt1"/>
                </a:solidFill>
              </a:rPr>
              <a:t>Results</a:t>
            </a:r>
            <a:endParaRPr/>
          </a:p>
        </p:txBody>
      </p:sp>
      <p:sp>
        <p:nvSpPr>
          <p:cNvPr id="218" name="Google Shape;218;p34"/>
          <p:cNvSpPr txBox="1"/>
          <p:nvPr>
            <p:ph idx="1" type="body"/>
          </p:nvPr>
        </p:nvSpPr>
        <p:spPr>
          <a:xfrm>
            <a:off x="643468" y="2638044"/>
            <a:ext cx="3363974" cy="34156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solidFill>
                  <a:schemeClr val="lt1"/>
                </a:solidFill>
              </a:rPr>
              <a:t>Finally, after running the driver code user will automatically get the name of the top product and its 12-week stock prediction one by one</a:t>
            </a:r>
            <a:endParaRPr/>
          </a:p>
          <a:p>
            <a:pPr indent="-228600" lvl="0" marL="228600" rtl="0" algn="l">
              <a:lnSpc>
                <a:spcPct val="90000"/>
              </a:lnSpc>
              <a:spcBef>
                <a:spcPts val="1000"/>
              </a:spcBef>
              <a:spcAft>
                <a:spcPts val="0"/>
              </a:spcAft>
              <a:buClr>
                <a:schemeClr val="lt1"/>
              </a:buClr>
              <a:buSzPts val="2000"/>
              <a:buChar char="•"/>
            </a:pPr>
            <a:r>
              <a:rPr lang="en-US" sz="2000">
                <a:solidFill>
                  <a:schemeClr val="lt1"/>
                </a:solidFill>
              </a:rPr>
              <a:t>In the picture, you can see results for one of the top products</a:t>
            </a:r>
            <a:endParaRPr/>
          </a:p>
        </p:txBody>
      </p:sp>
      <p:pic>
        <p:nvPicPr>
          <p:cNvPr id="219" name="Google Shape;219;p34"/>
          <p:cNvPicPr preferRelativeResize="0"/>
          <p:nvPr/>
        </p:nvPicPr>
        <p:blipFill rotWithShape="1">
          <a:blip r:embed="rId3">
            <a:alphaModFix/>
          </a:blip>
          <a:srcRect b="0" l="0" r="0" t="0"/>
          <a:stretch/>
        </p:blipFill>
        <p:spPr>
          <a:xfrm>
            <a:off x="4790245" y="1856194"/>
            <a:ext cx="7128928" cy="3404063"/>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25" name="Google Shape;22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Using my program user can do the following things:</a:t>
            </a:r>
            <a:endParaRPr/>
          </a:p>
          <a:p>
            <a:pPr indent="-228600" lvl="1" marL="685800" rtl="0" algn="l">
              <a:lnSpc>
                <a:spcPct val="90000"/>
              </a:lnSpc>
              <a:spcBef>
                <a:spcPts val="500"/>
              </a:spcBef>
              <a:spcAft>
                <a:spcPts val="0"/>
              </a:spcAft>
              <a:buClr>
                <a:schemeClr val="dk1"/>
              </a:buClr>
              <a:buSzPts val="2400"/>
              <a:buChar char="•"/>
            </a:pPr>
            <a:r>
              <a:rPr lang="en-US"/>
              <a:t>Find the top 10 selling products</a:t>
            </a:r>
            <a:endParaRPr/>
          </a:p>
          <a:p>
            <a:pPr indent="-228600" lvl="1" marL="685800" rtl="0" algn="l">
              <a:lnSpc>
                <a:spcPct val="90000"/>
              </a:lnSpc>
              <a:spcBef>
                <a:spcPts val="500"/>
              </a:spcBef>
              <a:spcAft>
                <a:spcPts val="0"/>
              </a:spcAft>
              <a:buClr>
                <a:schemeClr val="dk1"/>
              </a:buClr>
              <a:buSzPts val="2400"/>
              <a:buChar char="•"/>
            </a:pPr>
            <a:r>
              <a:rPr lang="en-US"/>
              <a:t>Check seasonality in their sales</a:t>
            </a:r>
            <a:endParaRPr/>
          </a:p>
          <a:p>
            <a:pPr indent="-228600" lvl="1" marL="685800" rtl="0" algn="l">
              <a:lnSpc>
                <a:spcPct val="90000"/>
              </a:lnSpc>
              <a:spcBef>
                <a:spcPts val="500"/>
              </a:spcBef>
              <a:spcAft>
                <a:spcPts val="0"/>
              </a:spcAft>
              <a:buClr>
                <a:schemeClr val="dk1"/>
              </a:buClr>
              <a:buSzPts val="2400"/>
              <a:buChar char="•"/>
            </a:pPr>
            <a:r>
              <a:rPr lang="en-US"/>
              <a:t>Perform quantity  on a weekly basis</a:t>
            </a:r>
            <a:endParaRPr/>
          </a:p>
          <a:p>
            <a:pPr indent="-228600" lvl="0" marL="228600" rtl="0" algn="l">
              <a:lnSpc>
                <a:spcPct val="90000"/>
              </a:lnSpc>
              <a:spcBef>
                <a:spcPts val="1000"/>
              </a:spcBef>
              <a:spcAft>
                <a:spcPts val="0"/>
              </a:spcAft>
              <a:buClr>
                <a:schemeClr val="dk1"/>
              </a:buClr>
              <a:buSzPts val="2800"/>
              <a:buChar char="•"/>
            </a:pPr>
            <a:r>
              <a:rPr lang="en-US"/>
              <a:t>After using this ANALYSIS results, I can assure Head of Supply Chain that inventory levels of these products can be extracted and used to stock up the items for weekly sale</a:t>
            </a:r>
            <a:endParaRPr/>
          </a:p>
          <a:p>
            <a:pPr indent="-228600" lvl="0" marL="228600" rtl="0" algn="l">
              <a:lnSpc>
                <a:spcPct val="90000"/>
              </a:lnSpc>
              <a:spcBef>
                <a:spcPts val="1000"/>
              </a:spcBef>
              <a:spcAft>
                <a:spcPts val="0"/>
              </a:spcAft>
              <a:buClr>
                <a:schemeClr val="dk1"/>
              </a:buClr>
              <a:buSzPts val="2800"/>
              <a:buChar char="•"/>
            </a:pPr>
            <a:r>
              <a:rPr lang="en-US"/>
              <a:t>With this ABC company can now meet the customer demands and lower the inventory cost and reduce wastage</a:t>
            </a:r>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838200" y="365125"/>
            <a:ext cx="10515600" cy="59959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Font typeface="Calibri"/>
              <a:buNone/>
            </a:pPr>
            <a:r>
              <a:rPr lang="en-US" sz="8800"/>
              <a:t>Thank you</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sz="6000"/>
              <a:t>Shape of dataset</a:t>
            </a:r>
            <a:endParaRPr/>
          </a:p>
        </p:txBody>
      </p:sp>
      <p:sp>
        <p:nvSpPr>
          <p:cNvPr id="95" name="Google Shape;9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79400" lvl="0" marL="228600" rtl="0" algn="l">
              <a:lnSpc>
                <a:spcPct val="90000"/>
              </a:lnSpc>
              <a:spcBef>
                <a:spcPts val="0"/>
              </a:spcBef>
              <a:spcAft>
                <a:spcPts val="0"/>
              </a:spcAft>
              <a:buClr>
                <a:schemeClr val="dk1"/>
              </a:buClr>
              <a:buSzPts val="4400"/>
              <a:buChar char="•"/>
            </a:pPr>
            <a:r>
              <a:rPr lang="en-US" sz="4400"/>
              <a:t>Row count – 540509</a:t>
            </a:r>
            <a:endParaRPr/>
          </a:p>
          <a:p>
            <a:pPr indent="-279400" lvl="0" marL="228600" rtl="0" algn="l">
              <a:lnSpc>
                <a:spcPct val="90000"/>
              </a:lnSpc>
              <a:spcBef>
                <a:spcPts val="1000"/>
              </a:spcBef>
              <a:spcAft>
                <a:spcPts val="0"/>
              </a:spcAft>
              <a:buClr>
                <a:schemeClr val="dk1"/>
              </a:buClr>
              <a:buSzPts val="4400"/>
              <a:buChar char="•"/>
            </a:pPr>
            <a:r>
              <a:rPr lang="en-US" sz="4400"/>
              <a:t>Column count - 8</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Features of dataset</a:t>
            </a:r>
            <a:endParaRPr/>
          </a:p>
        </p:txBody>
      </p:sp>
      <p:sp>
        <p:nvSpPr>
          <p:cNvPr id="101" name="Google Shape;10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InvoiceNo - Unique number assigned to a shipment for billing purpose</a:t>
            </a:r>
            <a:endParaRPr/>
          </a:p>
          <a:p>
            <a:pPr indent="-228600" lvl="0" marL="228600" rtl="0" algn="l">
              <a:lnSpc>
                <a:spcPct val="90000"/>
              </a:lnSpc>
              <a:spcBef>
                <a:spcPts val="1000"/>
              </a:spcBef>
              <a:spcAft>
                <a:spcPts val="0"/>
              </a:spcAft>
              <a:buClr>
                <a:schemeClr val="dk1"/>
              </a:buClr>
              <a:buSzPts val="2800"/>
              <a:buChar char="•"/>
            </a:pPr>
            <a:r>
              <a:rPr lang="en-US"/>
              <a:t>StockCode – Kind of item id</a:t>
            </a:r>
            <a:endParaRPr/>
          </a:p>
          <a:p>
            <a:pPr indent="-228600" lvl="0" marL="228600" rtl="0" algn="l">
              <a:lnSpc>
                <a:spcPct val="90000"/>
              </a:lnSpc>
              <a:spcBef>
                <a:spcPts val="1000"/>
              </a:spcBef>
              <a:spcAft>
                <a:spcPts val="0"/>
              </a:spcAft>
              <a:buClr>
                <a:schemeClr val="dk1"/>
              </a:buClr>
              <a:buSzPts val="2800"/>
              <a:buChar char="•"/>
            </a:pPr>
            <a:r>
              <a:rPr lang="en-US"/>
              <a:t>Description - Product name</a:t>
            </a:r>
            <a:endParaRPr/>
          </a:p>
          <a:p>
            <a:pPr indent="-228600" lvl="0" marL="228600" rtl="0" algn="l">
              <a:lnSpc>
                <a:spcPct val="90000"/>
              </a:lnSpc>
              <a:spcBef>
                <a:spcPts val="1000"/>
              </a:spcBef>
              <a:spcAft>
                <a:spcPts val="0"/>
              </a:spcAft>
              <a:buClr>
                <a:schemeClr val="dk1"/>
              </a:buClr>
              <a:buSzPts val="2800"/>
              <a:buChar char="•"/>
            </a:pPr>
            <a:r>
              <a:rPr lang="en-US"/>
              <a:t>Quantity - Amount purchased</a:t>
            </a:r>
            <a:endParaRPr/>
          </a:p>
          <a:p>
            <a:pPr indent="-228600" lvl="0" marL="228600" rtl="0" algn="l">
              <a:lnSpc>
                <a:spcPct val="90000"/>
              </a:lnSpc>
              <a:spcBef>
                <a:spcPts val="1000"/>
              </a:spcBef>
              <a:spcAft>
                <a:spcPts val="0"/>
              </a:spcAft>
              <a:buClr>
                <a:schemeClr val="dk1"/>
              </a:buClr>
              <a:buSzPts val="2800"/>
              <a:buChar char="•"/>
            </a:pPr>
            <a:r>
              <a:rPr lang="en-US"/>
              <a:t>InvoiceDate - Date and time of purchase</a:t>
            </a:r>
            <a:endParaRPr/>
          </a:p>
          <a:p>
            <a:pPr indent="-228600" lvl="0" marL="228600" rtl="0" algn="l">
              <a:lnSpc>
                <a:spcPct val="90000"/>
              </a:lnSpc>
              <a:spcBef>
                <a:spcPts val="1000"/>
              </a:spcBef>
              <a:spcAft>
                <a:spcPts val="0"/>
              </a:spcAft>
              <a:buClr>
                <a:schemeClr val="dk1"/>
              </a:buClr>
              <a:buSzPts val="2800"/>
              <a:buChar char="•"/>
            </a:pPr>
            <a:r>
              <a:rPr lang="en-US"/>
              <a:t>UnitPrice - Cost of product</a:t>
            </a:r>
            <a:endParaRPr/>
          </a:p>
          <a:p>
            <a:pPr indent="-228600" lvl="0" marL="228600" rtl="0" algn="l">
              <a:lnSpc>
                <a:spcPct val="90000"/>
              </a:lnSpc>
              <a:spcBef>
                <a:spcPts val="1000"/>
              </a:spcBef>
              <a:spcAft>
                <a:spcPts val="0"/>
              </a:spcAft>
              <a:buClr>
                <a:schemeClr val="dk1"/>
              </a:buClr>
              <a:buSzPts val="2800"/>
              <a:buChar char="•"/>
            </a:pPr>
            <a:r>
              <a:rPr lang="en-US"/>
              <a:t>CustomerID - Unique id for customer</a:t>
            </a:r>
            <a:endParaRPr/>
          </a:p>
          <a:p>
            <a:pPr indent="-228600" lvl="0" marL="228600" rtl="0" algn="l">
              <a:lnSpc>
                <a:spcPct val="90000"/>
              </a:lnSpc>
              <a:spcBef>
                <a:spcPts val="1000"/>
              </a:spcBef>
              <a:spcAft>
                <a:spcPts val="0"/>
              </a:spcAft>
              <a:buClr>
                <a:schemeClr val="dk1"/>
              </a:buClr>
              <a:buSzPts val="2800"/>
              <a:buChar char="•"/>
            </a:pPr>
            <a:r>
              <a:rPr lang="en-US"/>
              <a:t>Country - Contry of purchase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Cleaning</a:t>
            </a:r>
            <a:endParaRPr/>
          </a:p>
        </p:txBody>
      </p:sp>
      <p:sp>
        <p:nvSpPr>
          <p:cNvPr id="107" name="Google Shape;107;p17"/>
          <p:cNvSpPr txBox="1"/>
          <p:nvPr>
            <p:ph idx="1" type="body"/>
          </p:nvPr>
        </p:nvSpPr>
        <p:spPr>
          <a:xfrm>
            <a:off x="838200" y="2141537"/>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3200"/>
              <a:buChar char="•"/>
            </a:pPr>
            <a:r>
              <a:rPr lang="en-US" sz="3200"/>
              <a:t>Check for null values and correct them</a:t>
            </a:r>
            <a:endParaRPr/>
          </a:p>
          <a:p>
            <a:pPr indent="-228600" lvl="1" marL="685800" rtl="0" algn="l">
              <a:lnSpc>
                <a:spcPct val="90000"/>
              </a:lnSpc>
              <a:spcBef>
                <a:spcPts val="500"/>
              </a:spcBef>
              <a:spcAft>
                <a:spcPts val="0"/>
              </a:spcAft>
              <a:buClr>
                <a:schemeClr val="dk1"/>
              </a:buClr>
              <a:buSzPts val="3200"/>
              <a:buChar char="•"/>
            </a:pPr>
            <a:r>
              <a:rPr lang="en-US" sz="3200"/>
              <a:t>Corrected the datatypes of features</a:t>
            </a:r>
            <a:endParaRPr/>
          </a:p>
          <a:p>
            <a:pPr indent="-228600" lvl="1" marL="685800" rtl="0" algn="l">
              <a:lnSpc>
                <a:spcPct val="90000"/>
              </a:lnSpc>
              <a:spcBef>
                <a:spcPts val="500"/>
              </a:spcBef>
              <a:spcAft>
                <a:spcPts val="0"/>
              </a:spcAft>
              <a:buClr>
                <a:schemeClr val="dk1"/>
              </a:buClr>
              <a:buSzPts val="3200"/>
              <a:buChar char="•"/>
            </a:pPr>
            <a:r>
              <a:rPr lang="en-US" sz="3200"/>
              <a:t>Corrected column names</a:t>
            </a:r>
            <a:endParaRPr/>
          </a:p>
          <a:p>
            <a:pPr indent="-228600" lvl="1" marL="685800" rtl="0" algn="l">
              <a:lnSpc>
                <a:spcPct val="90000"/>
              </a:lnSpc>
              <a:spcBef>
                <a:spcPts val="500"/>
              </a:spcBef>
              <a:spcAft>
                <a:spcPts val="0"/>
              </a:spcAft>
              <a:buClr>
                <a:schemeClr val="dk1"/>
              </a:buClr>
              <a:buSzPts val="3200"/>
              <a:buChar char="•"/>
            </a:pPr>
            <a:r>
              <a:rPr lang="en-US" sz="3200"/>
              <a:t>Removed quantities with negative values</a:t>
            </a:r>
            <a:endParaRPr/>
          </a:p>
          <a:p>
            <a:pPr indent="-228600" lvl="1" marL="685800" rtl="0" algn="l">
              <a:lnSpc>
                <a:spcPct val="90000"/>
              </a:lnSpc>
              <a:spcBef>
                <a:spcPts val="500"/>
              </a:spcBef>
              <a:spcAft>
                <a:spcPts val="0"/>
              </a:spcAft>
              <a:buClr>
                <a:schemeClr val="dk1"/>
              </a:buClr>
              <a:buSzPts val="3200"/>
              <a:buChar char="•"/>
            </a:pPr>
            <a:r>
              <a:rPr lang="en-US" sz="3200"/>
              <a:t>Removed description with nan values</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838200" y="365125"/>
            <a:ext cx="10515600" cy="58560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 some insights about data</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9"/>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9"/>
          <p:cNvSpPr txBox="1"/>
          <p:nvPr>
            <p:ph idx="1" type="body"/>
          </p:nvPr>
        </p:nvSpPr>
        <p:spPr>
          <a:xfrm>
            <a:off x="645161" y="1012371"/>
            <a:ext cx="3363974" cy="491066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Looks like the highest number of product sales are made in the afternoon at 12 p.m. and sales fall after the evening till morning at 6 a.m. This may be because people make most purchases in the afternoon.</a:t>
            </a:r>
            <a:endParaRPr sz="2000">
              <a:solidFill>
                <a:schemeClr val="lt1"/>
              </a:solidFill>
            </a:endParaRPr>
          </a:p>
        </p:txBody>
      </p:sp>
      <p:pic>
        <p:nvPicPr>
          <p:cNvPr descr="A screenshot of a cell phone&#10;&#10;Description automatically generated" id="119" name="Google Shape;119;p19"/>
          <p:cNvPicPr preferRelativeResize="0"/>
          <p:nvPr/>
        </p:nvPicPr>
        <p:blipFill rotWithShape="1">
          <a:blip r:embed="rId3">
            <a:alphaModFix/>
          </a:blip>
          <a:srcRect b="0" l="0" r="0" t="0"/>
          <a:stretch/>
        </p:blipFill>
        <p:spPr>
          <a:xfrm>
            <a:off x="5297763" y="1299621"/>
            <a:ext cx="6250769" cy="4097891"/>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0"/>
          <p:cNvSpPr/>
          <p:nvPr/>
        </p:nvSpPr>
        <p:spPr>
          <a:xfrm>
            <a:off x="752856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screenshot of a cell phone&#10;&#10;Description automatically generated" id="125" name="Google Shape;125;p20"/>
          <p:cNvPicPr preferRelativeResize="0"/>
          <p:nvPr/>
        </p:nvPicPr>
        <p:blipFill rotWithShape="1">
          <a:blip r:embed="rId3">
            <a:alphaModFix/>
          </a:blip>
          <a:srcRect b="0" l="0" r="0" t="0"/>
          <a:stretch/>
        </p:blipFill>
        <p:spPr>
          <a:xfrm>
            <a:off x="649563" y="1381791"/>
            <a:ext cx="6250769" cy="3933550"/>
          </a:xfrm>
          <a:prstGeom prst="rect">
            <a:avLst/>
          </a:prstGeom>
          <a:noFill/>
          <a:ln>
            <a:noFill/>
          </a:ln>
        </p:spPr>
      </p:pic>
      <p:sp>
        <p:nvSpPr>
          <p:cNvPr id="126" name="Google Shape;126;p20"/>
          <p:cNvSpPr txBox="1"/>
          <p:nvPr>
            <p:ph idx="1" type="body"/>
          </p:nvPr>
        </p:nvSpPr>
        <p:spPr>
          <a:xfrm>
            <a:off x="8173721" y="1094014"/>
            <a:ext cx="3363974" cy="54168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The highest count of the item was sold in the month of November. This may be due to there is some kind of promotional or seasonal sale on the products in the month of November.</a:t>
            </a:r>
            <a:endParaRPr sz="2000">
              <a:solidFill>
                <a:schemeClr val="lt1"/>
              </a:solidFil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1"/>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21"/>
          <p:cNvSpPr txBox="1"/>
          <p:nvPr>
            <p:ph idx="1" type="body"/>
          </p:nvPr>
        </p:nvSpPr>
        <p:spPr>
          <a:xfrm>
            <a:off x="645161" y="1885950"/>
            <a:ext cx="3363974" cy="308610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lt1"/>
              </a:buClr>
              <a:buSzPct val="100000"/>
              <a:buChar char="•"/>
            </a:pPr>
            <a:r>
              <a:rPr lang="en-US" sz="3600">
                <a:solidFill>
                  <a:schemeClr val="lt1"/>
                </a:solidFill>
              </a:rPr>
              <a:t>From this figure we know that ABC company has the highest market in United Kingdom.</a:t>
            </a:r>
            <a:endParaRPr/>
          </a:p>
        </p:txBody>
      </p:sp>
      <p:pic>
        <p:nvPicPr>
          <p:cNvPr descr="A screenshot of a cell phone&#10;&#10;Description automatically generated" id="133" name="Google Shape;133;p21"/>
          <p:cNvPicPr preferRelativeResize="0"/>
          <p:nvPr/>
        </p:nvPicPr>
        <p:blipFill rotWithShape="1">
          <a:blip r:embed="rId3">
            <a:alphaModFix/>
          </a:blip>
          <a:srcRect b="0" l="0" r="0" t="0"/>
          <a:stretch/>
        </p:blipFill>
        <p:spPr>
          <a:xfrm>
            <a:off x="4882243" y="99787"/>
            <a:ext cx="7119257" cy="6531919"/>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