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8288000" cy="10287000"/>
  <p:notesSz cx="6858000" cy="9144000"/>
  <p:embeddedFontLst>
    <p:embeddedFont>
      <p:font typeface="Calibri" panose="020F0502020204030204" pitchFamily="34" charset="0"/>
      <p:regular r:id="rId22"/>
      <p:bold r:id="rId23"/>
      <p:italic r:id="rId24"/>
      <p:boldItalic r:id="rId25"/>
    </p:embeddedFont>
    <p:embeddedFont>
      <p:font typeface="DM Sans" panose="020B0604020202020204" charset="0"/>
      <p:regular r:id="rId26"/>
    </p:embeddedFont>
    <p:embeddedFont>
      <p:font typeface="DM Sans Bold" panose="020B0604020202020204" charset="0"/>
      <p:regular r:id="rId27"/>
    </p:embeddedFont>
    <p:embeddedFont>
      <p:font typeface="DM Sans Bold Italics" panose="020B0604020202020204" charset="0"/>
      <p:regular r:id="rId28"/>
    </p:embeddedFont>
    <p:embeddedFont>
      <p:font typeface="Open Sauce" panose="020B0604020202020204" charset="0"/>
      <p:regular r:id="rId29"/>
    </p:embeddedFont>
    <p:embeddedFont>
      <p:font typeface="Open Sauce Bold" panose="020B0604020202020204"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3" d="100"/>
          <a:sy n="73" d="100"/>
        </p:scale>
        <p:origin x="59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1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8.sv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sv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8.sv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7.svg"/><Relationship Id="rId7"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sv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029700" y="2209488"/>
            <a:ext cx="9258300" cy="8077512"/>
          </a:xfrm>
          <a:custGeom>
            <a:avLst/>
            <a:gdLst/>
            <a:ahLst/>
            <a:cxnLst/>
            <a:rect l="l" t="t" r="r" b="b"/>
            <a:pathLst>
              <a:path w="9258300" h="8077512">
                <a:moveTo>
                  <a:pt x="0" y="0"/>
                </a:moveTo>
                <a:lnTo>
                  <a:pt x="9258300" y="0"/>
                </a:lnTo>
                <a:lnTo>
                  <a:pt x="9258300" y="8077512"/>
                </a:lnTo>
                <a:lnTo>
                  <a:pt x="0" y="8077512"/>
                </a:lnTo>
                <a:lnTo>
                  <a:pt x="0" y="0"/>
                </a:lnTo>
                <a:close/>
              </a:path>
            </a:pathLst>
          </a:custGeom>
          <a:blipFill>
            <a:blip r:embed="rId2">
              <a:extLst>
                <a:ext uri="{96DAC541-7B7A-43D3-8B79-37D633B846F1}">
                  <asvg:svgBlip xmlns:asvg="http://schemas.microsoft.com/office/drawing/2016/SVG/main" r:embed="rId3"/>
                </a:ext>
              </a:extLst>
            </a:blip>
            <a:stretch>
              <a:fillRect b="-14618"/>
            </a:stretch>
          </a:blipFill>
        </p:spPr>
      </p:sp>
      <p:sp>
        <p:nvSpPr>
          <p:cNvPr id="3" name="TextBox 3"/>
          <p:cNvSpPr txBox="1"/>
          <p:nvPr/>
        </p:nvSpPr>
        <p:spPr>
          <a:xfrm>
            <a:off x="1028700" y="3804197"/>
            <a:ext cx="12921880" cy="1554480"/>
          </a:xfrm>
          <a:prstGeom prst="rect">
            <a:avLst/>
          </a:prstGeom>
        </p:spPr>
        <p:txBody>
          <a:bodyPr lIns="0" tIns="0" rIns="0" bIns="0" rtlCol="0" anchor="t">
            <a:spAutoFit/>
          </a:bodyPr>
          <a:lstStyle/>
          <a:p>
            <a:pPr>
              <a:lnSpc>
                <a:spcPts val="12480"/>
              </a:lnSpc>
            </a:pPr>
            <a:r>
              <a:rPr lang="en-US" sz="9600" spc="268">
                <a:solidFill>
                  <a:srgbClr val="3C1053"/>
                </a:solidFill>
                <a:latin typeface="Open Sauce Bold"/>
              </a:rPr>
              <a:t>RETAIL ANALYSIS</a:t>
            </a:r>
          </a:p>
        </p:txBody>
      </p:sp>
      <p:sp>
        <p:nvSpPr>
          <p:cNvPr id="4" name="Freeform 4"/>
          <p:cNvSpPr/>
          <p:nvPr/>
        </p:nvSpPr>
        <p:spPr>
          <a:xfrm>
            <a:off x="1028700" y="7934237"/>
            <a:ext cx="662803" cy="662803"/>
          </a:xfrm>
          <a:custGeom>
            <a:avLst/>
            <a:gdLst/>
            <a:ahLst/>
            <a:cxnLst/>
            <a:rect l="l" t="t" r="r" b="b"/>
            <a:pathLst>
              <a:path w="662803" h="662803">
                <a:moveTo>
                  <a:pt x="0" y="0"/>
                </a:moveTo>
                <a:lnTo>
                  <a:pt x="662803" y="0"/>
                </a:lnTo>
                <a:lnTo>
                  <a:pt x="662803" y="662803"/>
                </a:lnTo>
                <a:lnTo>
                  <a:pt x="0" y="66280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1995630" y="7998939"/>
            <a:ext cx="2897374" cy="266700"/>
          </a:xfrm>
          <a:prstGeom prst="rect">
            <a:avLst/>
          </a:prstGeom>
        </p:spPr>
        <p:txBody>
          <a:bodyPr lIns="0" tIns="0" rIns="0" bIns="0" rtlCol="0" anchor="t">
            <a:spAutoFit/>
          </a:bodyPr>
          <a:lstStyle/>
          <a:p>
            <a:pPr>
              <a:lnSpc>
                <a:spcPts val="2160"/>
              </a:lnSpc>
            </a:pPr>
            <a:r>
              <a:rPr lang="en-US" sz="1800" spc="43">
                <a:solidFill>
                  <a:srgbClr val="3C1053"/>
                </a:solidFill>
                <a:latin typeface="Open Sauce Bold"/>
              </a:rPr>
              <a:t>PRESENTED BY:</a:t>
            </a:r>
          </a:p>
        </p:txBody>
      </p:sp>
      <p:sp>
        <p:nvSpPr>
          <p:cNvPr id="6" name="TextBox 6"/>
          <p:cNvSpPr txBox="1"/>
          <p:nvPr/>
        </p:nvSpPr>
        <p:spPr>
          <a:xfrm>
            <a:off x="1995630" y="8404439"/>
            <a:ext cx="2564841" cy="273685"/>
          </a:xfrm>
          <a:prstGeom prst="rect">
            <a:avLst/>
          </a:prstGeom>
        </p:spPr>
        <p:txBody>
          <a:bodyPr lIns="0" tIns="0" rIns="0" bIns="0" rtlCol="0" anchor="t">
            <a:spAutoFit/>
          </a:bodyPr>
          <a:lstStyle/>
          <a:p>
            <a:pPr>
              <a:lnSpc>
                <a:spcPts val="2239"/>
              </a:lnSpc>
            </a:pPr>
            <a:r>
              <a:rPr lang="en-US" sz="1599" dirty="0">
                <a:solidFill>
                  <a:srgbClr val="3C1053"/>
                </a:solidFill>
                <a:latin typeface="DM Sans"/>
              </a:rPr>
              <a:t>Lokesh Kumar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077460" y="3921628"/>
            <a:ext cx="12181840" cy="767715"/>
          </a:xfrm>
          <a:prstGeom prst="rect">
            <a:avLst/>
          </a:prstGeom>
        </p:spPr>
        <p:txBody>
          <a:bodyPr lIns="0" tIns="0" rIns="0" bIns="0" rtlCol="0" anchor="t">
            <a:spAutoFit/>
          </a:bodyPr>
          <a:lstStyle/>
          <a:p>
            <a:pPr>
              <a:lnSpc>
                <a:spcPts val="6240"/>
              </a:lnSpc>
            </a:pPr>
            <a:r>
              <a:rPr lang="en-US" sz="4800" spc="134">
                <a:solidFill>
                  <a:srgbClr val="3C1053"/>
                </a:solidFill>
                <a:latin typeface="Open Sauce Bold"/>
              </a:rPr>
              <a:t>MODULE 2 PYSPARK</a:t>
            </a:r>
          </a:p>
        </p:txBody>
      </p:sp>
      <p:sp>
        <p:nvSpPr>
          <p:cNvPr id="3" name="Freeform 3"/>
          <p:cNvSpPr/>
          <p:nvPr/>
        </p:nvSpPr>
        <p:spPr>
          <a:xfrm>
            <a:off x="0" y="5633495"/>
            <a:ext cx="1044009" cy="4653505"/>
          </a:xfrm>
          <a:custGeom>
            <a:avLst/>
            <a:gdLst/>
            <a:ahLst/>
            <a:cxnLst/>
            <a:rect l="l" t="t" r="r" b="b"/>
            <a:pathLst>
              <a:path w="1044009" h="4653505">
                <a:moveTo>
                  <a:pt x="0" y="0"/>
                </a:moveTo>
                <a:lnTo>
                  <a:pt x="1044009" y="0"/>
                </a:lnTo>
                <a:lnTo>
                  <a:pt x="1044009" y="4653505"/>
                </a:lnTo>
                <a:lnTo>
                  <a:pt x="0" y="4653505"/>
                </a:lnTo>
                <a:lnTo>
                  <a:pt x="0" y="0"/>
                </a:lnTo>
                <a:close/>
              </a:path>
            </a:pathLst>
          </a:custGeom>
          <a:blipFill>
            <a:blip r:embed="rId2">
              <a:extLst>
                <a:ext uri="{96DAC541-7B7A-43D3-8B79-37D633B846F1}">
                  <asvg:svgBlip xmlns:asvg="http://schemas.microsoft.com/office/drawing/2016/SVG/main" r:embed="rId3"/>
                </a:ext>
              </a:extLst>
            </a:blip>
            <a:stretch>
              <a:fillRect l="-21428" r="-100628"/>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962754" y="1457917"/>
            <a:ext cx="3815821" cy="4813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DM Sans Bold"/>
              </a:rPr>
              <a:t>PROBLEM STATEMENT</a:t>
            </a:r>
          </a:p>
        </p:txBody>
      </p:sp>
      <p:sp>
        <p:nvSpPr>
          <p:cNvPr id="3" name="TextBox 3"/>
          <p:cNvSpPr txBox="1"/>
          <p:nvPr/>
        </p:nvSpPr>
        <p:spPr>
          <a:xfrm>
            <a:off x="1781200" y="3079433"/>
            <a:ext cx="15048643" cy="4080510"/>
          </a:xfrm>
          <a:prstGeom prst="rect">
            <a:avLst/>
          </a:prstGeom>
        </p:spPr>
        <p:txBody>
          <a:bodyPr lIns="0" tIns="0" rIns="0" bIns="0" rtlCol="0" anchor="t">
            <a:spAutoFit/>
          </a:bodyPr>
          <a:lstStyle/>
          <a:p>
            <a:pPr>
              <a:lnSpc>
                <a:spcPts val="2940"/>
              </a:lnSpc>
              <a:spcBef>
                <a:spcPct val="0"/>
              </a:spcBef>
            </a:pPr>
            <a:r>
              <a:rPr lang="en-US" sz="2100">
                <a:solidFill>
                  <a:srgbClr val="000000"/>
                </a:solidFill>
                <a:latin typeface="DM Sans"/>
              </a:rPr>
              <a:t>From two sets of data customers,salestxns, we need to get a list of products purchased by the customers. Each record in the list should contain:</a:t>
            </a:r>
          </a:p>
          <a:p>
            <a:pPr>
              <a:lnSpc>
                <a:spcPts val="2940"/>
              </a:lnSpc>
              <a:spcBef>
                <a:spcPct val="0"/>
              </a:spcBef>
            </a:pPr>
            <a:endParaRPr lang="en-US" sz="2100">
              <a:solidFill>
                <a:srgbClr val="000000"/>
              </a:solidFill>
              <a:latin typeface="DM Sans"/>
            </a:endParaRPr>
          </a:p>
          <a:p>
            <a:pPr>
              <a:lnSpc>
                <a:spcPts val="2940"/>
              </a:lnSpc>
              <a:spcBef>
                <a:spcPct val="0"/>
              </a:spcBef>
            </a:pPr>
            <a:r>
              <a:rPr lang="en-US" sz="2100">
                <a:solidFill>
                  <a:srgbClr val="000000"/>
                </a:solidFill>
                <a:latin typeface="DM Sans"/>
              </a:rPr>
              <a:t>Customer Id </a:t>
            </a:r>
          </a:p>
          <a:p>
            <a:pPr>
              <a:lnSpc>
                <a:spcPts val="2940"/>
              </a:lnSpc>
              <a:spcBef>
                <a:spcPct val="0"/>
              </a:spcBef>
            </a:pPr>
            <a:r>
              <a:rPr lang="en-US" sz="2100">
                <a:solidFill>
                  <a:srgbClr val="000000"/>
                </a:solidFill>
                <a:latin typeface="DM Sans"/>
              </a:rPr>
              <a:t>Customer Name </a:t>
            </a:r>
          </a:p>
          <a:p>
            <a:pPr>
              <a:lnSpc>
                <a:spcPts val="2940"/>
              </a:lnSpc>
              <a:spcBef>
                <a:spcPct val="0"/>
              </a:spcBef>
            </a:pPr>
            <a:r>
              <a:rPr lang="en-US" sz="2100">
                <a:solidFill>
                  <a:srgbClr val="000000"/>
                </a:solidFill>
                <a:latin typeface="DM Sans"/>
              </a:rPr>
              <a:t>Product Id </a:t>
            </a:r>
          </a:p>
          <a:p>
            <a:pPr>
              <a:lnSpc>
                <a:spcPts val="2940"/>
              </a:lnSpc>
              <a:spcBef>
                <a:spcPct val="0"/>
              </a:spcBef>
            </a:pPr>
            <a:r>
              <a:rPr lang="en-US" sz="2100">
                <a:solidFill>
                  <a:srgbClr val="000000"/>
                </a:solidFill>
                <a:latin typeface="DM Sans"/>
              </a:rPr>
              <a:t>Product Name </a:t>
            </a:r>
          </a:p>
          <a:p>
            <a:pPr>
              <a:lnSpc>
                <a:spcPts val="2940"/>
              </a:lnSpc>
              <a:spcBef>
                <a:spcPct val="0"/>
              </a:spcBef>
            </a:pPr>
            <a:endParaRPr lang="en-US" sz="2100">
              <a:solidFill>
                <a:srgbClr val="000000"/>
              </a:solidFill>
              <a:latin typeface="DM Sans"/>
            </a:endParaRPr>
          </a:p>
          <a:p>
            <a:pPr>
              <a:lnSpc>
                <a:spcPts val="2940"/>
              </a:lnSpc>
              <a:spcBef>
                <a:spcPct val="0"/>
              </a:spcBef>
            </a:pPr>
            <a:r>
              <a:rPr lang="en-US" sz="2100">
                <a:solidFill>
                  <a:srgbClr val="000000"/>
                </a:solidFill>
                <a:latin typeface="DM Sans"/>
              </a:rPr>
              <a:t>Price </a:t>
            </a:r>
          </a:p>
          <a:p>
            <a:pPr>
              <a:lnSpc>
                <a:spcPts val="2940"/>
              </a:lnSpc>
              <a:spcBef>
                <a:spcPct val="0"/>
              </a:spcBef>
            </a:pPr>
            <a:r>
              <a:rPr lang="en-US" sz="2100">
                <a:solidFill>
                  <a:srgbClr val="000000"/>
                </a:solidFill>
                <a:latin typeface="DM Sans"/>
              </a:rPr>
              <a:t>Total Quantity </a:t>
            </a:r>
          </a:p>
          <a:p>
            <a:pPr>
              <a:lnSpc>
                <a:spcPts val="2940"/>
              </a:lnSpc>
              <a:spcBef>
                <a:spcPct val="0"/>
              </a:spcBef>
            </a:pPr>
            <a:r>
              <a:rPr lang="en-US" sz="2100">
                <a:solidFill>
                  <a:srgbClr val="000000"/>
                </a:solidFill>
                <a:latin typeface="DM Sans"/>
              </a:rPr>
              <a:t>Total Amount</a:t>
            </a:r>
          </a:p>
        </p:txBody>
      </p:sp>
      <p:sp>
        <p:nvSpPr>
          <p:cNvPr id="4" name="Freeform 4"/>
          <p:cNvSpPr/>
          <p:nvPr/>
        </p:nvSpPr>
        <p:spPr>
          <a:xfrm>
            <a:off x="17243991" y="6312636"/>
            <a:ext cx="1044009" cy="4653505"/>
          </a:xfrm>
          <a:custGeom>
            <a:avLst/>
            <a:gdLst/>
            <a:ahLst/>
            <a:cxnLst/>
            <a:rect l="l" t="t" r="r" b="b"/>
            <a:pathLst>
              <a:path w="1044009" h="4653505">
                <a:moveTo>
                  <a:pt x="0" y="0"/>
                </a:moveTo>
                <a:lnTo>
                  <a:pt x="1044009" y="0"/>
                </a:lnTo>
                <a:lnTo>
                  <a:pt x="1044009" y="4653506"/>
                </a:lnTo>
                <a:lnTo>
                  <a:pt x="0" y="4653506"/>
                </a:lnTo>
                <a:lnTo>
                  <a:pt x="0" y="0"/>
                </a:lnTo>
                <a:close/>
              </a:path>
            </a:pathLst>
          </a:custGeom>
          <a:blipFill>
            <a:blip r:embed="rId2">
              <a:extLst>
                <a:ext uri="{96DAC541-7B7A-43D3-8B79-37D633B846F1}">
                  <asvg:svgBlip xmlns:asvg="http://schemas.microsoft.com/office/drawing/2016/SVG/main" r:embed="rId3"/>
                </a:ext>
              </a:extLst>
            </a:blip>
            <a:stretch>
              <a:fillRect l="-21428" r="-100628"/>
            </a:stretch>
          </a:blipFill>
        </p:spPr>
      </p:sp>
      <p:sp>
        <p:nvSpPr>
          <p:cNvPr id="5" name="Freeform 5"/>
          <p:cNvSpPr/>
          <p:nvPr/>
        </p:nvSpPr>
        <p:spPr>
          <a:xfrm>
            <a:off x="-259672" y="6152838"/>
            <a:ext cx="1044009" cy="4653505"/>
          </a:xfrm>
          <a:custGeom>
            <a:avLst/>
            <a:gdLst/>
            <a:ahLst/>
            <a:cxnLst/>
            <a:rect l="l" t="t" r="r" b="b"/>
            <a:pathLst>
              <a:path w="1044009" h="4653505">
                <a:moveTo>
                  <a:pt x="0" y="0"/>
                </a:moveTo>
                <a:lnTo>
                  <a:pt x="1044009" y="0"/>
                </a:lnTo>
                <a:lnTo>
                  <a:pt x="1044009" y="4653506"/>
                </a:lnTo>
                <a:lnTo>
                  <a:pt x="0" y="4653506"/>
                </a:lnTo>
                <a:lnTo>
                  <a:pt x="0" y="0"/>
                </a:lnTo>
                <a:close/>
              </a:path>
            </a:pathLst>
          </a:custGeom>
          <a:blipFill>
            <a:blip r:embed="rId2">
              <a:extLst>
                <a:ext uri="{96DAC541-7B7A-43D3-8B79-37D633B846F1}">
                  <asvg:svgBlip xmlns:asvg="http://schemas.microsoft.com/office/drawing/2016/SVG/main" r:embed="rId3"/>
                </a:ext>
              </a:extLst>
            </a:blip>
            <a:stretch>
              <a:fillRect l="-21428" r="-100628"/>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18821" y="4066232"/>
            <a:ext cx="11825140" cy="4911053"/>
          </a:xfrm>
          <a:custGeom>
            <a:avLst/>
            <a:gdLst/>
            <a:ahLst/>
            <a:cxnLst/>
            <a:rect l="l" t="t" r="r" b="b"/>
            <a:pathLst>
              <a:path w="11825140" h="4911053">
                <a:moveTo>
                  <a:pt x="0" y="0"/>
                </a:moveTo>
                <a:lnTo>
                  <a:pt x="11825140" y="0"/>
                </a:lnTo>
                <a:lnTo>
                  <a:pt x="11825140" y="4911053"/>
                </a:lnTo>
                <a:lnTo>
                  <a:pt x="0" y="4911053"/>
                </a:lnTo>
                <a:lnTo>
                  <a:pt x="0" y="0"/>
                </a:lnTo>
                <a:close/>
              </a:path>
            </a:pathLst>
          </a:custGeom>
          <a:blipFill>
            <a:blip r:embed="rId2"/>
            <a:stretch>
              <a:fillRect/>
            </a:stretch>
          </a:blipFill>
        </p:spPr>
      </p:sp>
      <p:sp>
        <p:nvSpPr>
          <p:cNvPr id="3" name="TextBox 3"/>
          <p:cNvSpPr txBox="1"/>
          <p:nvPr/>
        </p:nvSpPr>
        <p:spPr>
          <a:xfrm>
            <a:off x="1028700" y="1482099"/>
            <a:ext cx="1298178" cy="547370"/>
          </a:xfrm>
          <a:prstGeom prst="rect">
            <a:avLst/>
          </a:prstGeom>
        </p:spPr>
        <p:txBody>
          <a:bodyPr lIns="0" tIns="0" rIns="0" bIns="0" rtlCol="0" anchor="t">
            <a:spAutoFit/>
          </a:bodyPr>
          <a:lstStyle/>
          <a:p>
            <a:pPr>
              <a:lnSpc>
                <a:spcPts val="4480"/>
              </a:lnSpc>
              <a:spcBef>
                <a:spcPct val="0"/>
              </a:spcBef>
            </a:pPr>
            <a:r>
              <a:rPr lang="en-US" sz="3200">
                <a:solidFill>
                  <a:srgbClr val="000000"/>
                </a:solidFill>
                <a:latin typeface="DM Sans Bold"/>
              </a:rPr>
              <a:t>STEP  1</a:t>
            </a:r>
          </a:p>
        </p:txBody>
      </p:sp>
      <p:sp>
        <p:nvSpPr>
          <p:cNvPr id="4" name="TextBox 4"/>
          <p:cNvSpPr txBox="1"/>
          <p:nvPr/>
        </p:nvSpPr>
        <p:spPr>
          <a:xfrm>
            <a:off x="1178511" y="2705357"/>
            <a:ext cx="13254361" cy="737235"/>
          </a:xfrm>
          <a:prstGeom prst="rect">
            <a:avLst/>
          </a:prstGeom>
        </p:spPr>
        <p:txBody>
          <a:bodyPr lIns="0" tIns="0" rIns="0" bIns="0" rtlCol="0" anchor="t">
            <a:spAutoFit/>
          </a:bodyPr>
          <a:lstStyle/>
          <a:p>
            <a:pPr>
              <a:lnSpc>
                <a:spcPts val="2940"/>
              </a:lnSpc>
              <a:spcBef>
                <a:spcPct val="0"/>
              </a:spcBef>
            </a:pPr>
            <a:r>
              <a:rPr lang="en-US" sz="2100">
                <a:solidFill>
                  <a:srgbClr val="000000"/>
                </a:solidFill>
                <a:latin typeface="DM Sans"/>
              </a:rPr>
              <a:t>• Read the input file customers.tsv to create the customer RDD and transfiorm RDD to key value pair  with customer_id,customer name and saved it as dictionary</a:t>
            </a:r>
          </a:p>
        </p:txBody>
      </p:sp>
      <p:sp>
        <p:nvSpPr>
          <p:cNvPr id="5" name="Freeform 5"/>
          <p:cNvSpPr/>
          <p:nvPr/>
        </p:nvSpPr>
        <p:spPr>
          <a:xfrm>
            <a:off x="17243991" y="6312636"/>
            <a:ext cx="1044009" cy="4653505"/>
          </a:xfrm>
          <a:custGeom>
            <a:avLst/>
            <a:gdLst/>
            <a:ahLst/>
            <a:cxnLst/>
            <a:rect l="l" t="t" r="r" b="b"/>
            <a:pathLst>
              <a:path w="1044009" h="4653505">
                <a:moveTo>
                  <a:pt x="0" y="0"/>
                </a:moveTo>
                <a:lnTo>
                  <a:pt x="1044009" y="0"/>
                </a:lnTo>
                <a:lnTo>
                  <a:pt x="1044009" y="4653506"/>
                </a:lnTo>
                <a:lnTo>
                  <a:pt x="0" y="4653506"/>
                </a:lnTo>
                <a:lnTo>
                  <a:pt x="0" y="0"/>
                </a:lnTo>
                <a:close/>
              </a:path>
            </a:pathLst>
          </a:custGeom>
          <a:blipFill>
            <a:blip r:embed="rId3">
              <a:extLst>
                <a:ext uri="{96DAC541-7B7A-43D3-8B79-37D633B846F1}">
                  <asvg:svgBlip xmlns:asvg="http://schemas.microsoft.com/office/drawing/2016/SVG/main" r:embed="rId4"/>
                </a:ext>
              </a:extLst>
            </a:blip>
            <a:stretch>
              <a:fillRect l="-21428" r="-100628"/>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243991" y="6312636"/>
            <a:ext cx="1044009" cy="4653505"/>
          </a:xfrm>
          <a:custGeom>
            <a:avLst/>
            <a:gdLst/>
            <a:ahLst/>
            <a:cxnLst/>
            <a:rect l="l" t="t" r="r" b="b"/>
            <a:pathLst>
              <a:path w="1044009" h="4653505">
                <a:moveTo>
                  <a:pt x="0" y="0"/>
                </a:moveTo>
                <a:lnTo>
                  <a:pt x="1044009" y="0"/>
                </a:lnTo>
                <a:lnTo>
                  <a:pt x="1044009" y="4653506"/>
                </a:lnTo>
                <a:lnTo>
                  <a:pt x="0" y="4653506"/>
                </a:lnTo>
                <a:lnTo>
                  <a:pt x="0" y="0"/>
                </a:lnTo>
                <a:close/>
              </a:path>
            </a:pathLst>
          </a:custGeom>
          <a:blipFill>
            <a:blip r:embed="rId2">
              <a:extLst>
                <a:ext uri="{96DAC541-7B7A-43D3-8B79-37D633B846F1}">
                  <asvg:svgBlip xmlns:asvg="http://schemas.microsoft.com/office/drawing/2016/SVG/main" r:embed="rId3"/>
                </a:ext>
              </a:extLst>
            </a:blip>
            <a:stretch>
              <a:fillRect l="-21428" r="-100628"/>
            </a:stretch>
          </a:blipFill>
        </p:spPr>
      </p:sp>
      <p:sp>
        <p:nvSpPr>
          <p:cNvPr id="3" name="Freeform 3"/>
          <p:cNvSpPr/>
          <p:nvPr/>
        </p:nvSpPr>
        <p:spPr>
          <a:xfrm>
            <a:off x="2375429" y="2491516"/>
            <a:ext cx="11288660" cy="2651984"/>
          </a:xfrm>
          <a:custGeom>
            <a:avLst/>
            <a:gdLst/>
            <a:ahLst/>
            <a:cxnLst/>
            <a:rect l="l" t="t" r="r" b="b"/>
            <a:pathLst>
              <a:path w="11288660" h="2651984">
                <a:moveTo>
                  <a:pt x="0" y="0"/>
                </a:moveTo>
                <a:lnTo>
                  <a:pt x="11288660" y="0"/>
                </a:lnTo>
                <a:lnTo>
                  <a:pt x="11288660" y="2651984"/>
                </a:lnTo>
                <a:lnTo>
                  <a:pt x="0" y="2651984"/>
                </a:lnTo>
                <a:lnTo>
                  <a:pt x="0" y="0"/>
                </a:lnTo>
                <a:close/>
              </a:path>
            </a:pathLst>
          </a:custGeom>
          <a:blipFill>
            <a:blip r:embed="rId4"/>
            <a:stretch>
              <a:fillRect/>
            </a:stretch>
          </a:blipFill>
        </p:spPr>
      </p:sp>
      <p:sp>
        <p:nvSpPr>
          <p:cNvPr id="4" name="Freeform 4"/>
          <p:cNvSpPr/>
          <p:nvPr/>
        </p:nvSpPr>
        <p:spPr>
          <a:xfrm>
            <a:off x="3406479" y="7189974"/>
            <a:ext cx="10257610" cy="2898829"/>
          </a:xfrm>
          <a:custGeom>
            <a:avLst/>
            <a:gdLst/>
            <a:ahLst/>
            <a:cxnLst/>
            <a:rect l="l" t="t" r="r" b="b"/>
            <a:pathLst>
              <a:path w="10257610" h="2898829">
                <a:moveTo>
                  <a:pt x="0" y="0"/>
                </a:moveTo>
                <a:lnTo>
                  <a:pt x="10257610" y="0"/>
                </a:lnTo>
                <a:lnTo>
                  <a:pt x="10257610" y="2898830"/>
                </a:lnTo>
                <a:lnTo>
                  <a:pt x="0" y="2898830"/>
                </a:lnTo>
                <a:lnTo>
                  <a:pt x="0" y="0"/>
                </a:lnTo>
                <a:close/>
              </a:path>
            </a:pathLst>
          </a:custGeom>
          <a:blipFill>
            <a:blip r:embed="rId5"/>
            <a:stretch>
              <a:fillRect t="-8361" b="-8361"/>
            </a:stretch>
          </a:blipFill>
        </p:spPr>
      </p:sp>
      <p:sp>
        <p:nvSpPr>
          <p:cNvPr id="5" name="TextBox 5"/>
          <p:cNvSpPr txBox="1"/>
          <p:nvPr/>
        </p:nvSpPr>
        <p:spPr>
          <a:xfrm>
            <a:off x="808978" y="962025"/>
            <a:ext cx="1293283" cy="547370"/>
          </a:xfrm>
          <a:prstGeom prst="rect">
            <a:avLst/>
          </a:prstGeom>
        </p:spPr>
        <p:txBody>
          <a:bodyPr lIns="0" tIns="0" rIns="0" bIns="0" rtlCol="0" anchor="t">
            <a:spAutoFit/>
          </a:bodyPr>
          <a:lstStyle/>
          <a:p>
            <a:pPr>
              <a:lnSpc>
                <a:spcPts val="4480"/>
              </a:lnSpc>
              <a:spcBef>
                <a:spcPct val="0"/>
              </a:spcBef>
            </a:pPr>
            <a:r>
              <a:rPr lang="en-US" sz="3200">
                <a:solidFill>
                  <a:srgbClr val="000000"/>
                </a:solidFill>
                <a:latin typeface="DM Sans Bold"/>
              </a:rPr>
              <a:t>STEP 2</a:t>
            </a:r>
          </a:p>
        </p:txBody>
      </p:sp>
      <p:sp>
        <p:nvSpPr>
          <p:cNvPr id="6" name="TextBox 6"/>
          <p:cNvSpPr txBox="1"/>
          <p:nvPr/>
        </p:nvSpPr>
        <p:spPr>
          <a:xfrm>
            <a:off x="1236142" y="1679249"/>
            <a:ext cx="15536069" cy="365760"/>
          </a:xfrm>
          <a:prstGeom prst="rect">
            <a:avLst/>
          </a:prstGeom>
        </p:spPr>
        <p:txBody>
          <a:bodyPr lIns="0" tIns="0" rIns="0" bIns="0" rtlCol="0" anchor="t">
            <a:spAutoFit/>
          </a:bodyPr>
          <a:lstStyle/>
          <a:p>
            <a:pPr algn="ctr">
              <a:lnSpc>
                <a:spcPts val="2940"/>
              </a:lnSpc>
              <a:spcBef>
                <a:spcPct val="0"/>
              </a:spcBef>
            </a:pPr>
            <a:r>
              <a:rPr lang="en-US" sz="2100">
                <a:solidFill>
                  <a:srgbClr val="000000"/>
                </a:solidFill>
                <a:latin typeface="DM Sans"/>
              </a:rPr>
              <a:t>• We will define a broadcast variable - custDictBroadcast and make our dictionary as the broadcast variable in our application</a:t>
            </a:r>
          </a:p>
        </p:txBody>
      </p:sp>
      <p:sp>
        <p:nvSpPr>
          <p:cNvPr id="7" name="TextBox 7"/>
          <p:cNvSpPr txBox="1"/>
          <p:nvPr/>
        </p:nvSpPr>
        <p:spPr>
          <a:xfrm>
            <a:off x="975254" y="5526220"/>
            <a:ext cx="1400175" cy="547370"/>
          </a:xfrm>
          <a:prstGeom prst="rect">
            <a:avLst/>
          </a:prstGeom>
        </p:spPr>
        <p:txBody>
          <a:bodyPr lIns="0" tIns="0" rIns="0" bIns="0" rtlCol="0" anchor="t">
            <a:spAutoFit/>
          </a:bodyPr>
          <a:lstStyle/>
          <a:p>
            <a:pPr>
              <a:lnSpc>
                <a:spcPts val="4480"/>
              </a:lnSpc>
              <a:spcBef>
                <a:spcPct val="0"/>
              </a:spcBef>
            </a:pPr>
            <a:r>
              <a:rPr lang="en-US" sz="3200">
                <a:solidFill>
                  <a:srgbClr val="000000"/>
                </a:solidFill>
                <a:latin typeface="DM Sans Bold"/>
              </a:rPr>
              <a:t>STEP 3 </a:t>
            </a:r>
          </a:p>
        </p:txBody>
      </p:sp>
      <p:sp>
        <p:nvSpPr>
          <p:cNvPr id="8" name="TextBox 8"/>
          <p:cNvSpPr txBox="1"/>
          <p:nvPr/>
        </p:nvSpPr>
        <p:spPr>
          <a:xfrm>
            <a:off x="1028700" y="6245040"/>
            <a:ext cx="15536069" cy="737235"/>
          </a:xfrm>
          <a:prstGeom prst="rect">
            <a:avLst/>
          </a:prstGeom>
        </p:spPr>
        <p:txBody>
          <a:bodyPr lIns="0" tIns="0" rIns="0" bIns="0" rtlCol="0" anchor="t">
            <a:spAutoFit/>
          </a:bodyPr>
          <a:lstStyle/>
          <a:p>
            <a:pPr>
              <a:lnSpc>
                <a:spcPts val="2940"/>
              </a:lnSpc>
              <a:spcBef>
                <a:spcPct val="0"/>
              </a:spcBef>
            </a:pPr>
            <a:r>
              <a:rPr lang="en-US" sz="2100">
                <a:solidFill>
                  <a:srgbClr val="000000"/>
                </a:solidFill>
                <a:latin typeface="DM Sans"/>
              </a:rPr>
              <a:t>• We now need to transform the RDD into a pairRDD having a key,value pair as the RDD elements with transaction details like (customer id, product id, product name, price) as the key and quantity purchased in the transaction as the value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243991" y="6312636"/>
            <a:ext cx="1044009" cy="4653505"/>
          </a:xfrm>
          <a:custGeom>
            <a:avLst/>
            <a:gdLst/>
            <a:ahLst/>
            <a:cxnLst/>
            <a:rect l="l" t="t" r="r" b="b"/>
            <a:pathLst>
              <a:path w="1044009" h="4653505">
                <a:moveTo>
                  <a:pt x="0" y="0"/>
                </a:moveTo>
                <a:lnTo>
                  <a:pt x="1044009" y="0"/>
                </a:lnTo>
                <a:lnTo>
                  <a:pt x="1044009" y="4653506"/>
                </a:lnTo>
                <a:lnTo>
                  <a:pt x="0" y="4653506"/>
                </a:lnTo>
                <a:lnTo>
                  <a:pt x="0" y="0"/>
                </a:lnTo>
                <a:close/>
              </a:path>
            </a:pathLst>
          </a:custGeom>
          <a:blipFill>
            <a:blip r:embed="rId2">
              <a:extLst>
                <a:ext uri="{96DAC541-7B7A-43D3-8B79-37D633B846F1}">
                  <asvg:svgBlip xmlns:asvg="http://schemas.microsoft.com/office/drawing/2016/SVG/main" r:embed="rId3"/>
                </a:ext>
              </a:extLst>
            </a:blip>
            <a:stretch>
              <a:fillRect l="-21428" r="-100628"/>
            </a:stretch>
          </a:blipFill>
        </p:spPr>
      </p:sp>
      <p:sp>
        <p:nvSpPr>
          <p:cNvPr id="3" name="Freeform 3"/>
          <p:cNvSpPr/>
          <p:nvPr/>
        </p:nvSpPr>
        <p:spPr>
          <a:xfrm>
            <a:off x="2529902" y="4384002"/>
            <a:ext cx="11989760" cy="3356673"/>
          </a:xfrm>
          <a:custGeom>
            <a:avLst/>
            <a:gdLst/>
            <a:ahLst/>
            <a:cxnLst/>
            <a:rect l="l" t="t" r="r" b="b"/>
            <a:pathLst>
              <a:path w="11989760" h="3356673">
                <a:moveTo>
                  <a:pt x="0" y="0"/>
                </a:moveTo>
                <a:lnTo>
                  <a:pt x="11989761" y="0"/>
                </a:lnTo>
                <a:lnTo>
                  <a:pt x="11989761" y="3356673"/>
                </a:lnTo>
                <a:lnTo>
                  <a:pt x="0" y="3356673"/>
                </a:lnTo>
                <a:lnTo>
                  <a:pt x="0" y="0"/>
                </a:lnTo>
                <a:close/>
              </a:path>
            </a:pathLst>
          </a:custGeom>
          <a:blipFill>
            <a:blip r:embed="rId4"/>
            <a:stretch>
              <a:fillRect/>
            </a:stretch>
          </a:blipFill>
        </p:spPr>
      </p:sp>
      <p:sp>
        <p:nvSpPr>
          <p:cNvPr id="4" name="TextBox 4"/>
          <p:cNvSpPr txBox="1"/>
          <p:nvPr/>
        </p:nvSpPr>
        <p:spPr>
          <a:xfrm>
            <a:off x="808978" y="962025"/>
            <a:ext cx="1321726" cy="547370"/>
          </a:xfrm>
          <a:prstGeom prst="rect">
            <a:avLst/>
          </a:prstGeom>
        </p:spPr>
        <p:txBody>
          <a:bodyPr lIns="0" tIns="0" rIns="0" bIns="0" rtlCol="0" anchor="t">
            <a:spAutoFit/>
          </a:bodyPr>
          <a:lstStyle/>
          <a:p>
            <a:pPr>
              <a:lnSpc>
                <a:spcPts val="4480"/>
              </a:lnSpc>
              <a:spcBef>
                <a:spcPct val="0"/>
              </a:spcBef>
            </a:pPr>
            <a:r>
              <a:rPr lang="en-US" sz="3200">
                <a:solidFill>
                  <a:srgbClr val="000000"/>
                </a:solidFill>
                <a:latin typeface="DM Sans Bold"/>
              </a:rPr>
              <a:t>STEP 4</a:t>
            </a:r>
          </a:p>
        </p:txBody>
      </p:sp>
      <p:sp>
        <p:nvSpPr>
          <p:cNvPr id="5" name="TextBox 5"/>
          <p:cNvSpPr txBox="1"/>
          <p:nvPr/>
        </p:nvSpPr>
        <p:spPr>
          <a:xfrm>
            <a:off x="1028700" y="1839047"/>
            <a:ext cx="16737296" cy="1539487"/>
          </a:xfrm>
          <a:prstGeom prst="rect">
            <a:avLst/>
          </a:prstGeom>
        </p:spPr>
        <p:txBody>
          <a:bodyPr lIns="0" tIns="0" rIns="0" bIns="0" rtlCol="0" anchor="t">
            <a:spAutoFit/>
          </a:bodyPr>
          <a:lstStyle/>
          <a:p>
            <a:pPr marL="518160" lvl="1" indent="-259080" algn="just">
              <a:lnSpc>
                <a:spcPts val="3359"/>
              </a:lnSpc>
              <a:buFont typeface="Arial"/>
              <a:buChar char="•"/>
            </a:pPr>
            <a:r>
              <a:rPr lang="en-US" sz="2400">
                <a:solidFill>
                  <a:srgbClr val="000000"/>
                </a:solidFill>
                <a:latin typeface="DM Sans"/>
              </a:rPr>
              <a:t>We will use reduceByKey to sum up the quantities of same product bought by same customer. Then we used map the key and value of the above RDD elements such that we will have customer id, product id, product name, price, total quantity purchasedand lastly total amount paid (price * total qty).</a:t>
            </a:r>
          </a:p>
          <a:p>
            <a:pPr algn="just">
              <a:lnSpc>
                <a:spcPts val="2282"/>
              </a:lnSpc>
              <a:spcBef>
                <a:spcPct val="0"/>
              </a:spcBef>
            </a:pPr>
            <a:endParaRPr lang="en-US" sz="2400">
              <a:solidFill>
                <a:srgbClr val="000000"/>
              </a:solidFill>
              <a:latin typeface="DM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243991" y="6312636"/>
            <a:ext cx="1044009" cy="4653505"/>
          </a:xfrm>
          <a:custGeom>
            <a:avLst/>
            <a:gdLst/>
            <a:ahLst/>
            <a:cxnLst/>
            <a:rect l="l" t="t" r="r" b="b"/>
            <a:pathLst>
              <a:path w="1044009" h="4653505">
                <a:moveTo>
                  <a:pt x="0" y="0"/>
                </a:moveTo>
                <a:lnTo>
                  <a:pt x="1044009" y="0"/>
                </a:lnTo>
                <a:lnTo>
                  <a:pt x="1044009" y="4653506"/>
                </a:lnTo>
                <a:lnTo>
                  <a:pt x="0" y="4653506"/>
                </a:lnTo>
                <a:lnTo>
                  <a:pt x="0" y="0"/>
                </a:lnTo>
                <a:close/>
              </a:path>
            </a:pathLst>
          </a:custGeom>
          <a:blipFill>
            <a:blip r:embed="rId2">
              <a:extLst>
                <a:ext uri="{96DAC541-7B7A-43D3-8B79-37D633B846F1}">
                  <asvg:svgBlip xmlns:asvg="http://schemas.microsoft.com/office/drawing/2016/SVG/main" r:embed="rId3"/>
                </a:ext>
              </a:extLst>
            </a:blip>
            <a:stretch>
              <a:fillRect l="-21428" r="-100628"/>
            </a:stretch>
          </a:blipFill>
        </p:spPr>
      </p:sp>
      <p:sp>
        <p:nvSpPr>
          <p:cNvPr id="3" name="Freeform 3"/>
          <p:cNvSpPr/>
          <p:nvPr/>
        </p:nvSpPr>
        <p:spPr>
          <a:xfrm>
            <a:off x="2441067" y="4216734"/>
            <a:ext cx="12566927" cy="4656927"/>
          </a:xfrm>
          <a:custGeom>
            <a:avLst/>
            <a:gdLst/>
            <a:ahLst/>
            <a:cxnLst/>
            <a:rect l="l" t="t" r="r" b="b"/>
            <a:pathLst>
              <a:path w="12566927" h="4656927">
                <a:moveTo>
                  <a:pt x="0" y="0"/>
                </a:moveTo>
                <a:lnTo>
                  <a:pt x="12566927" y="0"/>
                </a:lnTo>
                <a:lnTo>
                  <a:pt x="12566927" y="4656928"/>
                </a:lnTo>
                <a:lnTo>
                  <a:pt x="0" y="4656928"/>
                </a:lnTo>
                <a:lnTo>
                  <a:pt x="0" y="0"/>
                </a:lnTo>
                <a:close/>
              </a:path>
            </a:pathLst>
          </a:custGeom>
          <a:blipFill>
            <a:blip r:embed="rId4"/>
            <a:stretch>
              <a:fillRect/>
            </a:stretch>
          </a:blipFill>
        </p:spPr>
      </p:sp>
      <p:sp>
        <p:nvSpPr>
          <p:cNvPr id="4" name="TextBox 4"/>
          <p:cNvSpPr txBox="1"/>
          <p:nvPr/>
        </p:nvSpPr>
        <p:spPr>
          <a:xfrm>
            <a:off x="808978" y="962025"/>
            <a:ext cx="1409965" cy="547370"/>
          </a:xfrm>
          <a:prstGeom prst="rect">
            <a:avLst/>
          </a:prstGeom>
        </p:spPr>
        <p:txBody>
          <a:bodyPr lIns="0" tIns="0" rIns="0" bIns="0" rtlCol="0" anchor="t">
            <a:spAutoFit/>
          </a:bodyPr>
          <a:lstStyle/>
          <a:p>
            <a:pPr>
              <a:lnSpc>
                <a:spcPts val="4480"/>
              </a:lnSpc>
              <a:spcBef>
                <a:spcPct val="0"/>
              </a:spcBef>
            </a:pPr>
            <a:r>
              <a:rPr lang="en-US" sz="3200">
                <a:solidFill>
                  <a:srgbClr val="000000"/>
                </a:solidFill>
                <a:latin typeface="DM Sans Bold"/>
              </a:rPr>
              <a:t>STEP  5</a:t>
            </a:r>
          </a:p>
        </p:txBody>
      </p:sp>
      <p:sp>
        <p:nvSpPr>
          <p:cNvPr id="5" name="TextBox 5"/>
          <p:cNvSpPr txBox="1"/>
          <p:nvPr/>
        </p:nvSpPr>
        <p:spPr>
          <a:xfrm>
            <a:off x="1028700" y="1839047"/>
            <a:ext cx="16737296" cy="2377687"/>
          </a:xfrm>
          <a:prstGeom prst="rect">
            <a:avLst/>
          </a:prstGeom>
        </p:spPr>
        <p:txBody>
          <a:bodyPr lIns="0" tIns="0" rIns="0" bIns="0" rtlCol="0" anchor="t">
            <a:spAutoFit/>
          </a:bodyPr>
          <a:lstStyle/>
          <a:p>
            <a:pPr marL="518160" lvl="1" indent="-259080" algn="just">
              <a:lnSpc>
                <a:spcPts val="3359"/>
              </a:lnSpc>
              <a:buFont typeface="Arial"/>
              <a:buChar char="•"/>
            </a:pPr>
            <a:r>
              <a:rPr lang="en-US" sz="2400">
                <a:solidFill>
                  <a:srgbClr val="000000"/>
                </a:solidFill>
                <a:latin typeface="DM Sans"/>
              </a:rPr>
              <a:t>We used the broadcast variable to get the customer name for the corresponding customer id as per the requirement mentioned in the problem statement.</a:t>
            </a:r>
          </a:p>
          <a:p>
            <a:pPr marL="518160" lvl="1" indent="-259080" algn="just">
              <a:lnSpc>
                <a:spcPts val="3359"/>
              </a:lnSpc>
              <a:buFont typeface="Arial"/>
              <a:buChar char="•"/>
            </a:pPr>
            <a:r>
              <a:rPr lang="en-US" sz="2400">
                <a:solidFill>
                  <a:srgbClr val="000000"/>
                </a:solidFill>
                <a:latin typeface="DM Sans"/>
              </a:rPr>
              <a:t>We can save the final RDD using saveASTextFile function. It will create a directory with the given name and saves each partition of the RDD as a text file.</a:t>
            </a:r>
          </a:p>
          <a:p>
            <a:pPr algn="just">
              <a:lnSpc>
                <a:spcPts val="3359"/>
              </a:lnSpc>
            </a:pPr>
            <a:endParaRPr lang="en-US" sz="2400">
              <a:solidFill>
                <a:srgbClr val="000000"/>
              </a:solidFill>
              <a:latin typeface="DM Sans"/>
            </a:endParaRPr>
          </a:p>
          <a:p>
            <a:pPr algn="just">
              <a:lnSpc>
                <a:spcPts val="2282"/>
              </a:lnSpc>
              <a:spcBef>
                <a:spcPct val="0"/>
              </a:spcBef>
            </a:pPr>
            <a:endParaRPr lang="en-US" sz="2400">
              <a:solidFill>
                <a:srgbClr val="000000"/>
              </a:solidFill>
              <a:latin typeface="DM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243991" y="6312636"/>
            <a:ext cx="1044009" cy="4653505"/>
          </a:xfrm>
          <a:custGeom>
            <a:avLst/>
            <a:gdLst/>
            <a:ahLst/>
            <a:cxnLst/>
            <a:rect l="l" t="t" r="r" b="b"/>
            <a:pathLst>
              <a:path w="1044009" h="4653505">
                <a:moveTo>
                  <a:pt x="0" y="0"/>
                </a:moveTo>
                <a:lnTo>
                  <a:pt x="1044009" y="0"/>
                </a:lnTo>
                <a:lnTo>
                  <a:pt x="1044009" y="4653506"/>
                </a:lnTo>
                <a:lnTo>
                  <a:pt x="0" y="4653506"/>
                </a:lnTo>
                <a:lnTo>
                  <a:pt x="0" y="0"/>
                </a:lnTo>
                <a:close/>
              </a:path>
            </a:pathLst>
          </a:custGeom>
          <a:blipFill>
            <a:blip r:embed="rId2">
              <a:extLst>
                <a:ext uri="{96DAC541-7B7A-43D3-8B79-37D633B846F1}">
                  <asvg:svgBlip xmlns:asvg="http://schemas.microsoft.com/office/drawing/2016/SVG/main" r:embed="rId3"/>
                </a:ext>
              </a:extLst>
            </a:blip>
            <a:stretch>
              <a:fillRect l="-21428" r="-100628"/>
            </a:stretch>
          </a:blipFill>
        </p:spPr>
      </p:sp>
      <p:sp>
        <p:nvSpPr>
          <p:cNvPr id="3" name="TextBox 3"/>
          <p:cNvSpPr txBox="1"/>
          <p:nvPr/>
        </p:nvSpPr>
        <p:spPr>
          <a:xfrm>
            <a:off x="808978" y="962025"/>
            <a:ext cx="1415653" cy="547370"/>
          </a:xfrm>
          <a:prstGeom prst="rect">
            <a:avLst/>
          </a:prstGeom>
        </p:spPr>
        <p:txBody>
          <a:bodyPr lIns="0" tIns="0" rIns="0" bIns="0" rtlCol="0" anchor="t">
            <a:spAutoFit/>
          </a:bodyPr>
          <a:lstStyle/>
          <a:p>
            <a:pPr>
              <a:lnSpc>
                <a:spcPts val="4480"/>
              </a:lnSpc>
              <a:spcBef>
                <a:spcPct val="0"/>
              </a:spcBef>
            </a:pPr>
            <a:r>
              <a:rPr lang="en-US" sz="3200">
                <a:solidFill>
                  <a:srgbClr val="000000"/>
                </a:solidFill>
                <a:latin typeface="DM Sans Bold"/>
              </a:rPr>
              <a:t>STEP  6</a:t>
            </a:r>
          </a:p>
        </p:txBody>
      </p:sp>
      <p:sp>
        <p:nvSpPr>
          <p:cNvPr id="4" name="TextBox 4"/>
          <p:cNvSpPr txBox="1"/>
          <p:nvPr/>
        </p:nvSpPr>
        <p:spPr>
          <a:xfrm>
            <a:off x="1028700" y="1839047"/>
            <a:ext cx="16737296" cy="701287"/>
          </a:xfrm>
          <a:prstGeom prst="rect">
            <a:avLst/>
          </a:prstGeom>
        </p:spPr>
        <p:txBody>
          <a:bodyPr lIns="0" tIns="0" rIns="0" bIns="0" rtlCol="0" anchor="t">
            <a:spAutoFit/>
          </a:bodyPr>
          <a:lstStyle/>
          <a:p>
            <a:pPr algn="just">
              <a:lnSpc>
                <a:spcPts val="3359"/>
              </a:lnSpc>
            </a:pPr>
            <a:r>
              <a:rPr lang="en-US" sz="2400">
                <a:solidFill>
                  <a:srgbClr val="000000"/>
                </a:solidFill>
                <a:latin typeface="DM Sans"/>
              </a:rPr>
              <a:t>Mounting output to ADLS</a:t>
            </a:r>
          </a:p>
          <a:p>
            <a:pPr algn="just">
              <a:lnSpc>
                <a:spcPts val="2282"/>
              </a:lnSpc>
              <a:spcBef>
                <a:spcPct val="0"/>
              </a:spcBef>
            </a:pPr>
            <a:endParaRPr lang="en-US" sz="2400">
              <a:solidFill>
                <a:srgbClr val="000000"/>
              </a:solidFill>
              <a:latin typeface="DM Sans"/>
            </a:endParaRPr>
          </a:p>
        </p:txBody>
      </p:sp>
      <p:sp>
        <p:nvSpPr>
          <p:cNvPr id="5" name="TextBox 5"/>
          <p:cNvSpPr txBox="1"/>
          <p:nvPr/>
        </p:nvSpPr>
        <p:spPr>
          <a:xfrm>
            <a:off x="1028700" y="3265170"/>
            <a:ext cx="16460310" cy="3709035"/>
          </a:xfrm>
          <a:prstGeom prst="rect">
            <a:avLst/>
          </a:prstGeom>
        </p:spPr>
        <p:txBody>
          <a:bodyPr lIns="0" tIns="0" rIns="0" bIns="0" rtlCol="0" anchor="t">
            <a:spAutoFit/>
          </a:bodyPr>
          <a:lstStyle/>
          <a:p>
            <a:pPr>
              <a:lnSpc>
                <a:spcPts val="2940"/>
              </a:lnSpc>
              <a:spcBef>
                <a:spcPct val="0"/>
              </a:spcBef>
            </a:pPr>
            <a:r>
              <a:rPr lang="en-US" sz="2100">
                <a:solidFill>
                  <a:srgbClr val="000000"/>
                </a:solidFill>
                <a:latin typeface="DM Sans"/>
              </a:rPr>
              <a:t># Output mount point</a:t>
            </a:r>
          </a:p>
          <a:p>
            <a:pPr>
              <a:lnSpc>
                <a:spcPts val="2940"/>
              </a:lnSpc>
              <a:spcBef>
                <a:spcPct val="0"/>
              </a:spcBef>
            </a:pPr>
            <a:r>
              <a:rPr lang="en-US" sz="2100">
                <a:solidFill>
                  <a:srgbClr val="000000"/>
                </a:solidFill>
                <a:latin typeface="DM Sans"/>
              </a:rPr>
              <a:t>dbutils.fs.mount(</a:t>
            </a:r>
          </a:p>
          <a:p>
            <a:pPr>
              <a:lnSpc>
                <a:spcPts val="2940"/>
              </a:lnSpc>
              <a:spcBef>
                <a:spcPct val="0"/>
              </a:spcBef>
            </a:pPr>
            <a:r>
              <a:rPr lang="en-US" sz="2100">
                <a:solidFill>
                  <a:srgbClr val="000000"/>
                </a:solidFill>
                <a:latin typeface="DM Sans"/>
              </a:rPr>
              <a:t>    source = 'wasbs://outputs@adlsmain123.blob.core.windows.net',</a:t>
            </a:r>
          </a:p>
          <a:p>
            <a:pPr>
              <a:lnSpc>
                <a:spcPts val="2940"/>
              </a:lnSpc>
              <a:spcBef>
                <a:spcPct val="0"/>
              </a:spcBef>
            </a:pPr>
            <a:r>
              <a:rPr lang="en-US" sz="2100">
                <a:solidFill>
                  <a:srgbClr val="000000"/>
                </a:solidFill>
                <a:latin typeface="DM Sans"/>
              </a:rPr>
              <a:t>    mount_point = '/mnt/custsales_output_mount', # /mnt/mount point name</a:t>
            </a:r>
          </a:p>
          <a:p>
            <a:pPr>
              <a:lnSpc>
                <a:spcPts val="2940"/>
              </a:lnSpc>
              <a:spcBef>
                <a:spcPct val="0"/>
              </a:spcBef>
            </a:pPr>
            <a:r>
              <a:rPr lang="en-US" sz="2100">
                <a:solidFill>
                  <a:srgbClr val="000000"/>
                </a:solidFill>
                <a:latin typeface="DM Sans"/>
              </a:rPr>
              <a:t>    extra_configs={</a:t>
            </a:r>
          </a:p>
          <a:p>
            <a:pPr>
              <a:lnSpc>
                <a:spcPts val="2940"/>
              </a:lnSpc>
              <a:spcBef>
                <a:spcPct val="0"/>
              </a:spcBef>
            </a:pPr>
            <a:r>
              <a:rPr lang="en-US" sz="2100">
                <a:solidFill>
                  <a:srgbClr val="000000"/>
                </a:solidFill>
                <a:latin typeface="DM Sans"/>
              </a:rPr>
              <a:t>        'fs.azure.account.key.adlsmain123.blob.core.windows.net':'1T+QoFNpdK8xY1WmnM2ohQKYIvauNHIiFni2gTzgE4opFAbCD8THRgRFCwiAs3/X9QWz7IVxTXSg+AStKVCLpg=='</a:t>
            </a:r>
          </a:p>
          <a:p>
            <a:pPr>
              <a:lnSpc>
                <a:spcPts val="2940"/>
              </a:lnSpc>
              <a:spcBef>
                <a:spcPct val="0"/>
              </a:spcBef>
            </a:pPr>
            <a:r>
              <a:rPr lang="en-US" sz="2100">
                <a:solidFill>
                  <a:srgbClr val="000000"/>
                </a:solidFill>
                <a:latin typeface="DM Sans"/>
              </a:rPr>
              <a:t>    }</a:t>
            </a:r>
          </a:p>
          <a:p>
            <a:pPr>
              <a:lnSpc>
                <a:spcPts val="2940"/>
              </a:lnSpc>
              <a:spcBef>
                <a:spcPct val="0"/>
              </a:spcBef>
            </a:pPr>
            <a:r>
              <a:rPr lang="en-US" sz="2100">
                <a:solidFill>
                  <a:srgbClr val="000000"/>
                </a:solidFill>
                <a:latin typeface="DM Sans"/>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243991" y="6312636"/>
            <a:ext cx="1044009" cy="4653505"/>
          </a:xfrm>
          <a:custGeom>
            <a:avLst/>
            <a:gdLst/>
            <a:ahLst/>
            <a:cxnLst/>
            <a:rect l="l" t="t" r="r" b="b"/>
            <a:pathLst>
              <a:path w="1044009" h="4653505">
                <a:moveTo>
                  <a:pt x="0" y="0"/>
                </a:moveTo>
                <a:lnTo>
                  <a:pt x="1044009" y="0"/>
                </a:lnTo>
                <a:lnTo>
                  <a:pt x="1044009" y="4653506"/>
                </a:lnTo>
                <a:lnTo>
                  <a:pt x="0" y="4653506"/>
                </a:lnTo>
                <a:lnTo>
                  <a:pt x="0" y="0"/>
                </a:lnTo>
                <a:close/>
              </a:path>
            </a:pathLst>
          </a:custGeom>
          <a:blipFill>
            <a:blip r:embed="rId2">
              <a:extLst>
                <a:ext uri="{96DAC541-7B7A-43D3-8B79-37D633B846F1}">
                  <asvg:svgBlip xmlns:asvg="http://schemas.microsoft.com/office/drawing/2016/SVG/main" r:embed="rId3"/>
                </a:ext>
              </a:extLst>
            </a:blip>
            <a:stretch>
              <a:fillRect l="-21428" r="-100628"/>
            </a:stretch>
          </a:blipFill>
        </p:spPr>
      </p:sp>
      <p:sp>
        <p:nvSpPr>
          <p:cNvPr id="3" name="Freeform 3"/>
          <p:cNvSpPr/>
          <p:nvPr/>
        </p:nvSpPr>
        <p:spPr>
          <a:xfrm>
            <a:off x="3538910" y="2629231"/>
            <a:ext cx="8435254" cy="6319388"/>
          </a:xfrm>
          <a:custGeom>
            <a:avLst/>
            <a:gdLst/>
            <a:ahLst/>
            <a:cxnLst/>
            <a:rect l="l" t="t" r="r" b="b"/>
            <a:pathLst>
              <a:path w="8435254" h="6319388">
                <a:moveTo>
                  <a:pt x="0" y="0"/>
                </a:moveTo>
                <a:lnTo>
                  <a:pt x="8435254" y="0"/>
                </a:lnTo>
                <a:lnTo>
                  <a:pt x="8435254" y="6319388"/>
                </a:lnTo>
                <a:lnTo>
                  <a:pt x="0" y="6319388"/>
                </a:lnTo>
                <a:lnTo>
                  <a:pt x="0" y="0"/>
                </a:lnTo>
                <a:close/>
              </a:path>
            </a:pathLst>
          </a:custGeom>
          <a:blipFill>
            <a:blip r:embed="rId4"/>
            <a:stretch>
              <a:fillRect l="-54403" t="-12033" r="-66109" b="-1666"/>
            </a:stretch>
          </a:blipFill>
        </p:spPr>
      </p:sp>
      <p:sp>
        <p:nvSpPr>
          <p:cNvPr id="4" name="TextBox 4"/>
          <p:cNvSpPr txBox="1"/>
          <p:nvPr/>
        </p:nvSpPr>
        <p:spPr>
          <a:xfrm>
            <a:off x="808978" y="962025"/>
            <a:ext cx="4449366" cy="547370"/>
          </a:xfrm>
          <a:prstGeom prst="rect">
            <a:avLst/>
          </a:prstGeom>
        </p:spPr>
        <p:txBody>
          <a:bodyPr lIns="0" tIns="0" rIns="0" bIns="0" rtlCol="0" anchor="t">
            <a:spAutoFit/>
          </a:bodyPr>
          <a:lstStyle/>
          <a:p>
            <a:pPr>
              <a:lnSpc>
                <a:spcPts val="4480"/>
              </a:lnSpc>
              <a:spcBef>
                <a:spcPct val="0"/>
              </a:spcBef>
            </a:pPr>
            <a:r>
              <a:rPr lang="en-US" sz="3200">
                <a:solidFill>
                  <a:srgbClr val="000000"/>
                </a:solidFill>
                <a:latin typeface="DM Sans Bold"/>
              </a:rPr>
              <a:t>AZURE DATA FACTORY</a:t>
            </a:r>
          </a:p>
        </p:txBody>
      </p:sp>
      <p:sp>
        <p:nvSpPr>
          <p:cNvPr id="5" name="TextBox 5"/>
          <p:cNvSpPr txBox="1"/>
          <p:nvPr/>
        </p:nvSpPr>
        <p:spPr>
          <a:xfrm>
            <a:off x="1028700" y="1839047"/>
            <a:ext cx="16737296" cy="405765"/>
          </a:xfrm>
          <a:prstGeom prst="rect">
            <a:avLst/>
          </a:prstGeom>
        </p:spPr>
        <p:txBody>
          <a:bodyPr lIns="0" tIns="0" rIns="0" bIns="0" rtlCol="0" anchor="t">
            <a:spAutoFit/>
          </a:bodyPr>
          <a:lstStyle/>
          <a:p>
            <a:pPr marL="518160" lvl="1" indent="-259080" algn="just">
              <a:lnSpc>
                <a:spcPts val="3359"/>
              </a:lnSpc>
              <a:spcBef>
                <a:spcPct val="0"/>
              </a:spcBef>
              <a:buFont typeface="Arial"/>
              <a:buChar char="•"/>
            </a:pPr>
            <a:r>
              <a:rPr lang="en-US" sz="2400">
                <a:solidFill>
                  <a:srgbClr val="000000"/>
                </a:solidFill>
                <a:latin typeface="DM Sans"/>
              </a:rPr>
              <a:t>Now we build pipeline to save the data in ADLS To SQL DATABASES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243991" y="6312636"/>
            <a:ext cx="1044009" cy="4653505"/>
          </a:xfrm>
          <a:custGeom>
            <a:avLst/>
            <a:gdLst/>
            <a:ahLst/>
            <a:cxnLst/>
            <a:rect l="l" t="t" r="r" b="b"/>
            <a:pathLst>
              <a:path w="1044009" h="4653505">
                <a:moveTo>
                  <a:pt x="0" y="0"/>
                </a:moveTo>
                <a:lnTo>
                  <a:pt x="1044009" y="0"/>
                </a:lnTo>
                <a:lnTo>
                  <a:pt x="1044009" y="4653506"/>
                </a:lnTo>
                <a:lnTo>
                  <a:pt x="0" y="4653506"/>
                </a:lnTo>
                <a:lnTo>
                  <a:pt x="0" y="0"/>
                </a:lnTo>
                <a:close/>
              </a:path>
            </a:pathLst>
          </a:custGeom>
          <a:blipFill>
            <a:blip r:embed="rId2">
              <a:extLst>
                <a:ext uri="{96DAC541-7B7A-43D3-8B79-37D633B846F1}">
                  <asvg:svgBlip xmlns:asvg="http://schemas.microsoft.com/office/drawing/2016/SVG/main" r:embed="rId3"/>
                </a:ext>
              </a:extLst>
            </a:blip>
            <a:stretch>
              <a:fillRect l="-21428" r="-100628"/>
            </a:stretch>
          </a:blipFill>
        </p:spPr>
      </p:sp>
      <p:sp>
        <p:nvSpPr>
          <p:cNvPr id="3" name="TextBox 3"/>
          <p:cNvSpPr txBox="1"/>
          <p:nvPr/>
        </p:nvSpPr>
        <p:spPr>
          <a:xfrm>
            <a:off x="1028700" y="1839047"/>
            <a:ext cx="16737296" cy="405765"/>
          </a:xfrm>
          <a:prstGeom prst="rect">
            <a:avLst/>
          </a:prstGeom>
        </p:spPr>
        <p:txBody>
          <a:bodyPr lIns="0" tIns="0" rIns="0" bIns="0" rtlCol="0" anchor="t">
            <a:spAutoFit/>
          </a:bodyPr>
          <a:lstStyle/>
          <a:p>
            <a:pPr marL="518160" lvl="1" indent="-259080" algn="just">
              <a:lnSpc>
                <a:spcPts val="3359"/>
              </a:lnSpc>
              <a:spcBef>
                <a:spcPct val="0"/>
              </a:spcBef>
              <a:buFont typeface="Arial"/>
              <a:buChar char="•"/>
            </a:pPr>
            <a:r>
              <a:rPr lang="en-US" sz="2400">
                <a:solidFill>
                  <a:srgbClr val="000000"/>
                </a:solidFill>
                <a:latin typeface="DM Sans"/>
              </a:rPr>
              <a:t>Implementation of pipeline using GetMetaData, ForEach and Copy Data activites to perform the pipeline</a:t>
            </a:r>
          </a:p>
        </p:txBody>
      </p:sp>
      <p:sp>
        <p:nvSpPr>
          <p:cNvPr id="4" name="Freeform 4"/>
          <p:cNvSpPr/>
          <p:nvPr/>
        </p:nvSpPr>
        <p:spPr>
          <a:xfrm>
            <a:off x="3383872" y="2928852"/>
            <a:ext cx="9991720" cy="5867478"/>
          </a:xfrm>
          <a:custGeom>
            <a:avLst/>
            <a:gdLst/>
            <a:ahLst/>
            <a:cxnLst/>
            <a:rect l="l" t="t" r="r" b="b"/>
            <a:pathLst>
              <a:path w="9991720" h="5867478">
                <a:moveTo>
                  <a:pt x="0" y="0"/>
                </a:moveTo>
                <a:lnTo>
                  <a:pt x="9991720" y="0"/>
                </a:lnTo>
                <a:lnTo>
                  <a:pt x="9991720" y="5867478"/>
                </a:lnTo>
                <a:lnTo>
                  <a:pt x="0" y="5867478"/>
                </a:lnTo>
                <a:lnTo>
                  <a:pt x="0" y="0"/>
                </a:lnTo>
                <a:close/>
              </a:path>
            </a:pathLst>
          </a:custGeom>
          <a:blipFill>
            <a:blip r:embed="rId4"/>
            <a:stretch>
              <a:fillRect/>
            </a:stretch>
          </a:blipFill>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633495"/>
            <a:ext cx="1044009" cy="4653505"/>
          </a:xfrm>
          <a:custGeom>
            <a:avLst/>
            <a:gdLst/>
            <a:ahLst/>
            <a:cxnLst/>
            <a:rect l="l" t="t" r="r" b="b"/>
            <a:pathLst>
              <a:path w="1044009" h="4653505">
                <a:moveTo>
                  <a:pt x="0" y="0"/>
                </a:moveTo>
                <a:lnTo>
                  <a:pt x="1044009" y="0"/>
                </a:lnTo>
                <a:lnTo>
                  <a:pt x="1044009" y="4653505"/>
                </a:lnTo>
                <a:lnTo>
                  <a:pt x="0" y="4653505"/>
                </a:lnTo>
                <a:lnTo>
                  <a:pt x="0" y="0"/>
                </a:lnTo>
                <a:close/>
              </a:path>
            </a:pathLst>
          </a:custGeom>
          <a:blipFill>
            <a:blip r:embed="rId2">
              <a:extLst>
                <a:ext uri="{96DAC541-7B7A-43D3-8B79-37D633B846F1}">
                  <asvg:svgBlip xmlns:asvg="http://schemas.microsoft.com/office/drawing/2016/SVG/main" r:embed="rId3"/>
                </a:ext>
              </a:extLst>
            </a:blip>
            <a:stretch>
              <a:fillRect l="-21428" r="-100628"/>
            </a:stretch>
          </a:blipFill>
        </p:spPr>
      </p:sp>
      <p:sp>
        <p:nvSpPr>
          <p:cNvPr id="3" name="Freeform 3"/>
          <p:cNvSpPr/>
          <p:nvPr/>
        </p:nvSpPr>
        <p:spPr>
          <a:xfrm rot="-10800000">
            <a:off x="16644250" y="2587"/>
            <a:ext cx="1641163" cy="1641163"/>
          </a:xfrm>
          <a:custGeom>
            <a:avLst/>
            <a:gdLst/>
            <a:ahLst/>
            <a:cxnLst/>
            <a:rect l="l" t="t" r="r" b="b"/>
            <a:pathLst>
              <a:path w="1641163" h="1641163">
                <a:moveTo>
                  <a:pt x="0" y="0"/>
                </a:moveTo>
                <a:lnTo>
                  <a:pt x="1641163" y="0"/>
                </a:lnTo>
                <a:lnTo>
                  <a:pt x="1641163" y="1641163"/>
                </a:lnTo>
                <a:lnTo>
                  <a:pt x="0" y="164116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684463" y="823168"/>
            <a:ext cx="16215291" cy="8538218"/>
          </a:xfrm>
          <a:custGeom>
            <a:avLst/>
            <a:gdLst/>
            <a:ahLst/>
            <a:cxnLst/>
            <a:rect l="l" t="t" r="r" b="b"/>
            <a:pathLst>
              <a:path w="16215291" h="8538218">
                <a:moveTo>
                  <a:pt x="0" y="0"/>
                </a:moveTo>
                <a:lnTo>
                  <a:pt x="16215291" y="0"/>
                </a:lnTo>
                <a:lnTo>
                  <a:pt x="16215291" y="8538219"/>
                </a:lnTo>
                <a:lnTo>
                  <a:pt x="0" y="8538219"/>
                </a:lnTo>
                <a:lnTo>
                  <a:pt x="0" y="0"/>
                </a:lnTo>
                <a:close/>
              </a:path>
            </a:pathLst>
          </a:custGeom>
          <a:blipFill>
            <a:blip r:embed="rId6"/>
            <a:stretch>
              <a:fillRect t="-1615" b="-538"/>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163204" y="0"/>
            <a:ext cx="5124796" cy="10287000"/>
          </a:xfrm>
          <a:custGeom>
            <a:avLst/>
            <a:gdLst/>
            <a:ahLst/>
            <a:cxnLst/>
            <a:rect l="l" t="t" r="r" b="b"/>
            <a:pathLst>
              <a:path w="5124796" h="10287000">
                <a:moveTo>
                  <a:pt x="0" y="0"/>
                </a:moveTo>
                <a:lnTo>
                  <a:pt x="5124796" y="0"/>
                </a:lnTo>
                <a:lnTo>
                  <a:pt x="5124796"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3" name="Table 3"/>
          <p:cNvGraphicFramePr>
            <a:graphicFrameLocks noGrp="1"/>
          </p:cNvGraphicFramePr>
          <p:nvPr/>
        </p:nvGraphicFramePr>
        <p:xfrm>
          <a:off x="1028700" y="5498424"/>
          <a:ext cx="2087679" cy="3267273"/>
        </p:xfrm>
        <a:graphic>
          <a:graphicData uri="http://schemas.openxmlformats.org/drawingml/2006/table">
            <a:tbl>
              <a:tblPr/>
              <a:tblGrid>
                <a:gridCol w="420880">
                  <a:extLst>
                    <a:ext uri="{9D8B030D-6E8A-4147-A177-3AD203B41FA5}">
                      <a16:colId xmlns:a16="http://schemas.microsoft.com/office/drawing/2014/main" val="20000"/>
                    </a:ext>
                  </a:extLst>
                </a:gridCol>
                <a:gridCol w="1666799">
                  <a:extLst>
                    <a:ext uri="{9D8B030D-6E8A-4147-A177-3AD203B41FA5}">
                      <a16:colId xmlns:a16="http://schemas.microsoft.com/office/drawing/2014/main" val="20001"/>
                    </a:ext>
                  </a:extLst>
                </a:gridCol>
              </a:tblGrid>
              <a:tr h="799976">
                <a:tc>
                  <a:txBody>
                    <a:bodyPr/>
                    <a:lstStyle/>
                    <a:p>
                      <a:pPr algn="ctr">
                        <a:lnSpc>
                          <a:spcPts val="2800"/>
                        </a:lnSpc>
                        <a:defRPr/>
                      </a:pPr>
                      <a:r>
                        <a:rPr lang="en-US" sz="2000">
                          <a:solidFill>
                            <a:srgbClr val="AD5389"/>
                          </a:solidFill>
                          <a:latin typeface="Open Sauce Bold"/>
                        </a:rPr>
                        <a:t>1</a:t>
                      </a:r>
                      <a:endParaRPr lang="en-US" sz="1100"/>
                    </a:p>
                  </a:txBody>
                  <a:tcPr marL="197740" marR="197740" marT="197740" marB="197740" anchor="ctr">
                    <a:lnL w="0" cap="flat" cmpd="sng" algn="ctr">
                      <a:solidFill>
                        <a:srgbClr val="C3ED5B"/>
                      </a:solidFill>
                      <a:prstDash val="solid"/>
                      <a:round/>
                      <a:headEnd type="none" w="med" len="med"/>
                      <a:tailEnd type="none" w="med" len="med"/>
                    </a:lnL>
                    <a:lnR w="0" cap="flat" cmpd="sng" algn="ctr">
                      <a:solidFill>
                        <a:srgbClr val="C3ED5B"/>
                      </a:solidFill>
                      <a:prstDash val="solid"/>
                      <a:round/>
                      <a:headEnd type="none" w="med" len="med"/>
                      <a:tailEnd type="none" w="med" len="med"/>
                    </a:lnR>
                    <a:lnT w="0" cap="flat" cmpd="sng" algn="ctr">
                      <a:solidFill>
                        <a:srgbClr val="C3ED5B"/>
                      </a:solidFill>
                      <a:prstDash val="solid"/>
                      <a:round/>
                      <a:headEnd type="none" w="med" len="med"/>
                      <a:tailEnd type="none" w="med" len="med"/>
                    </a:lnT>
                    <a:lnB w="0" cap="flat" cmpd="sng" algn="ctr">
                      <a:solidFill>
                        <a:srgbClr val="C3ED5B"/>
                      </a:solidFill>
                      <a:prstDash val="solid"/>
                      <a:round/>
                      <a:headEnd type="none" w="med" len="med"/>
                      <a:tailEnd type="none" w="med" len="med"/>
                    </a:lnB>
                  </a:tcPr>
                </a:tc>
                <a:tc>
                  <a:txBody>
                    <a:bodyPr/>
                    <a:lstStyle/>
                    <a:p>
                      <a:pPr algn="l">
                        <a:lnSpc>
                          <a:spcPts val="2800"/>
                        </a:lnSpc>
                        <a:defRPr/>
                      </a:pPr>
                      <a:r>
                        <a:rPr lang="en-US" sz="2000">
                          <a:solidFill>
                            <a:srgbClr val="3C1053"/>
                          </a:solidFill>
                          <a:latin typeface="DM Sans"/>
                        </a:rPr>
                        <a:t>Architecture</a:t>
                      </a:r>
                      <a:endParaRPr lang="en-US" sz="1100"/>
                    </a:p>
                  </a:txBody>
                  <a:tcPr marL="197740" marR="197740" marT="197740" marB="197740" anchor="ctr">
                    <a:lnL w="0" cap="flat" cmpd="sng" algn="ctr">
                      <a:solidFill>
                        <a:srgbClr val="C3ED5B"/>
                      </a:solidFill>
                      <a:prstDash val="solid"/>
                      <a:round/>
                      <a:headEnd type="none" w="med" len="med"/>
                      <a:tailEnd type="none" w="med" len="med"/>
                    </a:lnL>
                    <a:lnR w="0" cap="flat" cmpd="sng" algn="ctr">
                      <a:solidFill>
                        <a:srgbClr val="C3ED5B"/>
                      </a:solidFill>
                      <a:prstDash val="solid"/>
                      <a:round/>
                      <a:headEnd type="none" w="med" len="med"/>
                      <a:tailEnd type="none" w="med" len="med"/>
                    </a:lnR>
                    <a:lnT w="0" cap="flat" cmpd="sng" algn="ctr">
                      <a:solidFill>
                        <a:srgbClr val="C3ED5B"/>
                      </a:solidFill>
                      <a:prstDash val="solid"/>
                      <a:round/>
                      <a:headEnd type="none" w="med" len="med"/>
                      <a:tailEnd type="none" w="med" len="med"/>
                    </a:lnT>
                    <a:lnB w="0" cap="flat" cmpd="sng" algn="ctr">
                      <a:solidFill>
                        <a:srgbClr val="C3ED5B"/>
                      </a:solidFill>
                      <a:prstDash val="solid"/>
                      <a:round/>
                      <a:headEnd type="none" w="med" len="med"/>
                      <a:tailEnd type="none" w="med" len="med"/>
                    </a:lnB>
                  </a:tcPr>
                </a:tc>
                <a:extLst>
                  <a:ext uri="{0D108BD9-81ED-4DB2-BD59-A6C34878D82A}">
                    <a16:rowId xmlns:a16="http://schemas.microsoft.com/office/drawing/2014/main" val="10000"/>
                  </a:ext>
                </a:extLst>
              </a:tr>
              <a:tr h="781050">
                <a:tc>
                  <a:txBody>
                    <a:bodyPr/>
                    <a:lstStyle/>
                    <a:p>
                      <a:pPr algn="ctr">
                        <a:lnSpc>
                          <a:spcPts val="2800"/>
                        </a:lnSpc>
                        <a:defRPr/>
                      </a:pPr>
                      <a:r>
                        <a:rPr lang="en-US" sz="2000">
                          <a:solidFill>
                            <a:srgbClr val="AD5389"/>
                          </a:solidFill>
                          <a:latin typeface="Open Sauce Bold"/>
                        </a:rPr>
                        <a:t>2</a:t>
                      </a:r>
                      <a:endParaRPr lang="en-US" sz="1100"/>
                    </a:p>
                  </a:txBody>
                  <a:tcPr marL="197740" marR="197740" marT="197740" marB="197740" anchor="ctr">
                    <a:lnL w="0" cap="flat" cmpd="sng" algn="ctr">
                      <a:solidFill>
                        <a:srgbClr val="C3ED5B"/>
                      </a:solidFill>
                      <a:prstDash val="solid"/>
                      <a:round/>
                      <a:headEnd type="none" w="med" len="med"/>
                      <a:tailEnd type="none" w="med" len="med"/>
                    </a:lnL>
                    <a:lnR w="0" cap="flat" cmpd="sng" algn="ctr">
                      <a:solidFill>
                        <a:srgbClr val="C3ED5B"/>
                      </a:solidFill>
                      <a:prstDash val="solid"/>
                      <a:round/>
                      <a:headEnd type="none" w="med" len="med"/>
                      <a:tailEnd type="none" w="med" len="med"/>
                    </a:lnR>
                    <a:lnT w="0" cap="flat" cmpd="sng" algn="ctr">
                      <a:solidFill>
                        <a:srgbClr val="C3ED5B"/>
                      </a:solidFill>
                      <a:prstDash val="solid"/>
                      <a:round/>
                      <a:headEnd type="none" w="med" len="med"/>
                      <a:tailEnd type="none" w="med" len="med"/>
                    </a:lnT>
                    <a:lnB w="0" cap="flat" cmpd="sng" algn="ctr">
                      <a:solidFill>
                        <a:srgbClr val="C3ED5B"/>
                      </a:solidFill>
                      <a:prstDash val="solid"/>
                      <a:round/>
                      <a:headEnd type="none" w="med" len="med"/>
                      <a:tailEnd type="none" w="med" len="med"/>
                    </a:lnB>
                  </a:tcPr>
                </a:tc>
                <a:tc>
                  <a:txBody>
                    <a:bodyPr/>
                    <a:lstStyle/>
                    <a:p>
                      <a:pPr algn="l">
                        <a:lnSpc>
                          <a:spcPts val="2800"/>
                        </a:lnSpc>
                        <a:defRPr/>
                      </a:pPr>
                      <a:r>
                        <a:rPr lang="en-US" sz="2000">
                          <a:solidFill>
                            <a:srgbClr val="3C1053"/>
                          </a:solidFill>
                          <a:latin typeface="DM Sans"/>
                        </a:rPr>
                        <a:t>Data Overview</a:t>
                      </a:r>
                      <a:endParaRPr lang="en-US" sz="1100"/>
                    </a:p>
                  </a:txBody>
                  <a:tcPr marL="197740" marR="197740" marT="197740" marB="197740" anchor="ctr">
                    <a:lnL w="0" cap="flat" cmpd="sng" algn="ctr">
                      <a:solidFill>
                        <a:srgbClr val="C3ED5B"/>
                      </a:solidFill>
                      <a:prstDash val="solid"/>
                      <a:round/>
                      <a:headEnd type="none" w="med" len="med"/>
                      <a:tailEnd type="none" w="med" len="med"/>
                    </a:lnL>
                    <a:lnR w="0" cap="flat" cmpd="sng" algn="ctr">
                      <a:solidFill>
                        <a:srgbClr val="C3ED5B"/>
                      </a:solidFill>
                      <a:prstDash val="solid"/>
                      <a:round/>
                      <a:headEnd type="none" w="med" len="med"/>
                      <a:tailEnd type="none" w="med" len="med"/>
                    </a:lnR>
                    <a:lnT w="0" cap="flat" cmpd="sng" algn="ctr">
                      <a:solidFill>
                        <a:srgbClr val="C3ED5B"/>
                      </a:solidFill>
                      <a:prstDash val="solid"/>
                      <a:round/>
                      <a:headEnd type="none" w="med" len="med"/>
                      <a:tailEnd type="none" w="med" len="med"/>
                    </a:lnT>
                    <a:lnB w="0" cap="flat" cmpd="sng" algn="ctr">
                      <a:solidFill>
                        <a:srgbClr val="C3ED5B"/>
                      </a:solidFill>
                      <a:prstDash val="solid"/>
                      <a:round/>
                      <a:headEnd type="none" w="med" len="med"/>
                      <a:tailEnd type="none" w="med" len="med"/>
                    </a:lnB>
                  </a:tcPr>
                </a:tc>
                <a:extLst>
                  <a:ext uri="{0D108BD9-81ED-4DB2-BD59-A6C34878D82A}">
                    <a16:rowId xmlns:a16="http://schemas.microsoft.com/office/drawing/2014/main" val="10001"/>
                  </a:ext>
                </a:extLst>
              </a:tr>
              <a:tr h="808362">
                <a:tc>
                  <a:txBody>
                    <a:bodyPr/>
                    <a:lstStyle/>
                    <a:p>
                      <a:pPr algn="ctr">
                        <a:lnSpc>
                          <a:spcPts val="2800"/>
                        </a:lnSpc>
                        <a:defRPr/>
                      </a:pPr>
                      <a:r>
                        <a:rPr lang="en-US" sz="2000">
                          <a:solidFill>
                            <a:srgbClr val="AD5389"/>
                          </a:solidFill>
                          <a:latin typeface="Open Sauce Bold"/>
                        </a:rPr>
                        <a:t>3</a:t>
                      </a:r>
                      <a:endParaRPr lang="en-US" sz="1100"/>
                    </a:p>
                  </a:txBody>
                  <a:tcPr marL="197740" marR="197740" marT="197740" marB="197740" anchor="ctr">
                    <a:lnL w="0" cap="flat" cmpd="sng" algn="ctr">
                      <a:solidFill>
                        <a:srgbClr val="C3ED5B"/>
                      </a:solidFill>
                      <a:prstDash val="solid"/>
                      <a:round/>
                      <a:headEnd type="none" w="med" len="med"/>
                      <a:tailEnd type="none" w="med" len="med"/>
                    </a:lnL>
                    <a:lnR w="0" cap="flat" cmpd="sng" algn="ctr">
                      <a:solidFill>
                        <a:srgbClr val="C3ED5B"/>
                      </a:solidFill>
                      <a:prstDash val="solid"/>
                      <a:round/>
                      <a:headEnd type="none" w="med" len="med"/>
                      <a:tailEnd type="none" w="med" len="med"/>
                    </a:lnR>
                    <a:lnT w="0" cap="flat" cmpd="sng" algn="ctr">
                      <a:solidFill>
                        <a:srgbClr val="C3ED5B"/>
                      </a:solidFill>
                      <a:prstDash val="solid"/>
                      <a:round/>
                      <a:headEnd type="none" w="med" len="med"/>
                      <a:tailEnd type="none" w="med" len="med"/>
                    </a:lnT>
                    <a:lnB w="0" cap="flat" cmpd="sng" algn="ctr">
                      <a:solidFill>
                        <a:srgbClr val="C3ED5B"/>
                      </a:solidFill>
                      <a:prstDash val="solid"/>
                      <a:round/>
                      <a:headEnd type="none" w="med" len="med"/>
                      <a:tailEnd type="none" w="med" len="med"/>
                    </a:lnB>
                  </a:tcPr>
                </a:tc>
                <a:tc>
                  <a:txBody>
                    <a:bodyPr/>
                    <a:lstStyle/>
                    <a:p>
                      <a:pPr algn="l">
                        <a:lnSpc>
                          <a:spcPts val="2800"/>
                        </a:lnSpc>
                        <a:defRPr/>
                      </a:pPr>
                      <a:r>
                        <a:rPr lang="en-US" sz="2000">
                          <a:solidFill>
                            <a:srgbClr val="3C1053"/>
                          </a:solidFill>
                          <a:latin typeface="DM Sans"/>
                        </a:rPr>
                        <a:t>Solution Approach</a:t>
                      </a:r>
                      <a:endParaRPr lang="en-US" sz="1100"/>
                    </a:p>
                  </a:txBody>
                  <a:tcPr marL="197740" marR="197740" marT="197740" marB="197740" anchor="ctr">
                    <a:lnL w="0" cap="flat" cmpd="sng" algn="ctr">
                      <a:solidFill>
                        <a:srgbClr val="C3ED5B"/>
                      </a:solidFill>
                      <a:prstDash val="solid"/>
                      <a:round/>
                      <a:headEnd type="none" w="med" len="med"/>
                      <a:tailEnd type="none" w="med" len="med"/>
                    </a:lnL>
                    <a:lnR w="0" cap="flat" cmpd="sng" algn="ctr">
                      <a:solidFill>
                        <a:srgbClr val="C3ED5B"/>
                      </a:solidFill>
                      <a:prstDash val="solid"/>
                      <a:round/>
                      <a:headEnd type="none" w="med" len="med"/>
                      <a:tailEnd type="none" w="med" len="med"/>
                    </a:lnR>
                    <a:lnT w="0" cap="flat" cmpd="sng" algn="ctr">
                      <a:solidFill>
                        <a:srgbClr val="C3ED5B"/>
                      </a:solidFill>
                      <a:prstDash val="solid"/>
                      <a:round/>
                      <a:headEnd type="none" w="med" len="med"/>
                      <a:tailEnd type="none" w="med" len="med"/>
                    </a:lnT>
                    <a:lnB w="0" cap="flat" cmpd="sng" algn="ctr">
                      <a:solidFill>
                        <a:srgbClr val="C3ED5B"/>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4" name="Table 4"/>
          <p:cNvGraphicFramePr>
            <a:graphicFrameLocks noGrp="1"/>
          </p:cNvGraphicFramePr>
          <p:nvPr/>
        </p:nvGraphicFramePr>
        <p:xfrm>
          <a:off x="5811848" y="5498424"/>
          <a:ext cx="2087679" cy="2697429"/>
        </p:xfrm>
        <a:graphic>
          <a:graphicData uri="http://schemas.openxmlformats.org/drawingml/2006/table">
            <a:tbl>
              <a:tblPr/>
              <a:tblGrid>
                <a:gridCol w="420880">
                  <a:extLst>
                    <a:ext uri="{9D8B030D-6E8A-4147-A177-3AD203B41FA5}">
                      <a16:colId xmlns:a16="http://schemas.microsoft.com/office/drawing/2014/main" val="20000"/>
                    </a:ext>
                  </a:extLst>
                </a:gridCol>
                <a:gridCol w="1666799">
                  <a:extLst>
                    <a:ext uri="{9D8B030D-6E8A-4147-A177-3AD203B41FA5}">
                      <a16:colId xmlns:a16="http://schemas.microsoft.com/office/drawing/2014/main" val="20001"/>
                    </a:ext>
                  </a:extLst>
                </a:gridCol>
              </a:tblGrid>
              <a:tr h="799976">
                <a:tc>
                  <a:txBody>
                    <a:bodyPr/>
                    <a:lstStyle/>
                    <a:p>
                      <a:pPr algn="ctr">
                        <a:lnSpc>
                          <a:spcPts val="2800"/>
                        </a:lnSpc>
                        <a:defRPr/>
                      </a:pPr>
                      <a:r>
                        <a:rPr lang="en-US" sz="2000">
                          <a:solidFill>
                            <a:srgbClr val="AD5389"/>
                          </a:solidFill>
                          <a:latin typeface="Open Sauce Bold"/>
                        </a:rPr>
                        <a:t>4</a:t>
                      </a:r>
                      <a:endParaRPr lang="en-US" sz="1100"/>
                    </a:p>
                  </a:txBody>
                  <a:tcPr marL="197740" marR="197740" marT="197740" marB="197740" anchor="ctr">
                    <a:lnL w="0" cap="flat" cmpd="sng" algn="ctr">
                      <a:solidFill>
                        <a:srgbClr val="C3ED5B"/>
                      </a:solidFill>
                      <a:prstDash val="solid"/>
                      <a:round/>
                      <a:headEnd type="none" w="med" len="med"/>
                      <a:tailEnd type="none" w="med" len="med"/>
                    </a:lnL>
                    <a:lnR w="0" cap="flat" cmpd="sng" algn="ctr">
                      <a:solidFill>
                        <a:srgbClr val="C3ED5B"/>
                      </a:solidFill>
                      <a:prstDash val="solid"/>
                      <a:round/>
                      <a:headEnd type="none" w="med" len="med"/>
                      <a:tailEnd type="none" w="med" len="med"/>
                    </a:lnR>
                    <a:lnT w="0" cap="flat" cmpd="sng" algn="ctr">
                      <a:solidFill>
                        <a:srgbClr val="C3ED5B"/>
                      </a:solidFill>
                      <a:prstDash val="solid"/>
                      <a:round/>
                      <a:headEnd type="none" w="med" len="med"/>
                      <a:tailEnd type="none" w="med" len="med"/>
                    </a:lnT>
                    <a:lnB w="0" cap="flat" cmpd="sng" algn="ctr">
                      <a:solidFill>
                        <a:srgbClr val="C3ED5B"/>
                      </a:solidFill>
                      <a:prstDash val="solid"/>
                      <a:round/>
                      <a:headEnd type="none" w="med" len="med"/>
                      <a:tailEnd type="none" w="med" len="med"/>
                    </a:lnB>
                  </a:tcPr>
                </a:tc>
                <a:tc>
                  <a:txBody>
                    <a:bodyPr/>
                    <a:lstStyle/>
                    <a:p>
                      <a:pPr algn="l">
                        <a:lnSpc>
                          <a:spcPts val="2800"/>
                        </a:lnSpc>
                        <a:defRPr/>
                      </a:pPr>
                      <a:r>
                        <a:rPr lang="en-US" sz="2000">
                          <a:solidFill>
                            <a:srgbClr val="3C1053"/>
                          </a:solidFill>
                          <a:latin typeface="DM Sans"/>
                        </a:rPr>
                        <a:t>Analysis</a:t>
                      </a:r>
                      <a:endParaRPr lang="en-US" sz="1100"/>
                    </a:p>
                  </a:txBody>
                  <a:tcPr marL="197740" marR="197740" marT="197740" marB="197740" anchor="ctr">
                    <a:lnL w="0" cap="flat" cmpd="sng" algn="ctr">
                      <a:solidFill>
                        <a:srgbClr val="C3ED5B"/>
                      </a:solidFill>
                      <a:prstDash val="solid"/>
                      <a:round/>
                      <a:headEnd type="none" w="med" len="med"/>
                      <a:tailEnd type="none" w="med" len="med"/>
                    </a:lnL>
                    <a:lnR w="0" cap="flat" cmpd="sng" algn="ctr">
                      <a:solidFill>
                        <a:srgbClr val="C3ED5B"/>
                      </a:solidFill>
                      <a:prstDash val="solid"/>
                      <a:round/>
                      <a:headEnd type="none" w="med" len="med"/>
                      <a:tailEnd type="none" w="med" len="med"/>
                    </a:lnR>
                    <a:lnT w="0" cap="flat" cmpd="sng" algn="ctr">
                      <a:solidFill>
                        <a:srgbClr val="C3ED5B"/>
                      </a:solidFill>
                      <a:prstDash val="solid"/>
                      <a:round/>
                      <a:headEnd type="none" w="med" len="med"/>
                      <a:tailEnd type="none" w="med" len="med"/>
                    </a:lnT>
                    <a:lnB w="0" cap="flat" cmpd="sng" algn="ctr">
                      <a:solidFill>
                        <a:srgbClr val="C3ED5B"/>
                      </a:solidFill>
                      <a:prstDash val="solid"/>
                      <a:round/>
                      <a:headEnd type="none" w="med" len="med"/>
                      <a:tailEnd type="none" w="med" len="med"/>
                    </a:lnB>
                  </a:tcPr>
                </a:tc>
                <a:extLst>
                  <a:ext uri="{0D108BD9-81ED-4DB2-BD59-A6C34878D82A}">
                    <a16:rowId xmlns:a16="http://schemas.microsoft.com/office/drawing/2014/main" val="10000"/>
                  </a:ext>
                </a:extLst>
              </a:tr>
              <a:tr h="816749">
                <a:tc>
                  <a:txBody>
                    <a:bodyPr/>
                    <a:lstStyle/>
                    <a:p>
                      <a:pPr algn="ctr">
                        <a:lnSpc>
                          <a:spcPts val="2800"/>
                        </a:lnSpc>
                        <a:defRPr/>
                      </a:pPr>
                      <a:r>
                        <a:rPr lang="en-US" sz="2000">
                          <a:solidFill>
                            <a:srgbClr val="AD5389"/>
                          </a:solidFill>
                          <a:latin typeface="Open Sauce Bold"/>
                        </a:rPr>
                        <a:t>5</a:t>
                      </a:r>
                      <a:endParaRPr lang="en-US" sz="1100"/>
                    </a:p>
                  </a:txBody>
                  <a:tcPr marL="197740" marR="197740" marT="197740" marB="197740" anchor="ctr">
                    <a:lnL w="0" cap="flat" cmpd="sng" algn="ctr">
                      <a:solidFill>
                        <a:srgbClr val="C3ED5B"/>
                      </a:solidFill>
                      <a:prstDash val="solid"/>
                      <a:round/>
                      <a:headEnd type="none" w="med" len="med"/>
                      <a:tailEnd type="none" w="med" len="med"/>
                    </a:lnL>
                    <a:lnR w="0" cap="flat" cmpd="sng" algn="ctr">
                      <a:solidFill>
                        <a:srgbClr val="C3ED5B"/>
                      </a:solidFill>
                      <a:prstDash val="solid"/>
                      <a:round/>
                      <a:headEnd type="none" w="med" len="med"/>
                      <a:tailEnd type="none" w="med" len="med"/>
                    </a:lnR>
                    <a:lnT w="0" cap="flat" cmpd="sng" algn="ctr">
                      <a:solidFill>
                        <a:srgbClr val="C3ED5B"/>
                      </a:solidFill>
                      <a:prstDash val="solid"/>
                      <a:round/>
                      <a:headEnd type="none" w="med" len="med"/>
                      <a:tailEnd type="none" w="med" len="med"/>
                    </a:lnT>
                    <a:lnB w="0" cap="flat" cmpd="sng" algn="ctr">
                      <a:solidFill>
                        <a:srgbClr val="C3ED5B"/>
                      </a:solidFill>
                      <a:prstDash val="solid"/>
                      <a:round/>
                      <a:headEnd type="none" w="med" len="med"/>
                      <a:tailEnd type="none" w="med" len="med"/>
                    </a:lnB>
                  </a:tcPr>
                </a:tc>
                <a:tc>
                  <a:txBody>
                    <a:bodyPr/>
                    <a:lstStyle/>
                    <a:p>
                      <a:pPr algn="l">
                        <a:lnSpc>
                          <a:spcPts val="2800"/>
                        </a:lnSpc>
                        <a:defRPr/>
                      </a:pPr>
                      <a:r>
                        <a:rPr lang="en-US" sz="2000">
                          <a:solidFill>
                            <a:srgbClr val="3C1053"/>
                          </a:solidFill>
                          <a:latin typeface="DM Sans"/>
                        </a:rPr>
                        <a:t>Visualisation</a:t>
                      </a:r>
                      <a:endParaRPr lang="en-US" sz="1100"/>
                    </a:p>
                  </a:txBody>
                  <a:tcPr marL="197740" marR="197740" marT="197740" marB="197740" anchor="ctr">
                    <a:lnL w="0" cap="flat" cmpd="sng" algn="ctr">
                      <a:solidFill>
                        <a:srgbClr val="C3ED5B"/>
                      </a:solidFill>
                      <a:prstDash val="solid"/>
                      <a:round/>
                      <a:headEnd type="none" w="med" len="med"/>
                      <a:tailEnd type="none" w="med" len="med"/>
                    </a:lnL>
                    <a:lnR w="0" cap="flat" cmpd="sng" algn="ctr">
                      <a:solidFill>
                        <a:srgbClr val="C3ED5B"/>
                      </a:solidFill>
                      <a:prstDash val="solid"/>
                      <a:round/>
                      <a:headEnd type="none" w="med" len="med"/>
                      <a:tailEnd type="none" w="med" len="med"/>
                    </a:lnR>
                    <a:lnT w="0" cap="flat" cmpd="sng" algn="ctr">
                      <a:solidFill>
                        <a:srgbClr val="C3ED5B"/>
                      </a:solidFill>
                      <a:prstDash val="solid"/>
                      <a:round/>
                      <a:headEnd type="none" w="med" len="med"/>
                      <a:tailEnd type="none" w="med" len="med"/>
                    </a:lnT>
                    <a:lnB w="0" cap="flat" cmpd="sng" algn="ctr">
                      <a:solidFill>
                        <a:srgbClr val="C3ED5B"/>
                      </a:solidFill>
                      <a:prstDash val="solid"/>
                      <a:round/>
                      <a:headEnd type="none" w="med" len="med"/>
                      <a:tailEnd type="none" w="med" len="med"/>
                    </a:lnB>
                  </a:tcPr>
                </a:tc>
                <a:extLst>
                  <a:ext uri="{0D108BD9-81ED-4DB2-BD59-A6C34878D82A}">
                    <a16:rowId xmlns:a16="http://schemas.microsoft.com/office/drawing/2014/main" val="10001"/>
                  </a:ext>
                </a:extLst>
              </a:tr>
              <a:tr h="808362">
                <a:tc>
                  <a:txBody>
                    <a:bodyPr/>
                    <a:lstStyle/>
                    <a:p>
                      <a:pPr algn="ctr">
                        <a:lnSpc>
                          <a:spcPts val="2800"/>
                        </a:lnSpc>
                        <a:defRPr/>
                      </a:pPr>
                      <a:r>
                        <a:rPr lang="en-US" sz="2000">
                          <a:solidFill>
                            <a:srgbClr val="AD5389"/>
                          </a:solidFill>
                          <a:latin typeface="Open Sauce Bold"/>
                        </a:rPr>
                        <a:t>6</a:t>
                      </a:r>
                      <a:endParaRPr lang="en-US" sz="1100"/>
                    </a:p>
                  </a:txBody>
                  <a:tcPr marL="197740" marR="197740" marT="197740" marB="197740" anchor="ctr">
                    <a:lnL w="0" cap="flat" cmpd="sng" algn="ctr">
                      <a:solidFill>
                        <a:srgbClr val="C3ED5B"/>
                      </a:solidFill>
                      <a:prstDash val="solid"/>
                      <a:round/>
                      <a:headEnd type="none" w="med" len="med"/>
                      <a:tailEnd type="none" w="med" len="med"/>
                    </a:lnL>
                    <a:lnR w="0" cap="flat" cmpd="sng" algn="ctr">
                      <a:solidFill>
                        <a:srgbClr val="C3ED5B"/>
                      </a:solidFill>
                      <a:prstDash val="solid"/>
                      <a:round/>
                      <a:headEnd type="none" w="med" len="med"/>
                      <a:tailEnd type="none" w="med" len="med"/>
                    </a:lnR>
                    <a:lnT w="0" cap="flat" cmpd="sng" algn="ctr">
                      <a:solidFill>
                        <a:srgbClr val="C3ED5B"/>
                      </a:solidFill>
                      <a:prstDash val="solid"/>
                      <a:round/>
                      <a:headEnd type="none" w="med" len="med"/>
                      <a:tailEnd type="none" w="med" len="med"/>
                    </a:lnT>
                    <a:lnB w="0" cap="flat" cmpd="sng" algn="ctr">
                      <a:solidFill>
                        <a:srgbClr val="C3ED5B"/>
                      </a:solidFill>
                      <a:prstDash val="solid"/>
                      <a:round/>
                      <a:headEnd type="none" w="med" len="med"/>
                      <a:tailEnd type="none" w="med" len="med"/>
                    </a:lnB>
                  </a:tcPr>
                </a:tc>
                <a:tc>
                  <a:txBody>
                    <a:bodyPr/>
                    <a:lstStyle/>
                    <a:p>
                      <a:pPr algn="l">
                        <a:lnSpc>
                          <a:spcPts val="2800"/>
                        </a:lnSpc>
                        <a:defRPr/>
                      </a:pPr>
                      <a:r>
                        <a:rPr lang="en-US" sz="2000">
                          <a:solidFill>
                            <a:srgbClr val="3C1053"/>
                          </a:solidFill>
                          <a:latin typeface="DM Sans"/>
                        </a:rPr>
                        <a:t>Summary</a:t>
                      </a:r>
                      <a:endParaRPr lang="en-US" sz="1100"/>
                    </a:p>
                  </a:txBody>
                  <a:tcPr marL="197740" marR="197740" marT="197740" marB="197740" anchor="ctr">
                    <a:lnL w="0" cap="flat" cmpd="sng" algn="ctr">
                      <a:solidFill>
                        <a:srgbClr val="C3ED5B"/>
                      </a:solidFill>
                      <a:prstDash val="solid"/>
                      <a:round/>
                      <a:headEnd type="none" w="med" len="med"/>
                      <a:tailEnd type="none" w="med" len="med"/>
                    </a:lnL>
                    <a:lnR w="0" cap="flat" cmpd="sng" algn="ctr">
                      <a:solidFill>
                        <a:srgbClr val="C3ED5B"/>
                      </a:solidFill>
                      <a:prstDash val="solid"/>
                      <a:round/>
                      <a:headEnd type="none" w="med" len="med"/>
                      <a:tailEnd type="none" w="med" len="med"/>
                    </a:lnR>
                    <a:lnT w="0" cap="flat" cmpd="sng" algn="ctr">
                      <a:solidFill>
                        <a:srgbClr val="C3ED5B"/>
                      </a:solidFill>
                      <a:prstDash val="solid"/>
                      <a:round/>
                      <a:headEnd type="none" w="med" len="med"/>
                      <a:tailEnd type="none" w="med" len="med"/>
                    </a:lnT>
                    <a:lnB w="0" cap="flat" cmpd="sng" algn="ctr">
                      <a:solidFill>
                        <a:srgbClr val="C3ED5B"/>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TextBox 5"/>
          <p:cNvSpPr txBox="1"/>
          <p:nvPr/>
        </p:nvSpPr>
        <p:spPr>
          <a:xfrm>
            <a:off x="1028700" y="3079783"/>
            <a:ext cx="10225288" cy="1739265"/>
          </a:xfrm>
          <a:prstGeom prst="rect">
            <a:avLst/>
          </a:prstGeom>
        </p:spPr>
        <p:txBody>
          <a:bodyPr lIns="0" tIns="0" rIns="0" bIns="0" rtlCol="0" anchor="t">
            <a:spAutoFit/>
          </a:bodyPr>
          <a:lstStyle/>
          <a:p>
            <a:pPr>
              <a:lnSpc>
                <a:spcPts val="14040"/>
              </a:lnSpc>
            </a:pPr>
            <a:r>
              <a:rPr lang="en-US" sz="10800" spc="302">
                <a:solidFill>
                  <a:srgbClr val="3C1053"/>
                </a:solidFill>
                <a:latin typeface="Open Sauce Bold"/>
              </a:rPr>
              <a:t>AGENDA</a:t>
            </a:r>
          </a:p>
        </p:txBody>
      </p:sp>
      <p:sp>
        <p:nvSpPr>
          <p:cNvPr id="6" name="Freeform 6"/>
          <p:cNvSpPr/>
          <p:nvPr/>
        </p:nvSpPr>
        <p:spPr>
          <a:xfrm>
            <a:off x="0" y="8643250"/>
            <a:ext cx="1643750" cy="1643750"/>
          </a:xfrm>
          <a:custGeom>
            <a:avLst/>
            <a:gdLst/>
            <a:ahLst/>
            <a:cxnLst/>
            <a:rect l="l" t="t" r="r" b="b"/>
            <a:pathLst>
              <a:path w="1643750" h="1643750">
                <a:moveTo>
                  <a:pt x="0" y="0"/>
                </a:moveTo>
                <a:lnTo>
                  <a:pt x="1643750" y="0"/>
                </a:lnTo>
                <a:lnTo>
                  <a:pt x="1643750" y="1643750"/>
                </a:lnTo>
                <a:lnTo>
                  <a:pt x="0" y="16437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462092" y="2605275"/>
            <a:ext cx="12570564" cy="3364119"/>
          </a:xfrm>
          <a:prstGeom prst="rect">
            <a:avLst/>
          </a:prstGeom>
        </p:spPr>
        <p:txBody>
          <a:bodyPr lIns="0" tIns="0" rIns="0" bIns="0" rtlCol="0" anchor="t">
            <a:spAutoFit/>
          </a:bodyPr>
          <a:lstStyle/>
          <a:p>
            <a:pPr algn="ctr">
              <a:lnSpc>
                <a:spcPts val="27572"/>
              </a:lnSpc>
              <a:spcBef>
                <a:spcPct val="0"/>
              </a:spcBef>
            </a:pPr>
            <a:r>
              <a:rPr lang="en-US" sz="19694">
                <a:solidFill>
                  <a:srgbClr val="AD5389"/>
                </a:solidFill>
                <a:latin typeface="DM Sans Bold Italics"/>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643250"/>
            <a:ext cx="1643750" cy="1643750"/>
          </a:xfrm>
          <a:custGeom>
            <a:avLst/>
            <a:gdLst/>
            <a:ahLst/>
            <a:cxnLst/>
            <a:rect l="l" t="t" r="r" b="b"/>
            <a:pathLst>
              <a:path w="1643750" h="1643750">
                <a:moveTo>
                  <a:pt x="0" y="0"/>
                </a:moveTo>
                <a:lnTo>
                  <a:pt x="1643750" y="0"/>
                </a:lnTo>
                <a:lnTo>
                  <a:pt x="1643750" y="1643750"/>
                </a:lnTo>
                <a:lnTo>
                  <a:pt x="0" y="16437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595217" y="4033827"/>
            <a:ext cx="3839110" cy="4312902"/>
            <a:chOff x="0" y="0"/>
            <a:chExt cx="1011124" cy="1135908"/>
          </a:xfrm>
        </p:grpSpPr>
        <p:sp>
          <p:nvSpPr>
            <p:cNvPr id="4" name="Freeform 4"/>
            <p:cNvSpPr/>
            <p:nvPr/>
          </p:nvSpPr>
          <p:spPr>
            <a:xfrm>
              <a:off x="0" y="0"/>
              <a:ext cx="1011124" cy="1135908"/>
            </a:xfrm>
            <a:custGeom>
              <a:avLst/>
              <a:gdLst/>
              <a:ahLst/>
              <a:cxnLst/>
              <a:rect l="l" t="t" r="r" b="b"/>
              <a:pathLst>
                <a:path w="1011124" h="1135908">
                  <a:moveTo>
                    <a:pt x="0" y="0"/>
                  </a:moveTo>
                  <a:lnTo>
                    <a:pt x="1011124" y="0"/>
                  </a:lnTo>
                  <a:lnTo>
                    <a:pt x="1011124" y="1135908"/>
                  </a:lnTo>
                  <a:lnTo>
                    <a:pt x="0" y="1135908"/>
                  </a:lnTo>
                  <a:close/>
                </a:path>
              </a:pathLst>
            </a:custGeom>
            <a:solidFill>
              <a:srgbClr val="ECE0E1"/>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1820"/>
                </a:lnSpc>
              </a:pPr>
              <a:endParaRPr/>
            </a:p>
          </p:txBody>
        </p:sp>
      </p:grpSp>
      <p:grpSp>
        <p:nvGrpSpPr>
          <p:cNvPr id="6" name="Group 6"/>
          <p:cNvGrpSpPr/>
          <p:nvPr/>
        </p:nvGrpSpPr>
        <p:grpSpPr>
          <a:xfrm>
            <a:off x="5053452" y="4033827"/>
            <a:ext cx="3805568" cy="4312902"/>
            <a:chOff x="0" y="0"/>
            <a:chExt cx="1002290" cy="1135908"/>
          </a:xfrm>
        </p:grpSpPr>
        <p:sp>
          <p:nvSpPr>
            <p:cNvPr id="7" name="Freeform 7"/>
            <p:cNvSpPr/>
            <p:nvPr/>
          </p:nvSpPr>
          <p:spPr>
            <a:xfrm>
              <a:off x="0" y="0"/>
              <a:ext cx="1002289" cy="1135908"/>
            </a:xfrm>
            <a:custGeom>
              <a:avLst/>
              <a:gdLst/>
              <a:ahLst/>
              <a:cxnLst/>
              <a:rect l="l" t="t" r="r" b="b"/>
              <a:pathLst>
                <a:path w="1002289" h="1135908">
                  <a:moveTo>
                    <a:pt x="0" y="0"/>
                  </a:moveTo>
                  <a:lnTo>
                    <a:pt x="1002289" y="0"/>
                  </a:lnTo>
                  <a:lnTo>
                    <a:pt x="1002289" y="1135908"/>
                  </a:lnTo>
                  <a:lnTo>
                    <a:pt x="0" y="1135908"/>
                  </a:lnTo>
                  <a:close/>
                </a:path>
              </a:pathLst>
            </a:custGeom>
            <a:solidFill>
              <a:srgbClr val="ECE0E1"/>
            </a:solidFill>
          </p:spPr>
        </p:sp>
        <p:sp>
          <p:nvSpPr>
            <p:cNvPr id="8" name="TextBox 8"/>
            <p:cNvSpPr txBox="1"/>
            <p:nvPr/>
          </p:nvSpPr>
          <p:spPr>
            <a:xfrm>
              <a:off x="0" y="-19050"/>
              <a:ext cx="812800" cy="831850"/>
            </a:xfrm>
            <a:prstGeom prst="rect">
              <a:avLst/>
            </a:prstGeom>
          </p:spPr>
          <p:txBody>
            <a:bodyPr lIns="50800" tIns="50800" rIns="50800" bIns="50800" rtlCol="0" anchor="ctr"/>
            <a:lstStyle/>
            <a:p>
              <a:pPr algn="ctr">
                <a:lnSpc>
                  <a:spcPts val="1820"/>
                </a:lnSpc>
              </a:pPr>
              <a:endParaRPr/>
            </a:p>
          </p:txBody>
        </p:sp>
      </p:grpSp>
      <p:grpSp>
        <p:nvGrpSpPr>
          <p:cNvPr id="9" name="Group 9"/>
          <p:cNvGrpSpPr/>
          <p:nvPr/>
        </p:nvGrpSpPr>
        <p:grpSpPr>
          <a:xfrm>
            <a:off x="9478145" y="4033827"/>
            <a:ext cx="3805568" cy="4312902"/>
            <a:chOff x="0" y="0"/>
            <a:chExt cx="1002290" cy="1135908"/>
          </a:xfrm>
        </p:grpSpPr>
        <p:sp>
          <p:nvSpPr>
            <p:cNvPr id="10" name="Freeform 10"/>
            <p:cNvSpPr/>
            <p:nvPr/>
          </p:nvSpPr>
          <p:spPr>
            <a:xfrm>
              <a:off x="0" y="0"/>
              <a:ext cx="1002289" cy="1135908"/>
            </a:xfrm>
            <a:custGeom>
              <a:avLst/>
              <a:gdLst/>
              <a:ahLst/>
              <a:cxnLst/>
              <a:rect l="l" t="t" r="r" b="b"/>
              <a:pathLst>
                <a:path w="1002289" h="1135908">
                  <a:moveTo>
                    <a:pt x="0" y="0"/>
                  </a:moveTo>
                  <a:lnTo>
                    <a:pt x="1002289" y="0"/>
                  </a:lnTo>
                  <a:lnTo>
                    <a:pt x="1002289" y="1135908"/>
                  </a:lnTo>
                  <a:lnTo>
                    <a:pt x="0" y="1135908"/>
                  </a:lnTo>
                  <a:close/>
                </a:path>
              </a:pathLst>
            </a:custGeom>
            <a:solidFill>
              <a:srgbClr val="ECE0E1"/>
            </a:solidFill>
          </p:spPr>
        </p:sp>
        <p:sp>
          <p:nvSpPr>
            <p:cNvPr id="11" name="TextBox 11"/>
            <p:cNvSpPr txBox="1"/>
            <p:nvPr/>
          </p:nvSpPr>
          <p:spPr>
            <a:xfrm>
              <a:off x="0" y="-19050"/>
              <a:ext cx="812800" cy="831850"/>
            </a:xfrm>
            <a:prstGeom prst="rect">
              <a:avLst/>
            </a:prstGeom>
          </p:spPr>
          <p:txBody>
            <a:bodyPr lIns="50800" tIns="50800" rIns="50800" bIns="50800" rtlCol="0" anchor="ctr"/>
            <a:lstStyle/>
            <a:p>
              <a:pPr algn="ctr">
                <a:lnSpc>
                  <a:spcPts val="1820"/>
                </a:lnSpc>
              </a:pPr>
              <a:endParaRPr/>
            </a:p>
          </p:txBody>
        </p:sp>
      </p:grpSp>
      <p:grpSp>
        <p:nvGrpSpPr>
          <p:cNvPr id="12" name="Group 12"/>
          <p:cNvGrpSpPr/>
          <p:nvPr/>
        </p:nvGrpSpPr>
        <p:grpSpPr>
          <a:xfrm>
            <a:off x="13902838" y="4033827"/>
            <a:ext cx="3805568" cy="4312902"/>
            <a:chOff x="0" y="0"/>
            <a:chExt cx="1002290" cy="1135908"/>
          </a:xfrm>
        </p:grpSpPr>
        <p:sp>
          <p:nvSpPr>
            <p:cNvPr id="13" name="Freeform 13"/>
            <p:cNvSpPr/>
            <p:nvPr/>
          </p:nvSpPr>
          <p:spPr>
            <a:xfrm>
              <a:off x="0" y="0"/>
              <a:ext cx="1002289" cy="1135908"/>
            </a:xfrm>
            <a:custGeom>
              <a:avLst/>
              <a:gdLst/>
              <a:ahLst/>
              <a:cxnLst/>
              <a:rect l="l" t="t" r="r" b="b"/>
              <a:pathLst>
                <a:path w="1002289" h="1135908">
                  <a:moveTo>
                    <a:pt x="0" y="0"/>
                  </a:moveTo>
                  <a:lnTo>
                    <a:pt x="1002289" y="0"/>
                  </a:lnTo>
                  <a:lnTo>
                    <a:pt x="1002289" y="1135908"/>
                  </a:lnTo>
                  <a:lnTo>
                    <a:pt x="0" y="1135908"/>
                  </a:lnTo>
                  <a:close/>
                </a:path>
              </a:pathLst>
            </a:custGeom>
            <a:solidFill>
              <a:srgbClr val="ECE0E1"/>
            </a:solidFill>
          </p:spPr>
        </p:sp>
        <p:sp>
          <p:nvSpPr>
            <p:cNvPr id="14" name="TextBox 14"/>
            <p:cNvSpPr txBox="1"/>
            <p:nvPr/>
          </p:nvSpPr>
          <p:spPr>
            <a:xfrm>
              <a:off x="0" y="-19050"/>
              <a:ext cx="812800" cy="831850"/>
            </a:xfrm>
            <a:prstGeom prst="rect">
              <a:avLst/>
            </a:prstGeom>
          </p:spPr>
          <p:txBody>
            <a:bodyPr lIns="50800" tIns="50800" rIns="50800" bIns="50800" rtlCol="0" anchor="ctr"/>
            <a:lstStyle/>
            <a:p>
              <a:pPr algn="ctr">
                <a:lnSpc>
                  <a:spcPts val="1820"/>
                </a:lnSpc>
              </a:pPr>
              <a:endParaRPr/>
            </a:p>
          </p:txBody>
        </p:sp>
      </p:grpSp>
      <p:sp>
        <p:nvSpPr>
          <p:cNvPr id="15" name="Freeform 15"/>
          <p:cNvSpPr/>
          <p:nvPr/>
        </p:nvSpPr>
        <p:spPr>
          <a:xfrm>
            <a:off x="13982617" y="5143500"/>
            <a:ext cx="3543199" cy="1993049"/>
          </a:xfrm>
          <a:custGeom>
            <a:avLst/>
            <a:gdLst/>
            <a:ahLst/>
            <a:cxnLst/>
            <a:rect l="l" t="t" r="r" b="b"/>
            <a:pathLst>
              <a:path w="3543199" h="1993049">
                <a:moveTo>
                  <a:pt x="0" y="0"/>
                </a:moveTo>
                <a:lnTo>
                  <a:pt x="3543199" y="0"/>
                </a:lnTo>
                <a:lnTo>
                  <a:pt x="3543199" y="1993049"/>
                </a:lnTo>
                <a:lnTo>
                  <a:pt x="0" y="1993049"/>
                </a:lnTo>
                <a:lnTo>
                  <a:pt x="0" y="0"/>
                </a:lnTo>
                <a:close/>
              </a:path>
            </a:pathLst>
          </a:custGeom>
          <a:blipFill>
            <a:blip r:embed="rId4"/>
            <a:stretch>
              <a:fillRect/>
            </a:stretch>
          </a:blipFill>
        </p:spPr>
      </p:sp>
      <p:sp>
        <p:nvSpPr>
          <p:cNvPr id="16" name="Freeform 16"/>
          <p:cNvSpPr/>
          <p:nvPr/>
        </p:nvSpPr>
        <p:spPr>
          <a:xfrm>
            <a:off x="9796462" y="5906172"/>
            <a:ext cx="3360530" cy="530112"/>
          </a:xfrm>
          <a:custGeom>
            <a:avLst/>
            <a:gdLst/>
            <a:ahLst/>
            <a:cxnLst/>
            <a:rect l="l" t="t" r="r" b="b"/>
            <a:pathLst>
              <a:path w="3360530" h="530112">
                <a:moveTo>
                  <a:pt x="0" y="0"/>
                </a:moveTo>
                <a:lnTo>
                  <a:pt x="3360530" y="0"/>
                </a:lnTo>
                <a:lnTo>
                  <a:pt x="3360530" y="530112"/>
                </a:lnTo>
                <a:lnTo>
                  <a:pt x="0" y="530112"/>
                </a:lnTo>
                <a:lnTo>
                  <a:pt x="0" y="0"/>
                </a:lnTo>
                <a:close/>
              </a:path>
            </a:pathLst>
          </a:custGeom>
          <a:blipFill>
            <a:blip r:embed="rId5"/>
            <a:stretch>
              <a:fillRect/>
            </a:stretch>
          </a:blipFill>
        </p:spPr>
      </p:sp>
      <p:sp>
        <p:nvSpPr>
          <p:cNvPr id="17" name="Freeform 17"/>
          <p:cNvSpPr/>
          <p:nvPr/>
        </p:nvSpPr>
        <p:spPr>
          <a:xfrm>
            <a:off x="5397646" y="5444381"/>
            <a:ext cx="3117181" cy="1630525"/>
          </a:xfrm>
          <a:custGeom>
            <a:avLst/>
            <a:gdLst/>
            <a:ahLst/>
            <a:cxnLst/>
            <a:rect l="l" t="t" r="r" b="b"/>
            <a:pathLst>
              <a:path w="3117181" h="1630525">
                <a:moveTo>
                  <a:pt x="0" y="0"/>
                </a:moveTo>
                <a:lnTo>
                  <a:pt x="3117181" y="0"/>
                </a:lnTo>
                <a:lnTo>
                  <a:pt x="3117181" y="1630526"/>
                </a:lnTo>
                <a:lnTo>
                  <a:pt x="0" y="1630526"/>
                </a:lnTo>
                <a:lnTo>
                  <a:pt x="0" y="0"/>
                </a:lnTo>
                <a:close/>
              </a:path>
            </a:pathLst>
          </a:custGeom>
          <a:blipFill>
            <a:blip r:embed="rId6"/>
            <a:stretch>
              <a:fillRect/>
            </a:stretch>
          </a:blipFill>
        </p:spPr>
      </p:sp>
      <p:sp>
        <p:nvSpPr>
          <p:cNvPr id="18" name="Freeform 18"/>
          <p:cNvSpPr/>
          <p:nvPr/>
        </p:nvSpPr>
        <p:spPr>
          <a:xfrm>
            <a:off x="1028700" y="4930926"/>
            <a:ext cx="2772254" cy="2676486"/>
          </a:xfrm>
          <a:custGeom>
            <a:avLst/>
            <a:gdLst/>
            <a:ahLst/>
            <a:cxnLst/>
            <a:rect l="l" t="t" r="r" b="b"/>
            <a:pathLst>
              <a:path w="2772254" h="2676486">
                <a:moveTo>
                  <a:pt x="0" y="0"/>
                </a:moveTo>
                <a:lnTo>
                  <a:pt x="2772254" y="0"/>
                </a:lnTo>
                <a:lnTo>
                  <a:pt x="2772254" y="2676486"/>
                </a:lnTo>
                <a:lnTo>
                  <a:pt x="0" y="267648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9" name="TextBox 19"/>
          <p:cNvSpPr txBox="1"/>
          <p:nvPr/>
        </p:nvSpPr>
        <p:spPr>
          <a:xfrm>
            <a:off x="1028700" y="933450"/>
            <a:ext cx="10225288" cy="1554480"/>
          </a:xfrm>
          <a:prstGeom prst="rect">
            <a:avLst/>
          </a:prstGeom>
        </p:spPr>
        <p:txBody>
          <a:bodyPr lIns="0" tIns="0" rIns="0" bIns="0" rtlCol="0" anchor="t">
            <a:spAutoFit/>
          </a:bodyPr>
          <a:lstStyle/>
          <a:p>
            <a:pPr>
              <a:lnSpc>
                <a:spcPts val="12480"/>
              </a:lnSpc>
            </a:pPr>
            <a:r>
              <a:rPr lang="en-US" sz="9600" spc="268">
                <a:solidFill>
                  <a:srgbClr val="3C1053"/>
                </a:solidFill>
                <a:latin typeface="Open Sauce Bold"/>
              </a:rPr>
              <a:t>ARCHITECTURE</a:t>
            </a:r>
          </a:p>
        </p:txBody>
      </p:sp>
      <p:sp>
        <p:nvSpPr>
          <p:cNvPr id="20" name="TextBox 20"/>
          <p:cNvSpPr txBox="1"/>
          <p:nvPr/>
        </p:nvSpPr>
        <p:spPr>
          <a:xfrm>
            <a:off x="1572398" y="3486168"/>
            <a:ext cx="2861929" cy="427470"/>
          </a:xfrm>
          <a:prstGeom prst="rect">
            <a:avLst/>
          </a:prstGeom>
        </p:spPr>
        <p:txBody>
          <a:bodyPr lIns="0" tIns="0" rIns="0" bIns="0" rtlCol="0" anchor="t">
            <a:spAutoFit/>
          </a:bodyPr>
          <a:lstStyle/>
          <a:p>
            <a:pPr>
              <a:lnSpc>
                <a:spcPts val="3492"/>
              </a:lnSpc>
            </a:pPr>
            <a:r>
              <a:rPr lang="en-US" sz="2686" spc="75">
                <a:solidFill>
                  <a:srgbClr val="3C1053"/>
                </a:solidFill>
                <a:latin typeface="Open Sauce Bold"/>
              </a:rPr>
              <a:t>SOURCE</a:t>
            </a:r>
          </a:p>
        </p:txBody>
      </p:sp>
      <p:sp>
        <p:nvSpPr>
          <p:cNvPr id="21" name="TextBox 21"/>
          <p:cNvSpPr txBox="1"/>
          <p:nvPr/>
        </p:nvSpPr>
        <p:spPr>
          <a:xfrm>
            <a:off x="5997091" y="3486168"/>
            <a:ext cx="2861929" cy="427470"/>
          </a:xfrm>
          <a:prstGeom prst="rect">
            <a:avLst/>
          </a:prstGeom>
        </p:spPr>
        <p:txBody>
          <a:bodyPr lIns="0" tIns="0" rIns="0" bIns="0" rtlCol="0" anchor="t">
            <a:spAutoFit/>
          </a:bodyPr>
          <a:lstStyle/>
          <a:p>
            <a:pPr>
              <a:lnSpc>
                <a:spcPts val="3492"/>
              </a:lnSpc>
            </a:pPr>
            <a:r>
              <a:rPr lang="en-US" sz="2686" spc="75">
                <a:solidFill>
                  <a:srgbClr val="3C1053"/>
                </a:solidFill>
                <a:latin typeface="Open Sauce Bold"/>
              </a:rPr>
              <a:t>ETL</a:t>
            </a:r>
          </a:p>
        </p:txBody>
      </p:sp>
      <p:sp>
        <p:nvSpPr>
          <p:cNvPr id="22" name="TextBox 22"/>
          <p:cNvSpPr txBox="1"/>
          <p:nvPr/>
        </p:nvSpPr>
        <p:spPr>
          <a:xfrm>
            <a:off x="10295063" y="3467618"/>
            <a:ext cx="2861929" cy="427470"/>
          </a:xfrm>
          <a:prstGeom prst="rect">
            <a:avLst/>
          </a:prstGeom>
        </p:spPr>
        <p:txBody>
          <a:bodyPr lIns="0" tIns="0" rIns="0" bIns="0" rtlCol="0" anchor="t">
            <a:spAutoFit/>
          </a:bodyPr>
          <a:lstStyle/>
          <a:p>
            <a:pPr>
              <a:lnSpc>
                <a:spcPts val="3492"/>
              </a:lnSpc>
            </a:pPr>
            <a:r>
              <a:rPr lang="en-US" sz="2686" spc="75">
                <a:solidFill>
                  <a:srgbClr val="3C1053"/>
                </a:solidFill>
                <a:latin typeface="Open Sauce Bold"/>
              </a:rPr>
              <a:t>ANALYSIS</a:t>
            </a:r>
          </a:p>
        </p:txBody>
      </p:sp>
      <p:sp>
        <p:nvSpPr>
          <p:cNvPr id="23" name="TextBox 23"/>
          <p:cNvSpPr txBox="1"/>
          <p:nvPr/>
        </p:nvSpPr>
        <p:spPr>
          <a:xfrm>
            <a:off x="14323252" y="3467618"/>
            <a:ext cx="2861929" cy="427470"/>
          </a:xfrm>
          <a:prstGeom prst="rect">
            <a:avLst/>
          </a:prstGeom>
        </p:spPr>
        <p:txBody>
          <a:bodyPr lIns="0" tIns="0" rIns="0" bIns="0" rtlCol="0" anchor="t">
            <a:spAutoFit/>
          </a:bodyPr>
          <a:lstStyle/>
          <a:p>
            <a:pPr>
              <a:lnSpc>
                <a:spcPts val="3492"/>
              </a:lnSpc>
            </a:pPr>
            <a:r>
              <a:rPr lang="en-US" sz="2686" spc="75">
                <a:solidFill>
                  <a:srgbClr val="3C1053"/>
                </a:solidFill>
                <a:latin typeface="Open Sauce Bold"/>
              </a:rPr>
              <a:t>VISUALISATION</a:t>
            </a:r>
          </a:p>
        </p:txBody>
      </p:sp>
      <p:sp>
        <p:nvSpPr>
          <p:cNvPr id="24" name="AutoShape 24"/>
          <p:cNvSpPr/>
          <p:nvPr/>
        </p:nvSpPr>
        <p:spPr>
          <a:xfrm>
            <a:off x="4434327" y="6120975"/>
            <a:ext cx="619125" cy="0"/>
          </a:xfrm>
          <a:prstGeom prst="line">
            <a:avLst/>
          </a:prstGeom>
          <a:ln w="38100" cap="flat">
            <a:solidFill>
              <a:srgbClr val="000000"/>
            </a:solidFill>
            <a:prstDash val="solid"/>
            <a:headEnd type="none" w="sm" len="sm"/>
            <a:tailEnd type="arrow" w="med" len="sm"/>
          </a:ln>
        </p:spPr>
      </p:sp>
      <p:sp>
        <p:nvSpPr>
          <p:cNvPr id="25" name="AutoShape 25"/>
          <p:cNvSpPr/>
          <p:nvPr/>
        </p:nvSpPr>
        <p:spPr>
          <a:xfrm>
            <a:off x="13283713" y="6152178"/>
            <a:ext cx="619125" cy="0"/>
          </a:xfrm>
          <a:prstGeom prst="line">
            <a:avLst/>
          </a:prstGeom>
          <a:ln w="38100" cap="flat">
            <a:solidFill>
              <a:srgbClr val="000000"/>
            </a:solidFill>
            <a:prstDash val="solid"/>
            <a:headEnd type="none" w="sm" len="sm"/>
            <a:tailEnd type="arrow" w="med" len="sm"/>
          </a:ln>
        </p:spPr>
      </p:sp>
      <p:sp>
        <p:nvSpPr>
          <p:cNvPr id="26" name="AutoShape 26"/>
          <p:cNvSpPr/>
          <p:nvPr/>
        </p:nvSpPr>
        <p:spPr>
          <a:xfrm>
            <a:off x="8834438" y="6190278"/>
            <a:ext cx="619125" cy="0"/>
          </a:xfrm>
          <a:prstGeom prst="line">
            <a:avLst/>
          </a:prstGeom>
          <a:ln w="38100" cap="flat">
            <a:solidFill>
              <a:srgbClr val="000000"/>
            </a:solidFill>
            <a:prstDash val="solid"/>
            <a:headEnd type="none" w="sm" len="sm"/>
            <a:tailEnd type="arrow" w="med" len="sm"/>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643250"/>
            <a:ext cx="1643750" cy="1643750"/>
          </a:xfrm>
          <a:custGeom>
            <a:avLst/>
            <a:gdLst/>
            <a:ahLst/>
            <a:cxnLst/>
            <a:rect l="l" t="t" r="r" b="b"/>
            <a:pathLst>
              <a:path w="1643750" h="1643750">
                <a:moveTo>
                  <a:pt x="0" y="0"/>
                </a:moveTo>
                <a:lnTo>
                  <a:pt x="1643750" y="0"/>
                </a:lnTo>
                <a:lnTo>
                  <a:pt x="1643750" y="1643750"/>
                </a:lnTo>
                <a:lnTo>
                  <a:pt x="0" y="16437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4621115" y="2884079"/>
            <a:ext cx="10763261" cy="5791034"/>
            <a:chOff x="0" y="0"/>
            <a:chExt cx="2834768" cy="1525211"/>
          </a:xfrm>
        </p:grpSpPr>
        <p:sp>
          <p:nvSpPr>
            <p:cNvPr id="4" name="Freeform 4"/>
            <p:cNvSpPr/>
            <p:nvPr/>
          </p:nvSpPr>
          <p:spPr>
            <a:xfrm>
              <a:off x="0" y="0"/>
              <a:ext cx="2834768" cy="1525211"/>
            </a:xfrm>
            <a:custGeom>
              <a:avLst/>
              <a:gdLst/>
              <a:ahLst/>
              <a:cxnLst/>
              <a:rect l="l" t="t" r="r" b="b"/>
              <a:pathLst>
                <a:path w="2834768" h="1525211">
                  <a:moveTo>
                    <a:pt x="0" y="0"/>
                  </a:moveTo>
                  <a:lnTo>
                    <a:pt x="2834768" y="0"/>
                  </a:lnTo>
                  <a:lnTo>
                    <a:pt x="2834768" y="1525211"/>
                  </a:lnTo>
                  <a:lnTo>
                    <a:pt x="0" y="1525211"/>
                  </a:lnTo>
                  <a:close/>
                </a:path>
              </a:pathLst>
            </a:custGeom>
            <a:solidFill>
              <a:srgbClr val="ECE0E1"/>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1820"/>
                </a:lnSpc>
              </a:pPr>
              <a:endParaRPr/>
            </a:p>
          </p:txBody>
        </p:sp>
      </p:grpSp>
      <p:sp>
        <p:nvSpPr>
          <p:cNvPr id="6" name="Freeform 6"/>
          <p:cNvSpPr/>
          <p:nvPr/>
        </p:nvSpPr>
        <p:spPr>
          <a:xfrm>
            <a:off x="1264230" y="4394015"/>
            <a:ext cx="2374438" cy="2185981"/>
          </a:xfrm>
          <a:custGeom>
            <a:avLst/>
            <a:gdLst/>
            <a:ahLst/>
            <a:cxnLst/>
            <a:rect l="l" t="t" r="r" b="b"/>
            <a:pathLst>
              <a:path w="2374438" h="2185981">
                <a:moveTo>
                  <a:pt x="0" y="0"/>
                </a:moveTo>
                <a:lnTo>
                  <a:pt x="2374438" y="0"/>
                </a:lnTo>
                <a:lnTo>
                  <a:pt x="2374438" y="2185981"/>
                </a:lnTo>
                <a:lnTo>
                  <a:pt x="0" y="2185981"/>
                </a:lnTo>
                <a:lnTo>
                  <a:pt x="0" y="0"/>
                </a:lnTo>
                <a:close/>
              </a:path>
            </a:pathLst>
          </a:custGeom>
          <a:blipFill>
            <a:blip r:embed="rId4"/>
            <a:stretch>
              <a:fillRect l="-74252" r="-50764" b="-13083"/>
            </a:stretch>
          </a:blipFill>
        </p:spPr>
      </p:sp>
      <p:sp>
        <p:nvSpPr>
          <p:cNvPr id="7" name="AutoShape 7"/>
          <p:cNvSpPr/>
          <p:nvPr/>
        </p:nvSpPr>
        <p:spPr>
          <a:xfrm>
            <a:off x="3056247" y="5588636"/>
            <a:ext cx="1723835" cy="19050"/>
          </a:xfrm>
          <a:prstGeom prst="line">
            <a:avLst/>
          </a:prstGeom>
          <a:ln w="19050" cap="flat">
            <a:solidFill>
              <a:srgbClr val="000000"/>
            </a:solidFill>
            <a:prstDash val="sysDot"/>
            <a:headEnd type="none" w="sm" len="sm"/>
            <a:tailEnd type="arrow" w="med" len="sm"/>
          </a:ln>
        </p:spPr>
      </p:sp>
      <p:sp>
        <p:nvSpPr>
          <p:cNvPr id="8" name="Freeform 8"/>
          <p:cNvSpPr/>
          <p:nvPr/>
        </p:nvSpPr>
        <p:spPr>
          <a:xfrm>
            <a:off x="16290622" y="5055448"/>
            <a:ext cx="1997378" cy="1123525"/>
          </a:xfrm>
          <a:custGeom>
            <a:avLst/>
            <a:gdLst/>
            <a:ahLst/>
            <a:cxnLst/>
            <a:rect l="l" t="t" r="r" b="b"/>
            <a:pathLst>
              <a:path w="1997378" h="1123525">
                <a:moveTo>
                  <a:pt x="0" y="0"/>
                </a:moveTo>
                <a:lnTo>
                  <a:pt x="1997378" y="0"/>
                </a:lnTo>
                <a:lnTo>
                  <a:pt x="1997378" y="1123525"/>
                </a:lnTo>
                <a:lnTo>
                  <a:pt x="0" y="1123525"/>
                </a:lnTo>
                <a:lnTo>
                  <a:pt x="0" y="0"/>
                </a:lnTo>
                <a:close/>
              </a:path>
            </a:pathLst>
          </a:custGeom>
          <a:blipFill>
            <a:blip r:embed="rId5"/>
            <a:stretch>
              <a:fillRect/>
            </a:stretch>
          </a:blipFill>
        </p:spPr>
      </p:sp>
      <p:sp>
        <p:nvSpPr>
          <p:cNvPr id="9" name="Freeform 9"/>
          <p:cNvSpPr/>
          <p:nvPr/>
        </p:nvSpPr>
        <p:spPr>
          <a:xfrm>
            <a:off x="9231115" y="5323580"/>
            <a:ext cx="1861406" cy="293630"/>
          </a:xfrm>
          <a:custGeom>
            <a:avLst/>
            <a:gdLst/>
            <a:ahLst/>
            <a:cxnLst/>
            <a:rect l="l" t="t" r="r" b="b"/>
            <a:pathLst>
              <a:path w="1861406" h="293630">
                <a:moveTo>
                  <a:pt x="0" y="0"/>
                </a:moveTo>
                <a:lnTo>
                  <a:pt x="1861407" y="0"/>
                </a:lnTo>
                <a:lnTo>
                  <a:pt x="1861407" y="293631"/>
                </a:lnTo>
                <a:lnTo>
                  <a:pt x="0" y="293631"/>
                </a:lnTo>
                <a:lnTo>
                  <a:pt x="0" y="0"/>
                </a:lnTo>
                <a:close/>
              </a:path>
            </a:pathLst>
          </a:custGeom>
          <a:blipFill>
            <a:blip r:embed="rId6"/>
            <a:stretch>
              <a:fillRect/>
            </a:stretch>
          </a:blipFill>
        </p:spPr>
      </p:sp>
      <p:sp>
        <p:nvSpPr>
          <p:cNvPr id="10" name="Freeform 10"/>
          <p:cNvSpPr/>
          <p:nvPr/>
        </p:nvSpPr>
        <p:spPr>
          <a:xfrm>
            <a:off x="5060208" y="4941096"/>
            <a:ext cx="2023794" cy="1058600"/>
          </a:xfrm>
          <a:custGeom>
            <a:avLst/>
            <a:gdLst/>
            <a:ahLst/>
            <a:cxnLst/>
            <a:rect l="l" t="t" r="r" b="b"/>
            <a:pathLst>
              <a:path w="2023794" h="1058600">
                <a:moveTo>
                  <a:pt x="0" y="0"/>
                </a:moveTo>
                <a:lnTo>
                  <a:pt x="2023794" y="0"/>
                </a:lnTo>
                <a:lnTo>
                  <a:pt x="2023794" y="1058599"/>
                </a:lnTo>
                <a:lnTo>
                  <a:pt x="0" y="1058599"/>
                </a:lnTo>
                <a:lnTo>
                  <a:pt x="0" y="0"/>
                </a:lnTo>
                <a:close/>
              </a:path>
            </a:pathLst>
          </a:custGeom>
          <a:blipFill>
            <a:blip r:embed="rId7"/>
            <a:stretch>
              <a:fillRect/>
            </a:stretch>
          </a:blipFill>
        </p:spPr>
      </p:sp>
      <p:sp>
        <p:nvSpPr>
          <p:cNvPr id="11" name="Freeform 11"/>
          <p:cNvSpPr/>
          <p:nvPr/>
        </p:nvSpPr>
        <p:spPr>
          <a:xfrm>
            <a:off x="6925487" y="5047553"/>
            <a:ext cx="2170126" cy="1139316"/>
          </a:xfrm>
          <a:custGeom>
            <a:avLst/>
            <a:gdLst/>
            <a:ahLst/>
            <a:cxnLst/>
            <a:rect l="l" t="t" r="r" b="b"/>
            <a:pathLst>
              <a:path w="2170126" h="1139316">
                <a:moveTo>
                  <a:pt x="0" y="0"/>
                </a:moveTo>
                <a:lnTo>
                  <a:pt x="2170127" y="0"/>
                </a:lnTo>
                <a:lnTo>
                  <a:pt x="2170127" y="1139316"/>
                </a:lnTo>
                <a:lnTo>
                  <a:pt x="0" y="1139316"/>
                </a:lnTo>
                <a:lnTo>
                  <a:pt x="0" y="0"/>
                </a:lnTo>
                <a:close/>
              </a:path>
            </a:pathLst>
          </a:custGeom>
          <a:blipFill>
            <a:blip r:embed="rId8"/>
            <a:stretch>
              <a:fillRect/>
            </a:stretch>
          </a:blipFill>
        </p:spPr>
      </p:sp>
      <p:sp>
        <p:nvSpPr>
          <p:cNvPr id="12" name="TextBox 12"/>
          <p:cNvSpPr txBox="1"/>
          <p:nvPr/>
        </p:nvSpPr>
        <p:spPr>
          <a:xfrm>
            <a:off x="5194110" y="3723455"/>
            <a:ext cx="1755991" cy="459740"/>
          </a:xfrm>
          <a:prstGeom prst="rect">
            <a:avLst/>
          </a:prstGeom>
        </p:spPr>
        <p:txBody>
          <a:bodyPr lIns="0" tIns="0" rIns="0" bIns="0" rtlCol="0" anchor="t">
            <a:spAutoFit/>
          </a:bodyPr>
          <a:lstStyle/>
          <a:p>
            <a:pPr>
              <a:lnSpc>
                <a:spcPts val="3639"/>
              </a:lnSpc>
            </a:pPr>
            <a:r>
              <a:rPr lang="en-US" sz="2799" spc="78">
                <a:solidFill>
                  <a:srgbClr val="3C1053"/>
                </a:solidFill>
                <a:latin typeface="Open Sauce Bold"/>
              </a:rPr>
              <a:t>INJEST</a:t>
            </a:r>
          </a:p>
        </p:txBody>
      </p:sp>
      <p:sp>
        <p:nvSpPr>
          <p:cNvPr id="13" name="TextBox 13"/>
          <p:cNvSpPr txBox="1"/>
          <p:nvPr/>
        </p:nvSpPr>
        <p:spPr>
          <a:xfrm>
            <a:off x="7169055" y="3723455"/>
            <a:ext cx="1755991" cy="459740"/>
          </a:xfrm>
          <a:prstGeom prst="rect">
            <a:avLst/>
          </a:prstGeom>
        </p:spPr>
        <p:txBody>
          <a:bodyPr lIns="0" tIns="0" rIns="0" bIns="0" rtlCol="0" anchor="t">
            <a:spAutoFit/>
          </a:bodyPr>
          <a:lstStyle/>
          <a:p>
            <a:pPr>
              <a:lnSpc>
                <a:spcPts val="3639"/>
              </a:lnSpc>
            </a:pPr>
            <a:r>
              <a:rPr lang="en-US" sz="2799" spc="78">
                <a:solidFill>
                  <a:srgbClr val="3C1053"/>
                </a:solidFill>
                <a:latin typeface="Open Sauce Bold"/>
              </a:rPr>
              <a:t>STORE</a:t>
            </a:r>
          </a:p>
        </p:txBody>
      </p:sp>
      <p:sp>
        <p:nvSpPr>
          <p:cNvPr id="14" name="TextBox 14"/>
          <p:cNvSpPr txBox="1"/>
          <p:nvPr/>
        </p:nvSpPr>
        <p:spPr>
          <a:xfrm>
            <a:off x="9144000" y="3723455"/>
            <a:ext cx="2035637" cy="459740"/>
          </a:xfrm>
          <a:prstGeom prst="rect">
            <a:avLst/>
          </a:prstGeom>
        </p:spPr>
        <p:txBody>
          <a:bodyPr lIns="0" tIns="0" rIns="0" bIns="0" rtlCol="0" anchor="t">
            <a:spAutoFit/>
          </a:bodyPr>
          <a:lstStyle/>
          <a:p>
            <a:pPr>
              <a:lnSpc>
                <a:spcPts val="3639"/>
              </a:lnSpc>
            </a:pPr>
            <a:r>
              <a:rPr lang="en-US" sz="2799" spc="78">
                <a:solidFill>
                  <a:srgbClr val="3C1053"/>
                </a:solidFill>
                <a:latin typeface="Open Sauce Bold"/>
              </a:rPr>
              <a:t>ANALYSIS</a:t>
            </a:r>
          </a:p>
        </p:txBody>
      </p:sp>
      <p:sp>
        <p:nvSpPr>
          <p:cNvPr id="15" name="TextBox 15"/>
          <p:cNvSpPr txBox="1"/>
          <p:nvPr/>
        </p:nvSpPr>
        <p:spPr>
          <a:xfrm>
            <a:off x="11522505" y="3723455"/>
            <a:ext cx="2035637" cy="459740"/>
          </a:xfrm>
          <a:prstGeom prst="rect">
            <a:avLst/>
          </a:prstGeom>
        </p:spPr>
        <p:txBody>
          <a:bodyPr lIns="0" tIns="0" rIns="0" bIns="0" rtlCol="0" anchor="t">
            <a:spAutoFit/>
          </a:bodyPr>
          <a:lstStyle/>
          <a:p>
            <a:pPr>
              <a:lnSpc>
                <a:spcPts val="3639"/>
              </a:lnSpc>
            </a:pPr>
            <a:r>
              <a:rPr lang="en-US" sz="2799" spc="78">
                <a:solidFill>
                  <a:srgbClr val="3C1053"/>
                </a:solidFill>
                <a:latin typeface="Open Sauce Bold"/>
              </a:rPr>
              <a:t>INJEST</a:t>
            </a:r>
          </a:p>
        </p:txBody>
      </p:sp>
      <p:sp>
        <p:nvSpPr>
          <p:cNvPr id="16" name="TextBox 16"/>
          <p:cNvSpPr txBox="1"/>
          <p:nvPr/>
        </p:nvSpPr>
        <p:spPr>
          <a:xfrm>
            <a:off x="13787458" y="3723455"/>
            <a:ext cx="1755991" cy="459740"/>
          </a:xfrm>
          <a:prstGeom prst="rect">
            <a:avLst/>
          </a:prstGeom>
        </p:spPr>
        <p:txBody>
          <a:bodyPr lIns="0" tIns="0" rIns="0" bIns="0" rtlCol="0" anchor="t">
            <a:spAutoFit/>
          </a:bodyPr>
          <a:lstStyle/>
          <a:p>
            <a:pPr>
              <a:lnSpc>
                <a:spcPts val="3639"/>
              </a:lnSpc>
            </a:pPr>
            <a:r>
              <a:rPr lang="en-US" sz="2799" spc="78">
                <a:solidFill>
                  <a:srgbClr val="3C1053"/>
                </a:solidFill>
                <a:latin typeface="Open Sauce Bold"/>
              </a:rPr>
              <a:t>STORE</a:t>
            </a:r>
          </a:p>
        </p:txBody>
      </p:sp>
      <p:sp>
        <p:nvSpPr>
          <p:cNvPr id="17" name="TextBox 17"/>
          <p:cNvSpPr txBox="1"/>
          <p:nvPr/>
        </p:nvSpPr>
        <p:spPr>
          <a:xfrm>
            <a:off x="16155602" y="3934275"/>
            <a:ext cx="2132398" cy="459740"/>
          </a:xfrm>
          <a:prstGeom prst="rect">
            <a:avLst/>
          </a:prstGeom>
        </p:spPr>
        <p:txBody>
          <a:bodyPr lIns="0" tIns="0" rIns="0" bIns="0" rtlCol="0" anchor="t">
            <a:spAutoFit/>
          </a:bodyPr>
          <a:lstStyle/>
          <a:p>
            <a:pPr>
              <a:lnSpc>
                <a:spcPts val="3639"/>
              </a:lnSpc>
            </a:pPr>
            <a:r>
              <a:rPr lang="en-US" sz="2799" spc="78">
                <a:solidFill>
                  <a:srgbClr val="3C1053"/>
                </a:solidFill>
                <a:latin typeface="Open Sauce Bold"/>
              </a:rPr>
              <a:t>POWERBI</a:t>
            </a:r>
          </a:p>
        </p:txBody>
      </p:sp>
      <p:sp>
        <p:nvSpPr>
          <p:cNvPr id="18" name="Freeform 18"/>
          <p:cNvSpPr/>
          <p:nvPr/>
        </p:nvSpPr>
        <p:spPr>
          <a:xfrm>
            <a:off x="11469977" y="4941096"/>
            <a:ext cx="2023794" cy="1058600"/>
          </a:xfrm>
          <a:custGeom>
            <a:avLst/>
            <a:gdLst/>
            <a:ahLst/>
            <a:cxnLst/>
            <a:rect l="l" t="t" r="r" b="b"/>
            <a:pathLst>
              <a:path w="2023794" h="1058600">
                <a:moveTo>
                  <a:pt x="0" y="0"/>
                </a:moveTo>
                <a:lnTo>
                  <a:pt x="2023794" y="0"/>
                </a:lnTo>
                <a:lnTo>
                  <a:pt x="2023794" y="1058599"/>
                </a:lnTo>
                <a:lnTo>
                  <a:pt x="0" y="1058599"/>
                </a:lnTo>
                <a:lnTo>
                  <a:pt x="0" y="0"/>
                </a:lnTo>
                <a:close/>
              </a:path>
            </a:pathLst>
          </a:custGeom>
          <a:blipFill>
            <a:blip r:embed="rId7"/>
            <a:stretch>
              <a:fillRect/>
            </a:stretch>
          </a:blipFill>
        </p:spPr>
      </p:sp>
      <p:sp>
        <p:nvSpPr>
          <p:cNvPr id="19" name="Freeform 19"/>
          <p:cNvSpPr/>
          <p:nvPr/>
        </p:nvSpPr>
        <p:spPr>
          <a:xfrm>
            <a:off x="13943369" y="4941096"/>
            <a:ext cx="1213033" cy="1638900"/>
          </a:xfrm>
          <a:custGeom>
            <a:avLst/>
            <a:gdLst/>
            <a:ahLst/>
            <a:cxnLst/>
            <a:rect l="l" t="t" r="r" b="b"/>
            <a:pathLst>
              <a:path w="1213033" h="1638900">
                <a:moveTo>
                  <a:pt x="0" y="0"/>
                </a:moveTo>
                <a:lnTo>
                  <a:pt x="1213033" y="0"/>
                </a:lnTo>
                <a:lnTo>
                  <a:pt x="1213033" y="1638900"/>
                </a:lnTo>
                <a:lnTo>
                  <a:pt x="0" y="1638900"/>
                </a:lnTo>
                <a:lnTo>
                  <a:pt x="0" y="0"/>
                </a:lnTo>
                <a:close/>
              </a:path>
            </a:pathLst>
          </a:custGeom>
          <a:blipFill>
            <a:blip r:embed="rId4"/>
            <a:stretch>
              <a:fillRect l="-131802" r="-98422" b="-13083"/>
            </a:stretch>
          </a:blipFill>
        </p:spPr>
      </p:sp>
      <p:sp>
        <p:nvSpPr>
          <p:cNvPr id="20" name="AutoShape 20"/>
          <p:cNvSpPr/>
          <p:nvPr/>
        </p:nvSpPr>
        <p:spPr>
          <a:xfrm>
            <a:off x="15543449" y="5770071"/>
            <a:ext cx="1131931" cy="0"/>
          </a:xfrm>
          <a:prstGeom prst="line">
            <a:avLst/>
          </a:prstGeom>
          <a:ln w="19050" cap="flat">
            <a:solidFill>
              <a:srgbClr val="000000"/>
            </a:solidFill>
            <a:prstDash val="sysDot"/>
            <a:headEnd type="none" w="sm" len="sm"/>
            <a:tailEnd type="arrow" w="med" len="sm"/>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633495"/>
            <a:ext cx="1044009" cy="4653505"/>
          </a:xfrm>
          <a:custGeom>
            <a:avLst/>
            <a:gdLst/>
            <a:ahLst/>
            <a:cxnLst/>
            <a:rect l="l" t="t" r="r" b="b"/>
            <a:pathLst>
              <a:path w="1044009" h="4653505">
                <a:moveTo>
                  <a:pt x="0" y="0"/>
                </a:moveTo>
                <a:lnTo>
                  <a:pt x="1044009" y="0"/>
                </a:lnTo>
                <a:lnTo>
                  <a:pt x="1044009" y="4653505"/>
                </a:lnTo>
                <a:lnTo>
                  <a:pt x="0" y="4653505"/>
                </a:lnTo>
                <a:lnTo>
                  <a:pt x="0" y="0"/>
                </a:lnTo>
                <a:close/>
              </a:path>
            </a:pathLst>
          </a:custGeom>
          <a:blipFill>
            <a:blip r:embed="rId2">
              <a:extLst>
                <a:ext uri="{96DAC541-7B7A-43D3-8B79-37D633B846F1}">
                  <asvg:svgBlip xmlns:asvg="http://schemas.microsoft.com/office/drawing/2016/SVG/main" r:embed="rId3"/>
                </a:ext>
              </a:extLst>
            </a:blip>
            <a:stretch>
              <a:fillRect l="-21428" r="-100628"/>
            </a:stretch>
          </a:blipFill>
        </p:spPr>
      </p:sp>
      <p:sp>
        <p:nvSpPr>
          <p:cNvPr id="3" name="Freeform 3"/>
          <p:cNvSpPr/>
          <p:nvPr/>
        </p:nvSpPr>
        <p:spPr>
          <a:xfrm rot="-10800000">
            <a:off x="16644250" y="2587"/>
            <a:ext cx="1641163" cy="1641163"/>
          </a:xfrm>
          <a:custGeom>
            <a:avLst/>
            <a:gdLst/>
            <a:ahLst/>
            <a:cxnLst/>
            <a:rect l="l" t="t" r="r" b="b"/>
            <a:pathLst>
              <a:path w="1641163" h="1641163">
                <a:moveTo>
                  <a:pt x="0" y="0"/>
                </a:moveTo>
                <a:lnTo>
                  <a:pt x="1641163" y="0"/>
                </a:lnTo>
                <a:lnTo>
                  <a:pt x="1641163" y="1641163"/>
                </a:lnTo>
                <a:lnTo>
                  <a:pt x="0" y="164116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9952384" y="5471902"/>
            <a:ext cx="7354978" cy="1240753"/>
          </a:xfrm>
          <a:custGeom>
            <a:avLst/>
            <a:gdLst/>
            <a:ahLst/>
            <a:cxnLst/>
            <a:rect l="l" t="t" r="r" b="b"/>
            <a:pathLst>
              <a:path w="7354978" h="1240753">
                <a:moveTo>
                  <a:pt x="0" y="0"/>
                </a:moveTo>
                <a:lnTo>
                  <a:pt x="7354977" y="0"/>
                </a:lnTo>
                <a:lnTo>
                  <a:pt x="7354977" y="1240753"/>
                </a:lnTo>
                <a:lnTo>
                  <a:pt x="0" y="1240753"/>
                </a:lnTo>
                <a:lnTo>
                  <a:pt x="0" y="0"/>
                </a:lnTo>
                <a:close/>
              </a:path>
            </a:pathLst>
          </a:custGeom>
          <a:blipFill>
            <a:blip r:embed="rId6"/>
            <a:stretch>
              <a:fillRect/>
            </a:stretch>
          </a:blipFill>
        </p:spPr>
      </p:sp>
      <p:sp>
        <p:nvSpPr>
          <p:cNvPr id="5" name="Freeform 5"/>
          <p:cNvSpPr/>
          <p:nvPr/>
        </p:nvSpPr>
        <p:spPr>
          <a:xfrm>
            <a:off x="9952384" y="7205005"/>
            <a:ext cx="7290267" cy="1495526"/>
          </a:xfrm>
          <a:custGeom>
            <a:avLst/>
            <a:gdLst/>
            <a:ahLst/>
            <a:cxnLst/>
            <a:rect l="l" t="t" r="r" b="b"/>
            <a:pathLst>
              <a:path w="7290267" h="1495526">
                <a:moveTo>
                  <a:pt x="0" y="0"/>
                </a:moveTo>
                <a:lnTo>
                  <a:pt x="7290267" y="0"/>
                </a:lnTo>
                <a:lnTo>
                  <a:pt x="7290267" y="1495527"/>
                </a:lnTo>
                <a:lnTo>
                  <a:pt x="0" y="1495527"/>
                </a:lnTo>
                <a:lnTo>
                  <a:pt x="0" y="0"/>
                </a:lnTo>
                <a:close/>
              </a:path>
            </a:pathLst>
          </a:custGeom>
          <a:blipFill>
            <a:blip r:embed="rId7"/>
            <a:stretch>
              <a:fillRect t="-208" r="-228"/>
            </a:stretch>
          </a:blipFill>
        </p:spPr>
      </p:sp>
      <p:sp>
        <p:nvSpPr>
          <p:cNvPr id="6" name="Freeform 6"/>
          <p:cNvSpPr/>
          <p:nvPr/>
        </p:nvSpPr>
        <p:spPr>
          <a:xfrm>
            <a:off x="9952384" y="2478753"/>
            <a:ext cx="7354978" cy="890199"/>
          </a:xfrm>
          <a:custGeom>
            <a:avLst/>
            <a:gdLst/>
            <a:ahLst/>
            <a:cxnLst/>
            <a:rect l="l" t="t" r="r" b="b"/>
            <a:pathLst>
              <a:path w="7354978" h="890199">
                <a:moveTo>
                  <a:pt x="0" y="0"/>
                </a:moveTo>
                <a:lnTo>
                  <a:pt x="7354977" y="0"/>
                </a:lnTo>
                <a:lnTo>
                  <a:pt x="7354977" y="890199"/>
                </a:lnTo>
                <a:lnTo>
                  <a:pt x="0" y="890199"/>
                </a:lnTo>
                <a:lnTo>
                  <a:pt x="0" y="0"/>
                </a:lnTo>
                <a:close/>
              </a:path>
            </a:pathLst>
          </a:custGeom>
          <a:blipFill>
            <a:blip r:embed="rId8"/>
            <a:stretch>
              <a:fillRect l="-101934"/>
            </a:stretch>
          </a:blipFill>
        </p:spPr>
      </p:sp>
      <p:sp>
        <p:nvSpPr>
          <p:cNvPr id="7" name="Freeform 7"/>
          <p:cNvSpPr/>
          <p:nvPr/>
        </p:nvSpPr>
        <p:spPr>
          <a:xfrm>
            <a:off x="9952384" y="3858573"/>
            <a:ext cx="7354978" cy="1140997"/>
          </a:xfrm>
          <a:custGeom>
            <a:avLst/>
            <a:gdLst/>
            <a:ahLst/>
            <a:cxnLst/>
            <a:rect l="l" t="t" r="r" b="b"/>
            <a:pathLst>
              <a:path w="7354978" h="1140997">
                <a:moveTo>
                  <a:pt x="0" y="0"/>
                </a:moveTo>
                <a:lnTo>
                  <a:pt x="7354977" y="0"/>
                </a:lnTo>
                <a:lnTo>
                  <a:pt x="7354977" y="1140996"/>
                </a:lnTo>
                <a:lnTo>
                  <a:pt x="0" y="1140996"/>
                </a:lnTo>
                <a:lnTo>
                  <a:pt x="0" y="0"/>
                </a:lnTo>
                <a:close/>
              </a:path>
            </a:pathLst>
          </a:custGeom>
          <a:blipFill>
            <a:blip r:embed="rId9"/>
            <a:stretch>
              <a:fillRect l="-89751"/>
            </a:stretch>
          </a:blipFill>
        </p:spPr>
      </p:sp>
      <p:sp>
        <p:nvSpPr>
          <p:cNvPr id="8" name="TextBox 8"/>
          <p:cNvSpPr txBox="1"/>
          <p:nvPr/>
        </p:nvSpPr>
        <p:spPr>
          <a:xfrm>
            <a:off x="7032737" y="3890962"/>
            <a:ext cx="3775302" cy="1108710"/>
          </a:xfrm>
          <a:prstGeom prst="rect">
            <a:avLst/>
          </a:prstGeom>
        </p:spPr>
        <p:txBody>
          <a:bodyPr lIns="0" tIns="0" rIns="0" bIns="0" rtlCol="0" anchor="t">
            <a:spAutoFit/>
          </a:bodyPr>
          <a:lstStyle/>
          <a:p>
            <a:pPr marL="453390" lvl="1" indent="-226695">
              <a:lnSpc>
                <a:spcPts val="2940"/>
              </a:lnSpc>
              <a:buFont typeface="Arial"/>
              <a:buChar char="•"/>
            </a:pPr>
            <a:r>
              <a:rPr lang="en-US" sz="2100">
                <a:solidFill>
                  <a:srgbClr val="3C1053"/>
                </a:solidFill>
                <a:latin typeface="DM Sans"/>
              </a:rPr>
              <a:t>200 Rows</a:t>
            </a:r>
          </a:p>
          <a:p>
            <a:pPr marL="453390" lvl="1" indent="-226695">
              <a:lnSpc>
                <a:spcPts val="2940"/>
              </a:lnSpc>
              <a:buFont typeface="Arial"/>
              <a:buChar char="•"/>
            </a:pPr>
            <a:r>
              <a:rPr lang="en-US" sz="2100">
                <a:solidFill>
                  <a:srgbClr val="3C1053"/>
                </a:solidFill>
                <a:latin typeface="DM Sans"/>
              </a:rPr>
              <a:t>6 columns</a:t>
            </a:r>
          </a:p>
          <a:p>
            <a:pPr>
              <a:lnSpc>
                <a:spcPts val="2940"/>
              </a:lnSpc>
            </a:pPr>
            <a:endParaRPr lang="en-US" sz="2100">
              <a:solidFill>
                <a:srgbClr val="3C1053"/>
              </a:solidFill>
              <a:latin typeface="DM Sans"/>
            </a:endParaRPr>
          </a:p>
        </p:txBody>
      </p:sp>
      <p:sp>
        <p:nvSpPr>
          <p:cNvPr id="9" name="AutoShape 9"/>
          <p:cNvSpPr/>
          <p:nvPr/>
        </p:nvSpPr>
        <p:spPr>
          <a:xfrm>
            <a:off x="9952384" y="4980519"/>
            <a:ext cx="7354978" cy="19050"/>
          </a:xfrm>
          <a:prstGeom prst="line">
            <a:avLst/>
          </a:prstGeom>
          <a:ln w="9525" cap="flat">
            <a:solidFill>
              <a:srgbClr val="000000"/>
            </a:solidFill>
            <a:prstDash val="solid"/>
            <a:headEnd type="none" w="sm" len="sm"/>
            <a:tailEnd type="none" w="sm" len="sm"/>
          </a:ln>
        </p:spPr>
      </p:sp>
      <p:sp>
        <p:nvSpPr>
          <p:cNvPr id="10" name="TextBox 10"/>
          <p:cNvSpPr txBox="1"/>
          <p:nvPr/>
        </p:nvSpPr>
        <p:spPr>
          <a:xfrm>
            <a:off x="582751" y="352138"/>
            <a:ext cx="10225288" cy="1431290"/>
          </a:xfrm>
          <a:prstGeom prst="rect">
            <a:avLst/>
          </a:prstGeom>
        </p:spPr>
        <p:txBody>
          <a:bodyPr lIns="0" tIns="0" rIns="0" bIns="0" rtlCol="0" anchor="t">
            <a:spAutoFit/>
          </a:bodyPr>
          <a:lstStyle/>
          <a:p>
            <a:pPr>
              <a:lnSpc>
                <a:spcPts val="11439"/>
              </a:lnSpc>
            </a:pPr>
            <a:r>
              <a:rPr lang="en-US" sz="8799" spc="246">
                <a:solidFill>
                  <a:srgbClr val="3C1053"/>
                </a:solidFill>
                <a:latin typeface="Open Sauce Bold"/>
              </a:rPr>
              <a:t>DATA OVERVIEW</a:t>
            </a:r>
          </a:p>
        </p:txBody>
      </p:sp>
      <p:sp>
        <p:nvSpPr>
          <p:cNvPr id="11" name="TextBox 11"/>
          <p:cNvSpPr txBox="1"/>
          <p:nvPr/>
        </p:nvSpPr>
        <p:spPr>
          <a:xfrm>
            <a:off x="1666925" y="4242435"/>
            <a:ext cx="2117397" cy="405765"/>
          </a:xfrm>
          <a:prstGeom prst="rect">
            <a:avLst/>
          </a:prstGeom>
        </p:spPr>
        <p:txBody>
          <a:bodyPr lIns="0" tIns="0" rIns="0" bIns="0" rtlCol="0" anchor="t">
            <a:spAutoFit/>
          </a:bodyPr>
          <a:lstStyle/>
          <a:p>
            <a:pPr>
              <a:lnSpc>
                <a:spcPts val="3359"/>
              </a:lnSpc>
            </a:pPr>
            <a:r>
              <a:rPr lang="en-US" sz="2400">
                <a:solidFill>
                  <a:srgbClr val="3C1053"/>
                </a:solidFill>
                <a:latin typeface="DM Sans Bold"/>
              </a:rPr>
              <a:t>RETAIL DATA</a:t>
            </a:r>
          </a:p>
        </p:txBody>
      </p:sp>
      <p:sp>
        <p:nvSpPr>
          <p:cNvPr id="12" name="TextBox 12"/>
          <p:cNvSpPr txBox="1"/>
          <p:nvPr/>
        </p:nvSpPr>
        <p:spPr>
          <a:xfrm>
            <a:off x="1666925" y="2760345"/>
            <a:ext cx="3775302" cy="405765"/>
          </a:xfrm>
          <a:prstGeom prst="rect">
            <a:avLst/>
          </a:prstGeom>
        </p:spPr>
        <p:txBody>
          <a:bodyPr lIns="0" tIns="0" rIns="0" bIns="0" rtlCol="0" anchor="t">
            <a:spAutoFit/>
          </a:bodyPr>
          <a:lstStyle/>
          <a:p>
            <a:pPr>
              <a:lnSpc>
                <a:spcPts val="3359"/>
              </a:lnSpc>
            </a:pPr>
            <a:r>
              <a:rPr lang="en-US" sz="2400">
                <a:solidFill>
                  <a:srgbClr val="3C1053"/>
                </a:solidFill>
                <a:latin typeface="DM Sans Bold"/>
              </a:rPr>
              <a:t>ONLINE RETAIL DATA</a:t>
            </a:r>
          </a:p>
        </p:txBody>
      </p:sp>
      <p:sp>
        <p:nvSpPr>
          <p:cNvPr id="13" name="TextBox 13"/>
          <p:cNvSpPr txBox="1"/>
          <p:nvPr/>
        </p:nvSpPr>
        <p:spPr>
          <a:xfrm>
            <a:off x="1666925" y="5861530"/>
            <a:ext cx="3775302" cy="405765"/>
          </a:xfrm>
          <a:prstGeom prst="rect">
            <a:avLst/>
          </a:prstGeom>
        </p:spPr>
        <p:txBody>
          <a:bodyPr lIns="0" tIns="0" rIns="0" bIns="0" rtlCol="0" anchor="t">
            <a:spAutoFit/>
          </a:bodyPr>
          <a:lstStyle/>
          <a:p>
            <a:pPr>
              <a:lnSpc>
                <a:spcPts val="3359"/>
              </a:lnSpc>
            </a:pPr>
            <a:r>
              <a:rPr lang="en-US" sz="2400">
                <a:solidFill>
                  <a:srgbClr val="3C1053"/>
                </a:solidFill>
                <a:latin typeface="DM Sans Bold"/>
              </a:rPr>
              <a:t>CUSTOMER DATA</a:t>
            </a:r>
          </a:p>
        </p:txBody>
      </p:sp>
      <p:sp>
        <p:nvSpPr>
          <p:cNvPr id="14" name="TextBox 14"/>
          <p:cNvSpPr txBox="1"/>
          <p:nvPr/>
        </p:nvSpPr>
        <p:spPr>
          <a:xfrm>
            <a:off x="1666925" y="7733552"/>
            <a:ext cx="3775302" cy="405765"/>
          </a:xfrm>
          <a:prstGeom prst="rect">
            <a:avLst/>
          </a:prstGeom>
        </p:spPr>
        <p:txBody>
          <a:bodyPr lIns="0" tIns="0" rIns="0" bIns="0" rtlCol="0" anchor="t">
            <a:spAutoFit/>
          </a:bodyPr>
          <a:lstStyle/>
          <a:p>
            <a:pPr>
              <a:lnSpc>
                <a:spcPts val="3359"/>
              </a:lnSpc>
            </a:pPr>
            <a:r>
              <a:rPr lang="en-US" sz="2400">
                <a:solidFill>
                  <a:srgbClr val="3C1053"/>
                </a:solidFill>
                <a:latin typeface="DM Sans Bold"/>
              </a:rPr>
              <a:t>SALES DATA</a:t>
            </a:r>
          </a:p>
        </p:txBody>
      </p:sp>
      <p:sp>
        <p:nvSpPr>
          <p:cNvPr id="15" name="TextBox 15"/>
          <p:cNvSpPr txBox="1"/>
          <p:nvPr/>
        </p:nvSpPr>
        <p:spPr>
          <a:xfrm>
            <a:off x="7032737" y="2587942"/>
            <a:ext cx="3775302" cy="1108710"/>
          </a:xfrm>
          <a:prstGeom prst="rect">
            <a:avLst/>
          </a:prstGeom>
        </p:spPr>
        <p:txBody>
          <a:bodyPr lIns="0" tIns="0" rIns="0" bIns="0" rtlCol="0" anchor="t">
            <a:spAutoFit/>
          </a:bodyPr>
          <a:lstStyle/>
          <a:p>
            <a:pPr marL="453390" lvl="1" indent="-226695">
              <a:lnSpc>
                <a:spcPts val="2940"/>
              </a:lnSpc>
              <a:buFont typeface="Arial"/>
              <a:buChar char="•"/>
            </a:pPr>
            <a:r>
              <a:rPr lang="en-US" sz="2100">
                <a:solidFill>
                  <a:srgbClr val="3C1053"/>
                </a:solidFill>
                <a:latin typeface="DM Sans"/>
              </a:rPr>
              <a:t>54000 Rows</a:t>
            </a:r>
          </a:p>
          <a:p>
            <a:pPr marL="453390" lvl="1" indent="-226695">
              <a:lnSpc>
                <a:spcPts val="2940"/>
              </a:lnSpc>
              <a:buFont typeface="Arial"/>
              <a:buChar char="•"/>
            </a:pPr>
            <a:r>
              <a:rPr lang="en-US" sz="2100">
                <a:solidFill>
                  <a:srgbClr val="3C1053"/>
                </a:solidFill>
                <a:latin typeface="DM Sans"/>
              </a:rPr>
              <a:t>8 columns</a:t>
            </a:r>
          </a:p>
          <a:p>
            <a:pPr>
              <a:lnSpc>
                <a:spcPts val="2940"/>
              </a:lnSpc>
            </a:pPr>
            <a:endParaRPr lang="en-US" sz="2100">
              <a:solidFill>
                <a:srgbClr val="3C1053"/>
              </a:solidFill>
              <a:latin typeface="DM Sans"/>
            </a:endParaRPr>
          </a:p>
        </p:txBody>
      </p:sp>
      <p:sp>
        <p:nvSpPr>
          <p:cNvPr id="16" name="TextBox 16"/>
          <p:cNvSpPr txBox="1"/>
          <p:nvPr/>
        </p:nvSpPr>
        <p:spPr>
          <a:xfrm>
            <a:off x="7032737" y="5585870"/>
            <a:ext cx="3775302" cy="737235"/>
          </a:xfrm>
          <a:prstGeom prst="rect">
            <a:avLst/>
          </a:prstGeom>
        </p:spPr>
        <p:txBody>
          <a:bodyPr lIns="0" tIns="0" rIns="0" bIns="0" rtlCol="0" anchor="t">
            <a:spAutoFit/>
          </a:bodyPr>
          <a:lstStyle/>
          <a:p>
            <a:pPr marL="453390" lvl="1" indent="-226695">
              <a:lnSpc>
                <a:spcPts val="2940"/>
              </a:lnSpc>
              <a:buFont typeface="Arial"/>
              <a:buChar char="•"/>
            </a:pPr>
            <a:r>
              <a:rPr lang="en-US" sz="2100">
                <a:solidFill>
                  <a:srgbClr val="3C1053"/>
                </a:solidFill>
                <a:latin typeface="DM Sans"/>
              </a:rPr>
              <a:t>1200 rows</a:t>
            </a:r>
          </a:p>
          <a:p>
            <a:pPr marL="453390" lvl="1" indent="-226695">
              <a:lnSpc>
                <a:spcPts val="2940"/>
              </a:lnSpc>
              <a:buFont typeface="Arial"/>
              <a:buChar char="•"/>
            </a:pPr>
            <a:r>
              <a:rPr lang="en-US" sz="2100">
                <a:solidFill>
                  <a:srgbClr val="3C1053"/>
                </a:solidFill>
                <a:latin typeface="DM Sans"/>
              </a:rPr>
              <a:t>5 columns</a:t>
            </a:r>
          </a:p>
        </p:txBody>
      </p:sp>
      <p:sp>
        <p:nvSpPr>
          <p:cNvPr id="17" name="TextBox 17"/>
          <p:cNvSpPr txBox="1"/>
          <p:nvPr/>
        </p:nvSpPr>
        <p:spPr>
          <a:xfrm>
            <a:off x="7032737" y="7402082"/>
            <a:ext cx="3775302" cy="737235"/>
          </a:xfrm>
          <a:prstGeom prst="rect">
            <a:avLst/>
          </a:prstGeom>
        </p:spPr>
        <p:txBody>
          <a:bodyPr lIns="0" tIns="0" rIns="0" bIns="0" rtlCol="0" anchor="t">
            <a:spAutoFit/>
          </a:bodyPr>
          <a:lstStyle/>
          <a:p>
            <a:pPr marL="453390" lvl="1" indent="-226695">
              <a:lnSpc>
                <a:spcPts val="2940"/>
              </a:lnSpc>
              <a:buFont typeface="Arial"/>
              <a:buChar char="•"/>
            </a:pPr>
            <a:r>
              <a:rPr lang="en-US" sz="2100">
                <a:solidFill>
                  <a:srgbClr val="3C1053"/>
                </a:solidFill>
                <a:latin typeface="DM Sans"/>
              </a:rPr>
              <a:t>170000 rows</a:t>
            </a:r>
          </a:p>
          <a:p>
            <a:pPr marL="453390" lvl="1" indent="-226695">
              <a:lnSpc>
                <a:spcPts val="2940"/>
              </a:lnSpc>
              <a:buFont typeface="Arial"/>
              <a:buChar char="•"/>
            </a:pPr>
            <a:r>
              <a:rPr lang="en-US" sz="2100">
                <a:solidFill>
                  <a:srgbClr val="3C1053"/>
                </a:solidFill>
                <a:latin typeface="DM Sans"/>
              </a:rPr>
              <a:t>7 rows</a:t>
            </a:r>
          </a:p>
        </p:txBody>
      </p:sp>
      <p:sp>
        <p:nvSpPr>
          <p:cNvPr id="18" name="AutoShape 18"/>
          <p:cNvSpPr/>
          <p:nvPr/>
        </p:nvSpPr>
        <p:spPr>
          <a:xfrm flipV="1">
            <a:off x="9952359" y="8700532"/>
            <a:ext cx="7306941" cy="19050"/>
          </a:xfrm>
          <a:prstGeom prst="line">
            <a:avLst/>
          </a:prstGeom>
          <a:ln w="9525" cap="flat">
            <a:solidFill>
              <a:srgbClr val="000000"/>
            </a:solidFill>
            <a:prstDash val="solid"/>
            <a:headEnd type="none" w="sm" len="sm"/>
            <a:tailEnd type="none" w="sm" len="sm"/>
          </a:ln>
        </p:spPr>
      </p:sp>
      <p:sp>
        <p:nvSpPr>
          <p:cNvPr id="19" name="AutoShape 19"/>
          <p:cNvSpPr/>
          <p:nvPr/>
        </p:nvSpPr>
        <p:spPr>
          <a:xfrm flipV="1">
            <a:off x="9952334" y="7205005"/>
            <a:ext cx="0" cy="1524101"/>
          </a:xfrm>
          <a:prstGeom prst="line">
            <a:avLst/>
          </a:prstGeom>
          <a:ln w="9525" cap="flat">
            <a:solidFill>
              <a:srgbClr val="000000"/>
            </a:solidFill>
            <a:prstDash val="solid"/>
            <a:headEnd type="none" w="sm" len="sm"/>
            <a:tailEnd type="none" w="sm" len="sm"/>
          </a:ln>
        </p:spPr>
      </p:sp>
      <p:sp>
        <p:nvSpPr>
          <p:cNvPr id="20" name="AutoShape 20"/>
          <p:cNvSpPr/>
          <p:nvPr/>
        </p:nvSpPr>
        <p:spPr>
          <a:xfrm flipV="1">
            <a:off x="17237889" y="7205005"/>
            <a:ext cx="0" cy="1524101"/>
          </a:xfrm>
          <a:prstGeom prst="line">
            <a:avLst/>
          </a:prstGeom>
          <a:ln w="9525" cap="flat">
            <a:solidFill>
              <a:srgbClr val="000000"/>
            </a:solidFill>
            <a:prstDash val="solid"/>
            <a:headEnd type="none" w="sm" len="sm"/>
            <a:tailEnd type="none" w="sm" len="sm"/>
          </a:ln>
        </p:spPr>
      </p:sp>
      <p:sp>
        <p:nvSpPr>
          <p:cNvPr id="21" name="AutoShape 21"/>
          <p:cNvSpPr/>
          <p:nvPr/>
        </p:nvSpPr>
        <p:spPr>
          <a:xfrm flipH="1" flipV="1">
            <a:off x="17307386" y="2478753"/>
            <a:ext cx="0" cy="890199"/>
          </a:xfrm>
          <a:prstGeom prst="line">
            <a:avLst/>
          </a:prstGeom>
          <a:ln w="9525" cap="flat">
            <a:solidFill>
              <a:srgbClr val="000000"/>
            </a:solidFill>
            <a:prstDash val="solid"/>
            <a:headEnd type="none" w="sm" len="sm"/>
            <a:tailEnd type="none" w="sm" len="sm"/>
          </a:ln>
        </p:spPr>
      </p:sp>
      <p:sp>
        <p:nvSpPr>
          <p:cNvPr id="22" name="AutoShape 22"/>
          <p:cNvSpPr/>
          <p:nvPr/>
        </p:nvSpPr>
        <p:spPr>
          <a:xfrm flipV="1">
            <a:off x="10005195" y="2454941"/>
            <a:ext cx="7306941" cy="19050"/>
          </a:xfrm>
          <a:prstGeom prst="line">
            <a:avLst/>
          </a:prstGeom>
          <a:ln w="9525" cap="flat">
            <a:solidFill>
              <a:srgbClr val="000000"/>
            </a:solidFill>
            <a:prstDash val="solid"/>
            <a:headEnd type="none" w="sm" len="sm"/>
            <a:tailEnd type="none" w="sm" len="sm"/>
          </a:ln>
        </p:spPr>
      </p:sp>
      <p:sp>
        <p:nvSpPr>
          <p:cNvPr id="23" name="AutoShape 23"/>
          <p:cNvSpPr/>
          <p:nvPr/>
        </p:nvSpPr>
        <p:spPr>
          <a:xfrm flipV="1">
            <a:off x="9957109" y="3834760"/>
            <a:ext cx="7306941" cy="19050"/>
          </a:xfrm>
          <a:prstGeom prst="line">
            <a:avLst/>
          </a:prstGeom>
          <a:ln w="9525" cap="flat">
            <a:solidFill>
              <a:srgbClr val="000000"/>
            </a:solidFill>
            <a:prstDash val="solid"/>
            <a:headEnd type="none" w="sm" len="sm"/>
            <a:tailEnd type="none" w="sm" len="sm"/>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566076" y="-394676"/>
            <a:ext cx="9900776" cy="11461971"/>
          </a:xfrm>
          <a:custGeom>
            <a:avLst/>
            <a:gdLst/>
            <a:ahLst/>
            <a:cxnLst/>
            <a:rect l="l" t="t" r="r" b="b"/>
            <a:pathLst>
              <a:path w="9900776" h="11461971">
                <a:moveTo>
                  <a:pt x="0" y="0"/>
                </a:moveTo>
                <a:lnTo>
                  <a:pt x="9900776" y="0"/>
                </a:lnTo>
                <a:lnTo>
                  <a:pt x="9900776" y="11461971"/>
                </a:lnTo>
                <a:lnTo>
                  <a:pt x="0" y="11461971"/>
                </a:lnTo>
                <a:lnTo>
                  <a:pt x="0" y="0"/>
                </a:lnTo>
                <a:close/>
              </a:path>
            </a:pathLst>
          </a:custGeom>
          <a:blipFill>
            <a:blip r:embed="rId2">
              <a:extLst>
                <a:ext uri="{96DAC541-7B7A-43D3-8B79-37D633B846F1}">
                  <asvg:svgBlip xmlns:asvg="http://schemas.microsoft.com/office/drawing/2016/SVG/main" r:embed="rId3"/>
                </a:ext>
              </a:extLst>
            </a:blip>
            <a:stretch>
              <a:fillRect l="-6896" r="-8871"/>
            </a:stretch>
          </a:blipFill>
        </p:spPr>
      </p:sp>
      <p:grpSp>
        <p:nvGrpSpPr>
          <p:cNvPr id="3" name="Group 3"/>
          <p:cNvGrpSpPr/>
          <p:nvPr/>
        </p:nvGrpSpPr>
        <p:grpSpPr>
          <a:xfrm>
            <a:off x="11441012" y="3250706"/>
            <a:ext cx="260991" cy="260991"/>
            <a:chOff x="0" y="0"/>
            <a:chExt cx="812800" cy="812800"/>
          </a:xfrm>
        </p:grpSpPr>
        <p:sp>
          <p:nvSpPr>
            <p:cNvPr id="4" name="Freeform 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239"/>
                </a:lnSpc>
              </a:pPr>
              <a:endParaRPr/>
            </a:p>
          </p:txBody>
        </p:sp>
      </p:grpSp>
      <p:grpSp>
        <p:nvGrpSpPr>
          <p:cNvPr id="6" name="Group 6"/>
          <p:cNvGrpSpPr/>
          <p:nvPr/>
        </p:nvGrpSpPr>
        <p:grpSpPr>
          <a:xfrm>
            <a:off x="11412437" y="5242983"/>
            <a:ext cx="260991" cy="260991"/>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239"/>
                </a:lnSpc>
              </a:pPr>
              <a:endParaRPr/>
            </a:p>
          </p:txBody>
        </p:sp>
      </p:grpSp>
      <p:grpSp>
        <p:nvGrpSpPr>
          <p:cNvPr id="9" name="Group 9"/>
          <p:cNvGrpSpPr/>
          <p:nvPr/>
        </p:nvGrpSpPr>
        <p:grpSpPr>
          <a:xfrm>
            <a:off x="11441012" y="6641578"/>
            <a:ext cx="260991" cy="260991"/>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239"/>
                </a:lnSpc>
              </a:pPr>
              <a:endParaRPr/>
            </a:p>
          </p:txBody>
        </p:sp>
      </p:grpSp>
      <p:sp>
        <p:nvSpPr>
          <p:cNvPr id="12" name="Freeform 12"/>
          <p:cNvSpPr/>
          <p:nvPr/>
        </p:nvSpPr>
        <p:spPr>
          <a:xfrm rot="-10800000">
            <a:off x="16588862" y="176687"/>
            <a:ext cx="1641163" cy="1641163"/>
          </a:xfrm>
          <a:custGeom>
            <a:avLst/>
            <a:gdLst/>
            <a:ahLst/>
            <a:cxnLst/>
            <a:rect l="l" t="t" r="r" b="b"/>
            <a:pathLst>
              <a:path w="1641163" h="1641163">
                <a:moveTo>
                  <a:pt x="0" y="0"/>
                </a:moveTo>
                <a:lnTo>
                  <a:pt x="1641163" y="0"/>
                </a:lnTo>
                <a:lnTo>
                  <a:pt x="1641163" y="1641164"/>
                </a:lnTo>
                <a:lnTo>
                  <a:pt x="0" y="164116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3450448" y="294146"/>
            <a:ext cx="17496410" cy="1146810"/>
          </a:xfrm>
          <a:prstGeom prst="rect">
            <a:avLst/>
          </a:prstGeom>
        </p:spPr>
        <p:txBody>
          <a:bodyPr lIns="0" tIns="0" rIns="0" bIns="0" rtlCol="0" anchor="t">
            <a:spAutoFit/>
          </a:bodyPr>
          <a:lstStyle/>
          <a:p>
            <a:pPr>
              <a:lnSpc>
                <a:spcPts val="9360"/>
              </a:lnSpc>
            </a:pPr>
            <a:r>
              <a:rPr lang="en-US" sz="7200" spc="201">
                <a:solidFill>
                  <a:srgbClr val="3C1053"/>
                </a:solidFill>
                <a:latin typeface="Open Sauce Bold"/>
              </a:rPr>
              <a:t>SOLUTION</a:t>
            </a:r>
            <a:r>
              <a:rPr lang="en-US" sz="7200" spc="201">
                <a:solidFill>
                  <a:srgbClr val="ECE0E1"/>
                </a:solidFill>
                <a:latin typeface="Open Sauce Bold"/>
              </a:rPr>
              <a:t> APPROACH</a:t>
            </a:r>
          </a:p>
        </p:txBody>
      </p:sp>
      <p:sp>
        <p:nvSpPr>
          <p:cNvPr id="14" name="TextBox 14"/>
          <p:cNvSpPr txBox="1"/>
          <p:nvPr/>
        </p:nvSpPr>
        <p:spPr>
          <a:xfrm>
            <a:off x="264398" y="3193556"/>
            <a:ext cx="8301678" cy="4041703"/>
          </a:xfrm>
          <a:prstGeom prst="rect">
            <a:avLst/>
          </a:prstGeom>
        </p:spPr>
        <p:txBody>
          <a:bodyPr lIns="0" tIns="0" rIns="0" bIns="0" rtlCol="0" anchor="t">
            <a:spAutoFit/>
          </a:bodyPr>
          <a:lstStyle/>
          <a:p>
            <a:pPr marL="556359" lvl="1" indent="-278180">
              <a:lnSpc>
                <a:spcPts val="3607"/>
              </a:lnSpc>
              <a:buFont typeface="Arial"/>
              <a:buChar char="•"/>
            </a:pPr>
            <a:r>
              <a:rPr lang="en-US" sz="2576">
                <a:solidFill>
                  <a:srgbClr val="3C1053"/>
                </a:solidFill>
                <a:latin typeface="DM Sans"/>
              </a:rPr>
              <a:t>Imported Data from SQL database.</a:t>
            </a:r>
          </a:p>
          <a:p>
            <a:pPr marL="556359" lvl="1" indent="-278180">
              <a:lnSpc>
                <a:spcPts val="3607"/>
              </a:lnSpc>
              <a:buFont typeface="Arial"/>
              <a:buChar char="•"/>
            </a:pPr>
            <a:r>
              <a:rPr lang="en-US" sz="2576">
                <a:solidFill>
                  <a:srgbClr val="3C1053"/>
                </a:solidFill>
                <a:latin typeface="DM Sans"/>
              </a:rPr>
              <a:t>Created ADF pipeline to get data from SQL Database to ADLS.</a:t>
            </a:r>
          </a:p>
          <a:p>
            <a:pPr marL="556359" lvl="1" indent="-278180">
              <a:lnSpc>
                <a:spcPts val="3607"/>
              </a:lnSpc>
              <a:buFont typeface="Arial"/>
              <a:buChar char="•"/>
            </a:pPr>
            <a:r>
              <a:rPr lang="en-US" sz="2576">
                <a:solidFill>
                  <a:srgbClr val="3C1053"/>
                </a:solidFill>
                <a:latin typeface="DM Sans"/>
              </a:rPr>
              <a:t>Mount the storage to Databricks for easy access.</a:t>
            </a:r>
          </a:p>
          <a:p>
            <a:pPr marL="556359" lvl="1" indent="-278180">
              <a:lnSpc>
                <a:spcPts val="3607"/>
              </a:lnSpc>
              <a:buFont typeface="Arial"/>
              <a:buChar char="•"/>
            </a:pPr>
            <a:r>
              <a:rPr lang="en-US" sz="2576">
                <a:solidFill>
                  <a:srgbClr val="3C1053"/>
                </a:solidFill>
                <a:latin typeface="DM Sans"/>
              </a:rPr>
              <a:t>Analyze and transform the datasets in Databricks.</a:t>
            </a:r>
          </a:p>
          <a:p>
            <a:pPr marL="556359" lvl="1" indent="-278180">
              <a:lnSpc>
                <a:spcPts val="3607"/>
              </a:lnSpc>
              <a:buFont typeface="Arial"/>
              <a:buChar char="•"/>
            </a:pPr>
            <a:r>
              <a:rPr lang="en-US" sz="2576">
                <a:solidFill>
                  <a:srgbClr val="3C1053"/>
                </a:solidFill>
                <a:latin typeface="DM Sans"/>
              </a:rPr>
              <a:t>Use ADF to move the analyzed data from Databricks to SQL Database.</a:t>
            </a:r>
          </a:p>
          <a:p>
            <a:pPr marL="556359" lvl="1" indent="-278180">
              <a:lnSpc>
                <a:spcPts val="3607"/>
              </a:lnSpc>
              <a:buFont typeface="Arial"/>
              <a:buChar char="•"/>
            </a:pPr>
            <a:r>
              <a:rPr lang="en-US" sz="2576">
                <a:solidFill>
                  <a:srgbClr val="3C1053"/>
                </a:solidFill>
                <a:latin typeface="DM Sans"/>
              </a:rPr>
              <a:t>Connect Power BI to the SQL Database.</a:t>
            </a:r>
          </a:p>
          <a:p>
            <a:pPr marL="556359" lvl="1" indent="-278180">
              <a:lnSpc>
                <a:spcPts val="3607"/>
              </a:lnSpc>
              <a:buFont typeface="Arial"/>
              <a:buChar char="•"/>
            </a:pPr>
            <a:r>
              <a:rPr lang="en-US" sz="2576">
                <a:solidFill>
                  <a:srgbClr val="3C1053"/>
                </a:solidFill>
                <a:latin typeface="DM Sans"/>
              </a:rPr>
              <a:t>Create visual reports in PowerPoint using Power BI.</a:t>
            </a:r>
          </a:p>
        </p:txBody>
      </p:sp>
      <p:sp>
        <p:nvSpPr>
          <p:cNvPr id="15" name="TextBox 15"/>
          <p:cNvSpPr txBox="1"/>
          <p:nvPr/>
        </p:nvSpPr>
        <p:spPr>
          <a:xfrm>
            <a:off x="11702002" y="3694564"/>
            <a:ext cx="4244480" cy="641371"/>
          </a:xfrm>
          <a:prstGeom prst="rect">
            <a:avLst/>
          </a:prstGeom>
        </p:spPr>
        <p:txBody>
          <a:bodyPr lIns="0" tIns="0" rIns="0" bIns="0" rtlCol="0" anchor="t">
            <a:spAutoFit/>
          </a:bodyPr>
          <a:lstStyle/>
          <a:p>
            <a:pPr>
              <a:lnSpc>
                <a:spcPts val="2597"/>
              </a:lnSpc>
            </a:pPr>
            <a:r>
              <a:rPr lang="en-US" sz="1998">
                <a:solidFill>
                  <a:srgbClr val="FFFFFF"/>
                </a:solidFill>
                <a:latin typeface="DM Sans"/>
              </a:rPr>
              <a:t>Customers and SalesTransactions Analysis</a:t>
            </a:r>
          </a:p>
        </p:txBody>
      </p:sp>
      <p:sp>
        <p:nvSpPr>
          <p:cNvPr id="16" name="TextBox 16"/>
          <p:cNvSpPr txBox="1"/>
          <p:nvPr/>
        </p:nvSpPr>
        <p:spPr>
          <a:xfrm>
            <a:off x="11893888" y="3298331"/>
            <a:ext cx="3109766" cy="281686"/>
          </a:xfrm>
          <a:prstGeom prst="rect">
            <a:avLst/>
          </a:prstGeom>
        </p:spPr>
        <p:txBody>
          <a:bodyPr lIns="0" tIns="0" rIns="0" bIns="0" rtlCol="0" anchor="t">
            <a:spAutoFit/>
          </a:bodyPr>
          <a:lstStyle/>
          <a:p>
            <a:pPr>
              <a:lnSpc>
                <a:spcPts val="2222"/>
              </a:lnSpc>
            </a:pPr>
            <a:r>
              <a:rPr lang="en-US" sz="2200" spc="105">
                <a:solidFill>
                  <a:srgbClr val="FFFFFF"/>
                </a:solidFill>
                <a:latin typeface="Open Sauce Bold"/>
              </a:rPr>
              <a:t>GOAL 1</a:t>
            </a:r>
          </a:p>
        </p:txBody>
      </p:sp>
      <p:sp>
        <p:nvSpPr>
          <p:cNvPr id="17" name="TextBox 17"/>
          <p:cNvSpPr txBox="1"/>
          <p:nvPr/>
        </p:nvSpPr>
        <p:spPr>
          <a:xfrm>
            <a:off x="11711527" y="5591344"/>
            <a:ext cx="4244480" cy="317521"/>
          </a:xfrm>
          <a:prstGeom prst="rect">
            <a:avLst/>
          </a:prstGeom>
        </p:spPr>
        <p:txBody>
          <a:bodyPr lIns="0" tIns="0" rIns="0" bIns="0" rtlCol="0" anchor="t">
            <a:spAutoFit/>
          </a:bodyPr>
          <a:lstStyle/>
          <a:p>
            <a:pPr>
              <a:lnSpc>
                <a:spcPts val="2597"/>
              </a:lnSpc>
            </a:pPr>
            <a:r>
              <a:rPr lang="en-US" sz="1998">
                <a:solidFill>
                  <a:srgbClr val="FFFFFF"/>
                </a:solidFill>
                <a:latin typeface="DM Sans"/>
              </a:rPr>
              <a:t>Analyse Retail Data</a:t>
            </a:r>
          </a:p>
        </p:txBody>
      </p:sp>
      <p:sp>
        <p:nvSpPr>
          <p:cNvPr id="18" name="TextBox 18"/>
          <p:cNvSpPr txBox="1"/>
          <p:nvPr/>
        </p:nvSpPr>
        <p:spPr>
          <a:xfrm>
            <a:off x="11893888" y="5290608"/>
            <a:ext cx="3109766" cy="281686"/>
          </a:xfrm>
          <a:prstGeom prst="rect">
            <a:avLst/>
          </a:prstGeom>
        </p:spPr>
        <p:txBody>
          <a:bodyPr lIns="0" tIns="0" rIns="0" bIns="0" rtlCol="0" anchor="t">
            <a:spAutoFit/>
          </a:bodyPr>
          <a:lstStyle/>
          <a:p>
            <a:pPr>
              <a:lnSpc>
                <a:spcPts val="2222"/>
              </a:lnSpc>
            </a:pPr>
            <a:r>
              <a:rPr lang="en-US" sz="2200" spc="105">
                <a:solidFill>
                  <a:srgbClr val="FFFFFF"/>
                </a:solidFill>
                <a:latin typeface="Open Sauce Bold"/>
              </a:rPr>
              <a:t>GOAL 2</a:t>
            </a:r>
          </a:p>
        </p:txBody>
      </p:sp>
      <p:sp>
        <p:nvSpPr>
          <p:cNvPr id="19" name="TextBox 19"/>
          <p:cNvSpPr txBox="1"/>
          <p:nvPr/>
        </p:nvSpPr>
        <p:spPr>
          <a:xfrm>
            <a:off x="11666757" y="7085190"/>
            <a:ext cx="4244480" cy="317521"/>
          </a:xfrm>
          <a:prstGeom prst="rect">
            <a:avLst/>
          </a:prstGeom>
        </p:spPr>
        <p:txBody>
          <a:bodyPr lIns="0" tIns="0" rIns="0" bIns="0" rtlCol="0" anchor="t">
            <a:spAutoFit/>
          </a:bodyPr>
          <a:lstStyle/>
          <a:p>
            <a:pPr>
              <a:lnSpc>
                <a:spcPts val="2597"/>
              </a:lnSpc>
            </a:pPr>
            <a:r>
              <a:rPr lang="en-US" sz="1998">
                <a:solidFill>
                  <a:srgbClr val="FFFFFF"/>
                </a:solidFill>
                <a:latin typeface="DM Sans"/>
              </a:rPr>
              <a:t>Create visual reports</a:t>
            </a:r>
          </a:p>
        </p:txBody>
      </p:sp>
      <p:sp>
        <p:nvSpPr>
          <p:cNvPr id="20" name="TextBox 20"/>
          <p:cNvSpPr txBox="1"/>
          <p:nvPr/>
        </p:nvSpPr>
        <p:spPr>
          <a:xfrm>
            <a:off x="11893888" y="6689203"/>
            <a:ext cx="3109766" cy="281686"/>
          </a:xfrm>
          <a:prstGeom prst="rect">
            <a:avLst/>
          </a:prstGeom>
        </p:spPr>
        <p:txBody>
          <a:bodyPr lIns="0" tIns="0" rIns="0" bIns="0" rtlCol="0" anchor="t">
            <a:spAutoFit/>
          </a:bodyPr>
          <a:lstStyle/>
          <a:p>
            <a:pPr>
              <a:lnSpc>
                <a:spcPts val="2222"/>
              </a:lnSpc>
            </a:pPr>
            <a:r>
              <a:rPr lang="en-US" sz="2200" spc="105">
                <a:solidFill>
                  <a:srgbClr val="FFFFFF"/>
                </a:solidFill>
                <a:latin typeface="Open Sauce Bold"/>
              </a:rPr>
              <a:t>GOAL 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962676" y="2495800"/>
            <a:ext cx="9648339" cy="2235313"/>
          </a:xfrm>
          <a:custGeom>
            <a:avLst/>
            <a:gdLst/>
            <a:ahLst/>
            <a:cxnLst/>
            <a:rect l="l" t="t" r="r" b="b"/>
            <a:pathLst>
              <a:path w="9648339" h="2235313">
                <a:moveTo>
                  <a:pt x="0" y="0"/>
                </a:moveTo>
                <a:lnTo>
                  <a:pt x="9648339" y="0"/>
                </a:lnTo>
                <a:lnTo>
                  <a:pt x="9648339" y="2235313"/>
                </a:lnTo>
                <a:lnTo>
                  <a:pt x="0" y="2235313"/>
                </a:lnTo>
                <a:lnTo>
                  <a:pt x="0" y="0"/>
                </a:lnTo>
                <a:close/>
              </a:path>
            </a:pathLst>
          </a:custGeom>
          <a:blipFill>
            <a:blip r:embed="rId2"/>
            <a:stretch>
              <a:fillRect l="-4062" t="-45931" r="-4772" b="-26316"/>
            </a:stretch>
          </a:blipFill>
        </p:spPr>
      </p:sp>
      <p:sp>
        <p:nvSpPr>
          <p:cNvPr id="3" name="Freeform 3"/>
          <p:cNvSpPr/>
          <p:nvPr/>
        </p:nvSpPr>
        <p:spPr>
          <a:xfrm>
            <a:off x="2962676" y="6656457"/>
            <a:ext cx="11215360" cy="1813609"/>
          </a:xfrm>
          <a:custGeom>
            <a:avLst/>
            <a:gdLst/>
            <a:ahLst/>
            <a:cxnLst/>
            <a:rect l="l" t="t" r="r" b="b"/>
            <a:pathLst>
              <a:path w="11215360" h="1813609">
                <a:moveTo>
                  <a:pt x="0" y="0"/>
                </a:moveTo>
                <a:lnTo>
                  <a:pt x="11215360" y="0"/>
                </a:lnTo>
                <a:lnTo>
                  <a:pt x="11215360" y="1813609"/>
                </a:lnTo>
                <a:lnTo>
                  <a:pt x="0" y="1813609"/>
                </a:lnTo>
                <a:lnTo>
                  <a:pt x="0" y="0"/>
                </a:lnTo>
                <a:close/>
              </a:path>
            </a:pathLst>
          </a:custGeom>
          <a:blipFill>
            <a:blip r:embed="rId3"/>
            <a:stretch>
              <a:fillRect/>
            </a:stretch>
          </a:blipFill>
        </p:spPr>
      </p:sp>
      <p:sp>
        <p:nvSpPr>
          <p:cNvPr id="4" name="TextBox 4"/>
          <p:cNvSpPr txBox="1"/>
          <p:nvPr/>
        </p:nvSpPr>
        <p:spPr>
          <a:xfrm>
            <a:off x="1240836" y="1235707"/>
            <a:ext cx="14659038" cy="365760"/>
          </a:xfrm>
          <a:prstGeom prst="rect">
            <a:avLst/>
          </a:prstGeom>
        </p:spPr>
        <p:txBody>
          <a:bodyPr lIns="0" tIns="0" rIns="0" bIns="0" rtlCol="0" anchor="t">
            <a:spAutoFit/>
          </a:bodyPr>
          <a:lstStyle/>
          <a:p>
            <a:pPr marL="453390" lvl="1" indent="-226695">
              <a:lnSpc>
                <a:spcPts val="2940"/>
              </a:lnSpc>
              <a:buFont typeface="Arial"/>
              <a:buChar char="•"/>
            </a:pPr>
            <a:r>
              <a:rPr lang="en-US" sz="2100">
                <a:solidFill>
                  <a:srgbClr val="3C1053"/>
                </a:solidFill>
                <a:latin typeface="DM Sans"/>
              </a:rPr>
              <a:t>We connect the data in our Blob storage after creating a new databricks workspace</a:t>
            </a:r>
          </a:p>
        </p:txBody>
      </p:sp>
      <p:sp>
        <p:nvSpPr>
          <p:cNvPr id="5" name="TextBox 5"/>
          <p:cNvSpPr txBox="1"/>
          <p:nvPr/>
        </p:nvSpPr>
        <p:spPr>
          <a:xfrm>
            <a:off x="1540742" y="5395347"/>
            <a:ext cx="14659038" cy="365760"/>
          </a:xfrm>
          <a:prstGeom prst="rect">
            <a:avLst/>
          </a:prstGeom>
        </p:spPr>
        <p:txBody>
          <a:bodyPr lIns="0" tIns="0" rIns="0" bIns="0" rtlCol="0" anchor="t">
            <a:spAutoFit/>
          </a:bodyPr>
          <a:lstStyle/>
          <a:p>
            <a:pPr marL="453390" lvl="1" indent="-226695">
              <a:lnSpc>
                <a:spcPts val="2940"/>
              </a:lnSpc>
              <a:buFont typeface="Arial"/>
              <a:buChar char="•"/>
            </a:pPr>
            <a:r>
              <a:rPr lang="en-US" sz="2100">
                <a:solidFill>
                  <a:srgbClr val="3C1053"/>
                </a:solidFill>
                <a:latin typeface="DM Sans"/>
              </a:rPr>
              <a:t>Now we will read the data and do preprocessing and then check null values</a:t>
            </a:r>
          </a:p>
        </p:txBody>
      </p:sp>
      <p:sp>
        <p:nvSpPr>
          <p:cNvPr id="6" name="TextBox 6"/>
          <p:cNvSpPr txBox="1"/>
          <p:nvPr/>
        </p:nvSpPr>
        <p:spPr>
          <a:xfrm>
            <a:off x="1540742" y="386095"/>
            <a:ext cx="12181840" cy="767715"/>
          </a:xfrm>
          <a:prstGeom prst="rect">
            <a:avLst/>
          </a:prstGeom>
        </p:spPr>
        <p:txBody>
          <a:bodyPr lIns="0" tIns="0" rIns="0" bIns="0" rtlCol="0" anchor="t">
            <a:spAutoFit/>
          </a:bodyPr>
          <a:lstStyle/>
          <a:p>
            <a:pPr>
              <a:lnSpc>
                <a:spcPts val="6240"/>
              </a:lnSpc>
            </a:pPr>
            <a:r>
              <a:rPr lang="en-US" sz="4800" spc="134">
                <a:solidFill>
                  <a:srgbClr val="3C1053"/>
                </a:solidFill>
                <a:latin typeface="Open Sauce Bold"/>
              </a:rPr>
              <a:t>INITIAL CONNECTION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42069" y="6736641"/>
            <a:ext cx="7117999" cy="2521659"/>
          </a:xfrm>
          <a:custGeom>
            <a:avLst/>
            <a:gdLst/>
            <a:ahLst/>
            <a:cxnLst/>
            <a:rect l="l" t="t" r="r" b="b"/>
            <a:pathLst>
              <a:path w="7117999" h="2521659">
                <a:moveTo>
                  <a:pt x="0" y="0"/>
                </a:moveTo>
                <a:lnTo>
                  <a:pt x="7117999" y="0"/>
                </a:lnTo>
                <a:lnTo>
                  <a:pt x="7117999" y="2521659"/>
                </a:lnTo>
                <a:lnTo>
                  <a:pt x="0" y="2521659"/>
                </a:lnTo>
                <a:lnTo>
                  <a:pt x="0" y="0"/>
                </a:lnTo>
                <a:close/>
              </a:path>
            </a:pathLst>
          </a:custGeom>
          <a:blipFill>
            <a:blip r:embed="rId2"/>
            <a:stretch>
              <a:fillRect b="-174547"/>
            </a:stretch>
          </a:blipFill>
        </p:spPr>
      </p:sp>
      <p:sp>
        <p:nvSpPr>
          <p:cNvPr id="3" name="Freeform 3"/>
          <p:cNvSpPr/>
          <p:nvPr/>
        </p:nvSpPr>
        <p:spPr>
          <a:xfrm>
            <a:off x="10434683" y="6690734"/>
            <a:ext cx="6824617" cy="2704361"/>
          </a:xfrm>
          <a:custGeom>
            <a:avLst/>
            <a:gdLst/>
            <a:ahLst/>
            <a:cxnLst/>
            <a:rect l="l" t="t" r="r" b="b"/>
            <a:pathLst>
              <a:path w="6824617" h="2704361">
                <a:moveTo>
                  <a:pt x="0" y="0"/>
                </a:moveTo>
                <a:lnTo>
                  <a:pt x="6824617" y="0"/>
                </a:lnTo>
                <a:lnTo>
                  <a:pt x="6824617" y="2704361"/>
                </a:lnTo>
                <a:lnTo>
                  <a:pt x="0" y="2704361"/>
                </a:lnTo>
                <a:lnTo>
                  <a:pt x="0" y="0"/>
                </a:lnTo>
                <a:close/>
              </a:path>
            </a:pathLst>
          </a:custGeom>
          <a:blipFill>
            <a:blip r:embed="rId3"/>
            <a:stretch>
              <a:fillRect/>
            </a:stretch>
          </a:blipFill>
        </p:spPr>
      </p:sp>
      <p:grpSp>
        <p:nvGrpSpPr>
          <p:cNvPr id="4" name="Group 4"/>
          <p:cNvGrpSpPr/>
          <p:nvPr/>
        </p:nvGrpSpPr>
        <p:grpSpPr>
          <a:xfrm>
            <a:off x="304212" y="3282315"/>
            <a:ext cx="8993712" cy="3086100"/>
            <a:chOff x="0" y="0"/>
            <a:chExt cx="2368714" cy="812800"/>
          </a:xfrm>
        </p:grpSpPr>
        <p:sp>
          <p:nvSpPr>
            <p:cNvPr id="5" name="Freeform 5"/>
            <p:cNvSpPr/>
            <p:nvPr/>
          </p:nvSpPr>
          <p:spPr>
            <a:xfrm>
              <a:off x="0" y="0"/>
              <a:ext cx="2368714" cy="812800"/>
            </a:xfrm>
            <a:custGeom>
              <a:avLst/>
              <a:gdLst/>
              <a:ahLst/>
              <a:cxnLst/>
              <a:rect l="l" t="t" r="r" b="b"/>
              <a:pathLst>
                <a:path w="2368714" h="812800">
                  <a:moveTo>
                    <a:pt x="0" y="0"/>
                  </a:moveTo>
                  <a:lnTo>
                    <a:pt x="2368714" y="0"/>
                  </a:lnTo>
                  <a:lnTo>
                    <a:pt x="2368714" y="812800"/>
                  </a:lnTo>
                  <a:lnTo>
                    <a:pt x="0" y="812800"/>
                  </a:lnTo>
                  <a:close/>
                </a:path>
              </a:pathLst>
            </a:custGeom>
            <a:solidFill>
              <a:srgbClr val="ECE0E1"/>
            </a:solidFill>
          </p:spPr>
        </p:sp>
        <p:sp>
          <p:nvSpPr>
            <p:cNvPr id="6" name="TextBox 6"/>
            <p:cNvSpPr txBox="1"/>
            <p:nvPr/>
          </p:nvSpPr>
          <p:spPr>
            <a:xfrm>
              <a:off x="0" y="-47625"/>
              <a:ext cx="812800" cy="860425"/>
            </a:xfrm>
            <a:prstGeom prst="rect">
              <a:avLst/>
            </a:prstGeom>
          </p:spPr>
          <p:txBody>
            <a:bodyPr lIns="50800" tIns="50800" rIns="50800" bIns="50800" rtlCol="0" anchor="ctr"/>
            <a:lstStyle/>
            <a:p>
              <a:pPr algn="r">
                <a:lnSpc>
                  <a:spcPts val="2940"/>
                </a:lnSpc>
              </a:pPr>
              <a:endParaRPr/>
            </a:p>
          </p:txBody>
        </p:sp>
      </p:grpSp>
      <p:sp>
        <p:nvSpPr>
          <p:cNvPr id="7" name="TextBox 7"/>
          <p:cNvSpPr txBox="1"/>
          <p:nvPr/>
        </p:nvSpPr>
        <p:spPr>
          <a:xfrm>
            <a:off x="4112162" y="625793"/>
            <a:ext cx="12181840" cy="767715"/>
          </a:xfrm>
          <a:prstGeom prst="rect">
            <a:avLst/>
          </a:prstGeom>
        </p:spPr>
        <p:txBody>
          <a:bodyPr lIns="0" tIns="0" rIns="0" bIns="0" rtlCol="0" anchor="t">
            <a:spAutoFit/>
          </a:bodyPr>
          <a:lstStyle/>
          <a:p>
            <a:pPr>
              <a:lnSpc>
                <a:spcPts val="6240"/>
              </a:lnSpc>
            </a:pPr>
            <a:r>
              <a:rPr lang="en-US" sz="4800" spc="134">
                <a:solidFill>
                  <a:srgbClr val="3C1053"/>
                </a:solidFill>
                <a:latin typeface="Open Sauce Bold"/>
              </a:rPr>
              <a:t>RETAIL_DATASET ANALYSIS</a:t>
            </a:r>
          </a:p>
        </p:txBody>
      </p:sp>
      <p:sp>
        <p:nvSpPr>
          <p:cNvPr id="8" name="TextBox 8"/>
          <p:cNvSpPr txBox="1"/>
          <p:nvPr/>
        </p:nvSpPr>
        <p:spPr>
          <a:xfrm>
            <a:off x="869296" y="2678686"/>
            <a:ext cx="5957358" cy="365760"/>
          </a:xfrm>
          <a:prstGeom prst="rect">
            <a:avLst/>
          </a:prstGeom>
        </p:spPr>
        <p:txBody>
          <a:bodyPr lIns="0" tIns="0" rIns="0" bIns="0" rtlCol="0" anchor="t">
            <a:spAutoFit/>
          </a:bodyPr>
          <a:lstStyle/>
          <a:p>
            <a:pPr algn="ctr">
              <a:lnSpc>
                <a:spcPts val="2940"/>
              </a:lnSpc>
              <a:spcBef>
                <a:spcPct val="0"/>
              </a:spcBef>
            </a:pPr>
            <a:r>
              <a:rPr lang="en-US" sz="2100">
                <a:solidFill>
                  <a:srgbClr val="000000"/>
                </a:solidFill>
                <a:latin typeface="Open Sauce"/>
              </a:rPr>
              <a:t>QUERY 1: CATEGORIES THAT SELL THE MOST</a:t>
            </a:r>
          </a:p>
        </p:txBody>
      </p:sp>
      <p:grpSp>
        <p:nvGrpSpPr>
          <p:cNvPr id="9" name="Group 9"/>
          <p:cNvGrpSpPr/>
          <p:nvPr/>
        </p:nvGrpSpPr>
        <p:grpSpPr>
          <a:xfrm>
            <a:off x="10112987" y="3256853"/>
            <a:ext cx="8166303" cy="3086100"/>
            <a:chOff x="0" y="0"/>
            <a:chExt cx="2150796" cy="812800"/>
          </a:xfrm>
        </p:grpSpPr>
        <p:sp>
          <p:nvSpPr>
            <p:cNvPr id="10" name="Freeform 10"/>
            <p:cNvSpPr/>
            <p:nvPr/>
          </p:nvSpPr>
          <p:spPr>
            <a:xfrm>
              <a:off x="0" y="0"/>
              <a:ext cx="2150796" cy="812800"/>
            </a:xfrm>
            <a:custGeom>
              <a:avLst/>
              <a:gdLst/>
              <a:ahLst/>
              <a:cxnLst/>
              <a:rect l="l" t="t" r="r" b="b"/>
              <a:pathLst>
                <a:path w="2150796" h="812800">
                  <a:moveTo>
                    <a:pt x="0" y="0"/>
                  </a:moveTo>
                  <a:lnTo>
                    <a:pt x="2150796" y="0"/>
                  </a:lnTo>
                  <a:lnTo>
                    <a:pt x="2150796" y="812800"/>
                  </a:lnTo>
                  <a:lnTo>
                    <a:pt x="0" y="812800"/>
                  </a:lnTo>
                  <a:close/>
                </a:path>
              </a:pathLst>
            </a:custGeom>
            <a:solidFill>
              <a:srgbClr val="ECE0E1"/>
            </a:solidFill>
          </p:spPr>
        </p:sp>
        <p:sp>
          <p:nvSpPr>
            <p:cNvPr id="11" name="TextBox 11"/>
            <p:cNvSpPr txBox="1"/>
            <p:nvPr/>
          </p:nvSpPr>
          <p:spPr>
            <a:xfrm>
              <a:off x="0" y="-47625"/>
              <a:ext cx="812800" cy="860425"/>
            </a:xfrm>
            <a:prstGeom prst="rect">
              <a:avLst/>
            </a:prstGeom>
          </p:spPr>
          <p:txBody>
            <a:bodyPr lIns="50800" tIns="50800" rIns="50800" bIns="50800" rtlCol="0" anchor="ctr"/>
            <a:lstStyle/>
            <a:p>
              <a:pPr algn="ctr">
                <a:lnSpc>
                  <a:spcPts val="2940"/>
                </a:lnSpc>
              </a:pPr>
              <a:endParaRPr/>
            </a:p>
          </p:txBody>
        </p:sp>
      </p:grpSp>
      <p:sp>
        <p:nvSpPr>
          <p:cNvPr id="12" name="TextBox 12"/>
          <p:cNvSpPr txBox="1"/>
          <p:nvPr/>
        </p:nvSpPr>
        <p:spPr>
          <a:xfrm>
            <a:off x="10366625" y="2519618"/>
            <a:ext cx="7659027" cy="737235"/>
          </a:xfrm>
          <a:prstGeom prst="rect">
            <a:avLst/>
          </a:prstGeom>
        </p:spPr>
        <p:txBody>
          <a:bodyPr lIns="0" tIns="0" rIns="0" bIns="0" rtlCol="0" anchor="t">
            <a:spAutoFit/>
          </a:bodyPr>
          <a:lstStyle/>
          <a:p>
            <a:pPr algn="ctr">
              <a:lnSpc>
                <a:spcPts val="2940"/>
              </a:lnSpc>
              <a:spcBef>
                <a:spcPct val="0"/>
              </a:spcBef>
            </a:pPr>
            <a:r>
              <a:rPr lang="en-US" sz="2100">
                <a:solidFill>
                  <a:srgbClr val="3C1053"/>
                </a:solidFill>
                <a:latin typeface="Open Sauce"/>
              </a:rPr>
              <a:t>QUERY  2: WHICH CATEGORY IS POPULAR IN EACH CITY</a:t>
            </a:r>
          </a:p>
          <a:p>
            <a:pPr algn="ctr">
              <a:lnSpc>
                <a:spcPts val="2940"/>
              </a:lnSpc>
              <a:spcBef>
                <a:spcPct val="0"/>
              </a:spcBef>
            </a:pPr>
            <a:endParaRPr lang="en-US" sz="2100">
              <a:solidFill>
                <a:srgbClr val="3C1053"/>
              </a:solidFill>
              <a:latin typeface="Open Sauce"/>
            </a:endParaRPr>
          </a:p>
        </p:txBody>
      </p:sp>
      <p:sp>
        <p:nvSpPr>
          <p:cNvPr id="13" name="TextBox 13"/>
          <p:cNvSpPr txBox="1"/>
          <p:nvPr/>
        </p:nvSpPr>
        <p:spPr>
          <a:xfrm>
            <a:off x="869296" y="4777740"/>
            <a:ext cx="7957873" cy="365760"/>
          </a:xfrm>
          <a:prstGeom prst="rect">
            <a:avLst/>
          </a:prstGeom>
        </p:spPr>
        <p:txBody>
          <a:bodyPr lIns="0" tIns="0" rIns="0" bIns="0" rtlCol="0" anchor="t">
            <a:spAutoFit/>
          </a:bodyPr>
          <a:lstStyle/>
          <a:p>
            <a:pPr algn="ctr">
              <a:lnSpc>
                <a:spcPts val="2940"/>
              </a:lnSpc>
              <a:spcBef>
                <a:spcPct val="0"/>
              </a:spcBef>
            </a:pPr>
            <a:r>
              <a:rPr lang="en-US" sz="2100">
                <a:solidFill>
                  <a:srgbClr val="3C1053"/>
                </a:solidFill>
                <a:latin typeface="DM Sans"/>
              </a:rPr>
              <a:t>query1=groupbyCategory.agg(sum('amount').alias('totalamount'))</a:t>
            </a:r>
          </a:p>
        </p:txBody>
      </p:sp>
      <p:sp>
        <p:nvSpPr>
          <p:cNvPr id="14" name="TextBox 14"/>
          <p:cNvSpPr txBox="1"/>
          <p:nvPr/>
        </p:nvSpPr>
        <p:spPr>
          <a:xfrm>
            <a:off x="869296" y="4147846"/>
            <a:ext cx="5042032" cy="365760"/>
          </a:xfrm>
          <a:prstGeom prst="rect">
            <a:avLst/>
          </a:prstGeom>
        </p:spPr>
        <p:txBody>
          <a:bodyPr lIns="0" tIns="0" rIns="0" bIns="0" rtlCol="0" anchor="t">
            <a:spAutoFit/>
          </a:bodyPr>
          <a:lstStyle/>
          <a:p>
            <a:pPr algn="ctr">
              <a:lnSpc>
                <a:spcPts val="2940"/>
              </a:lnSpc>
              <a:spcBef>
                <a:spcPct val="0"/>
              </a:spcBef>
            </a:pPr>
            <a:r>
              <a:rPr lang="en-US" sz="2100">
                <a:solidFill>
                  <a:srgbClr val="3C1053"/>
                </a:solidFill>
                <a:latin typeface="DM Sans"/>
              </a:rPr>
              <a:t>groupbyCategory=df.groupBy('category')</a:t>
            </a:r>
          </a:p>
        </p:txBody>
      </p:sp>
      <p:sp>
        <p:nvSpPr>
          <p:cNvPr id="15" name="TextBox 15"/>
          <p:cNvSpPr txBox="1"/>
          <p:nvPr/>
        </p:nvSpPr>
        <p:spPr>
          <a:xfrm>
            <a:off x="1028700" y="5410200"/>
            <a:ext cx="1692804" cy="365760"/>
          </a:xfrm>
          <a:prstGeom prst="rect">
            <a:avLst/>
          </a:prstGeom>
        </p:spPr>
        <p:txBody>
          <a:bodyPr lIns="0" tIns="0" rIns="0" bIns="0" rtlCol="0" anchor="t">
            <a:spAutoFit/>
          </a:bodyPr>
          <a:lstStyle/>
          <a:p>
            <a:pPr algn="ctr">
              <a:lnSpc>
                <a:spcPts val="2940"/>
              </a:lnSpc>
              <a:spcBef>
                <a:spcPct val="0"/>
              </a:spcBef>
            </a:pPr>
            <a:r>
              <a:rPr lang="en-US" sz="2100">
                <a:solidFill>
                  <a:srgbClr val="000000"/>
                </a:solidFill>
                <a:latin typeface="DM Sans"/>
              </a:rPr>
              <a:t>query1.show()</a:t>
            </a:r>
          </a:p>
        </p:txBody>
      </p:sp>
      <p:sp>
        <p:nvSpPr>
          <p:cNvPr id="16" name="TextBox 16"/>
          <p:cNvSpPr txBox="1"/>
          <p:nvPr/>
        </p:nvSpPr>
        <p:spPr>
          <a:xfrm>
            <a:off x="10724932" y="3730218"/>
            <a:ext cx="7005669" cy="305645"/>
          </a:xfrm>
          <a:prstGeom prst="rect">
            <a:avLst/>
          </a:prstGeom>
        </p:spPr>
        <p:txBody>
          <a:bodyPr lIns="0" tIns="0" rIns="0" bIns="0" rtlCol="0" anchor="t">
            <a:spAutoFit/>
          </a:bodyPr>
          <a:lstStyle/>
          <a:p>
            <a:pPr algn="ctr">
              <a:lnSpc>
                <a:spcPts val="2560"/>
              </a:lnSpc>
              <a:spcBef>
                <a:spcPct val="0"/>
              </a:spcBef>
            </a:pPr>
            <a:r>
              <a:rPr lang="en-US" sz="1828">
                <a:solidFill>
                  <a:srgbClr val="000000"/>
                </a:solidFill>
                <a:latin typeface="DM Sans"/>
              </a:rPr>
              <a:t>window_spec=Window.partitionBy('City').orderBy('Total Amount')</a:t>
            </a:r>
          </a:p>
        </p:txBody>
      </p:sp>
      <p:sp>
        <p:nvSpPr>
          <p:cNvPr id="17" name="TextBox 17"/>
          <p:cNvSpPr txBox="1"/>
          <p:nvPr/>
        </p:nvSpPr>
        <p:spPr>
          <a:xfrm>
            <a:off x="10724932" y="4355778"/>
            <a:ext cx="7262545" cy="287082"/>
          </a:xfrm>
          <a:prstGeom prst="rect">
            <a:avLst/>
          </a:prstGeom>
        </p:spPr>
        <p:txBody>
          <a:bodyPr lIns="0" tIns="0" rIns="0" bIns="0" rtlCol="0" anchor="t">
            <a:spAutoFit/>
          </a:bodyPr>
          <a:lstStyle/>
          <a:p>
            <a:pPr algn="ctr">
              <a:lnSpc>
                <a:spcPts val="2388"/>
              </a:lnSpc>
              <a:spcBef>
                <a:spcPct val="0"/>
              </a:spcBef>
            </a:pPr>
            <a:r>
              <a:rPr lang="en-US" sz="1706">
                <a:solidFill>
                  <a:srgbClr val="000000"/>
                </a:solidFill>
                <a:latin typeface="DM Sans"/>
              </a:rPr>
              <a:t>totalamount=totalamount.withColumn("rank", rank().over(window_spec))</a:t>
            </a:r>
          </a:p>
        </p:txBody>
      </p:sp>
      <p:sp>
        <p:nvSpPr>
          <p:cNvPr id="18" name="TextBox 18"/>
          <p:cNvSpPr txBox="1"/>
          <p:nvPr/>
        </p:nvSpPr>
        <p:spPr>
          <a:xfrm>
            <a:off x="10695948" y="4812030"/>
            <a:ext cx="5607579" cy="306705"/>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DM Sans"/>
              </a:rPr>
              <a:t>query2=query2.select('City','Category','Total Amount')</a:t>
            </a:r>
          </a:p>
        </p:txBody>
      </p:sp>
      <p:sp>
        <p:nvSpPr>
          <p:cNvPr id="19" name="TextBox 19"/>
          <p:cNvSpPr txBox="1"/>
          <p:nvPr/>
        </p:nvSpPr>
        <p:spPr>
          <a:xfrm>
            <a:off x="10695948" y="5336223"/>
            <a:ext cx="1428618" cy="280670"/>
          </a:xfrm>
          <a:prstGeom prst="rect">
            <a:avLst/>
          </a:prstGeom>
        </p:spPr>
        <p:txBody>
          <a:bodyPr lIns="0" tIns="0" rIns="0" bIns="0" rtlCol="0" anchor="t">
            <a:spAutoFit/>
          </a:bodyPr>
          <a:lstStyle/>
          <a:p>
            <a:pPr algn="ctr">
              <a:lnSpc>
                <a:spcPts val="2380"/>
              </a:lnSpc>
              <a:spcBef>
                <a:spcPct val="0"/>
              </a:spcBef>
            </a:pPr>
            <a:r>
              <a:rPr lang="en-US" sz="1700">
                <a:solidFill>
                  <a:srgbClr val="000000"/>
                </a:solidFill>
                <a:latin typeface="DM Sans"/>
              </a:rPr>
              <a:t>query2.show()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4212" y="3282315"/>
            <a:ext cx="8993712" cy="3086100"/>
            <a:chOff x="0" y="0"/>
            <a:chExt cx="2368714" cy="812800"/>
          </a:xfrm>
        </p:grpSpPr>
        <p:sp>
          <p:nvSpPr>
            <p:cNvPr id="3" name="Freeform 3"/>
            <p:cNvSpPr/>
            <p:nvPr/>
          </p:nvSpPr>
          <p:spPr>
            <a:xfrm>
              <a:off x="0" y="0"/>
              <a:ext cx="2368714" cy="812800"/>
            </a:xfrm>
            <a:custGeom>
              <a:avLst/>
              <a:gdLst/>
              <a:ahLst/>
              <a:cxnLst/>
              <a:rect l="l" t="t" r="r" b="b"/>
              <a:pathLst>
                <a:path w="2368714" h="812800">
                  <a:moveTo>
                    <a:pt x="0" y="0"/>
                  </a:moveTo>
                  <a:lnTo>
                    <a:pt x="2368714" y="0"/>
                  </a:lnTo>
                  <a:lnTo>
                    <a:pt x="2368714" y="812800"/>
                  </a:lnTo>
                  <a:lnTo>
                    <a:pt x="0" y="812800"/>
                  </a:lnTo>
                  <a:close/>
                </a:path>
              </a:pathLst>
            </a:custGeom>
            <a:solidFill>
              <a:srgbClr val="ECE0E1"/>
            </a:solidFill>
          </p:spPr>
        </p:sp>
        <p:sp>
          <p:nvSpPr>
            <p:cNvPr id="4" name="TextBox 4"/>
            <p:cNvSpPr txBox="1"/>
            <p:nvPr/>
          </p:nvSpPr>
          <p:spPr>
            <a:xfrm>
              <a:off x="0" y="-47625"/>
              <a:ext cx="812800" cy="860425"/>
            </a:xfrm>
            <a:prstGeom prst="rect">
              <a:avLst/>
            </a:prstGeom>
          </p:spPr>
          <p:txBody>
            <a:bodyPr lIns="50800" tIns="50800" rIns="50800" bIns="50800" rtlCol="0" anchor="ctr"/>
            <a:lstStyle/>
            <a:p>
              <a:pPr algn="ctr">
                <a:lnSpc>
                  <a:spcPts val="2940"/>
                </a:lnSpc>
              </a:pPr>
              <a:endParaRPr/>
            </a:p>
          </p:txBody>
        </p:sp>
      </p:grpSp>
      <p:grpSp>
        <p:nvGrpSpPr>
          <p:cNvPr id="5" name="Group 5"/>
          <p:cNvGrpSpPr/>
          <p:nvPr/>
        </p:nvGrpSpPr>
        <p:grpSpPr>
          <a:xfrm>
            <a:off x="10112987" y="3256853"/>
            <a:ext cx="8166303" cy="3086100"/>
            <a:chOff x="0" y="0"/>
            <a:chExt cx="2150796" cy="812800"/>
          </a:xfrm>
        </p:grpSpPr>
        <p:sp>
          <p:nvSpPr>
            <p:cNvPr id="6" name="Freeform 6"/>
            <p:cNvSpPr/>
            <p:nvPr/>
          </p:nvSpPr>
          <p:spPr>
            <a:xfrm>
              <a:off x="0" y="0"/>
              <a:ext cx="2150796" cy="812800"/>
            </a:xfrm>
            <a:custGeom>
              <a:avLst/>
              <a:gdLst/>
              <a:ahLst/>
              <a:cxnLst/>
              <a:rect l="l" t="t" r="r" b="b"/>
              <a:pathLst>
                <a:path w="2150796" h="812800">
                  <a:moveTo>
                    <a:pt x="0" y="0"/>
                  </a:moveTo>
                  <a:lnTo>
                    <a:pt x="2150796" y="0"/>
                  </a:lnTo>
                  <a:lnTo>
                    <a:pt x="2150796" y="812800"/>
                  </a:lnTo>
                  <a:lnTo>
                    <a:pt x="0" y="812800"/>
                  </a:lnTo>
                  <a:close/>
                </a:path>
              </a:pathLst>
            </a:custGeom>
            <a:solidFill>
              <a:srgbClr val="ECE0E1"/>
            </a:solidFill>
          </p:spPr>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940"/>
                </a:lnSpc>
              </a:pPr>
              <a:endParaRPr/>
            </a:p>
          </p:txBody>
        </p:sp>
      </p:grpSp>
      <p:sp>
        <p:nvSpPr>
          <p:cNvPr id="8" name="Freeform 8"/>
          <p:cNvSpPr/>
          <p:nvPr/>
        </p:nvSpPr>
        <p:spPr>
          <a:xfrm>
            <a:off x="1592414" y="6951353"/>
            <a:ext cx="2529273" cy="2443742"/>
          </a:xfrm>
          <a:custGeom>
            <a:avLst/>
            <a:gdLst/>
            <a:ahLst/>
            <a:cxnLst/>
            <a:rect l="l" t="t" r="r" b="b"/>
            <a:pathLst>
              <a:path w="2529273" h="2443742">
                <a:moveTo>
                  <a:pt x="0" y="0"/>
                </a:moveTo>
                <a:lnTo>
                  <a:pt x="2529273" y="0"/>
                </a:lnTo>
                <a:lnTo>
                  <a:pt x="2529273" y="2443742"/>
                </a:lnTo>
                <a:lnTo>
                  <a:pt x="0" y="2443742"/>
                </a:lnTo>
                <a:lnTo>
                  <a:pt x="0" y="0"/>
                </a:lnTo>
                <a:close/>
              </a:path>
            </a:pathLst>
          </a:custGeom>
          <a:blipFill>
            <a:blip r:embed="rId2"/>
            <a:stretch>
              <a:fillRect/>
            </a:stretch>
          </a:blipFill>
        </p:spPr>
      </p:sp>
      <p:sp>
        <p:nvSpPr>
          <p:cNvPr id="9" name="Freeform 9"/>
          <p:cNvSpPr/>
          <p:nvPr/>
        </p:nvSpPr>
        <p:spPr>
          <a:xfrm>
            <a:off x="10132037" y="6759074"/>
            <a:ext cx="4357109" cy="2828299"/>
          </a:xfrm>
          <a:custGeom>
            <a:avLst/>
            <a:gdLst/>
            <a:ahLst/>
            <a:cxnLst/>
            <a:rect l="l" t="t" r="r" b="b"/>
            <a:pathLst>
              <a:path w="4357109" h="2828299">
                <a:moveTo>
                  <a:pt x="0" y="0"/>
                </a:moveTo>
                <a:lnTo>
                  <a:pt x="4357109" y="0"/>
                </a:lnTo>
                <a:lnTo>
                  <a:pt x="4357109" y="2828299"/>
                </a:lnTo>
                <a:lnTo>
                  <a:pt x="0" y="2828299"/>
                </a:lnTo>
                <a:lnTo>
                  <a:pt x="0" y="0"/>
                </a:lnTo>
                <a:close/>
              </a:path>
            </a:pathLst>
          </a:custGeom>
          <a:blipFill>
            <a:blip r:embed="rId3"/>
            <a:stretch>
              <a:fillRect/>
            </a:stretch>
          </a:blipFill>
        </p:spPr>
      </p:sp>
      <p:sp>
        <p:nvSpPr>
          <p:cNvPr id="10" name="TextBox 10"/>
          <p:cNvSpPr txBox="1"/>
          <p:nvPr/>
        </p:nvSpPr>
        <p:spPr>
          <a:xfrm>
            <a:off x="4121687" y="625793"/>
            <a:ext cx="12181840" cy="767715"/>
          </a:xfrm>
          <a:prstGeom prst="rect">
            <a:avLst/>
          </a:prstGeom>
        </p:spPr>
        <p:txBody>
          <a:bodyPr lIns="0" tIns="0" rIns="0" bIns="0" rtlCol="0" anchor="t">
            <a:spAutoFit/>
          </a:bodyPr>
          <a:lstStyle/>
          <a:p>
            <a:pPr>
              <a:lnSpc>
                <a:spcPts val="6240"/>
              </a:lnSpc>
            </a:pPr>
            <a:r>
              <a:rPr lang="en-US" sz="4800" spc="134">
                <a:solidFill>
                  <a:srgbClr val="3C1053"/>
                </a:solidFill>
                <a:latin typeface="Open Sauce Bold"/>
              </a:rPr>
              <a:t>RETAIL_DATASET ANALYSIS</a:t>
            </a:r>
          </a:p>
        </p:txBody>
      </p:sp>
      <p:sp>
        <p:nvSpPr>
          <p:cNvPr id="11" name="TextBox 11"/>
          <p:cNvSpPr txBox="1"/>
          <p:nvPr/>
        </p:nvSpPr>
        <p:spPr>
          <a:xfrm>
            <a:off x="304212" y="2602230"/>
            <a:ext cx="8208037" cy="365760"/>
          </a:xfrm>
          <a:prstGeom prst="rect">
            <a:avLst/>
          </a:prstGeom>
        </p:spPr>
        <p:txBody>
          <a:bodyPr lIns="0" tIns="0" rIns="0" bIns="0" rtlCol="0" anchor="t">
            <a:spAutoFit/>
          </a:bodyPr>
          <a:lstStyle/>
          <a:p>
            <a:pPr algn="ctr">
              <a:lnSpc>
                <a:spcPts val="2940"/>
              </a:lnSpc>
              <a:spcBef>
                <a:spcPct val="0"/>
              </a:spcBef>
            </a:pPr>
            <a:r>
              <a:rPr lang="en-US" sz="2100">
                <a:solidFill>
                  <a:srgbClr val="000000"/>
                </a:solidFill>
                <a:latin typeface="Open Sauce"/>
              </a:rPr>
              <a:t>QUERY 3: COUNT OF TRANSACTIONS PER PAYMENT METHOD </a:t>
            </a:r>
          </a:p>
        </p:txBody>
      </p:sp>
      <p:sp>
        <p:nvSpPr>
          <p:cNvPr id="12" name="TextBox 12"/>
          <p:cNvSpPr txBox="1"/>
          <p:nvPr/>
        </p:nvSpPr>
        <p:spPr>
          <a:xfrm>
            <a:off x="10366625" y="2519618"/>
            <a:ext cx="7659027" cy="1480185"/>
          </a:xfrm>
          <a:prstGeom prst="rect">
            <a:avLst/>
          </a:prstGeom>
        </p:spPr>
        <p:txBody>
          <a:bodyPr lIns="0" tIns="0" rIns="0" bIns="0" rtlCol="0" anchor="t">
            <a:spAutoFit/>
          </a:bodyPr>
          <a:lstStyle/>
          <a:p>
            <a:pPr algn="ctr">
              <a:lnSpc>
                <a:spcPts val="2940"/>
              </a:lnSpc>
              <a:spcBef>
                <a:spcPct val="0"/>
              </a:spcBef>
            </a:pPr>
            <a:r>
              <a:rPr lang="en-US" sz="2100">
                <a:solidFill>
                  <a:srgbClr val="3C1053"/>
                </a:solidFill>
                <a:latin typeface="Open Sauce"/>
              </a:rPr>
              <a:t>QUERY  4: TOP 5 CITIES THAT GENERATED THE HIGHEST REVENUE</a:t>
            </a:r>
          </a:p>
          <a:p>
            <a:pPr algn="ctr">
              <a:lnSpc>
                <a:spcPts val="2940"/>
              </a:lnSpc>
              <a:spcBef>
                <a:spcPct val="0"/>
              </a:spcBef>
            </a:pPr>
            <a:endParaRPr lang="en-US" sz="2100">
              <a:solidFill>
                <a:srgbClr val="3C1053"/>
              </a:solidFill>
              <a:latin typeface="Open Sauce"/>
            </a:endParaRPr>
          </a:p>
          <a:p>
            <a:pPr algn="ctr">
              <a:lnSpc>
                <a:spcPts val="2940"/>
              </a:lnSpc>
              <a:spcBef>
                <a:spcPct val="0"/>
              </a:spcBef>
            </a:pPr>
            <a:endParaRPr lang="en-US" sz="2100">
              <a:solidFill>
                <a:srgbClr val="3C1053"/>
              </a:solidFill>
              <a:latin typeface="Open Sauce"/>
            </a:endParaRPr>
          </a:p>
        </p:txBody>
      </p:sp>
      <p:sp>
        <p:nvSpPr>
          <p:cNvPr id="13" name="TextBox 13"/>
          <p:cNvSpPr txBox="1"/>
          <p:nvPr/>
        </p:nvSpPr>
        <p:spPr>
          <a:xfrm>
            <a:off x="831130" y="5410200"/>
            <a:ext cx="1769136" cy="365760"/>
          </a:xfrm>
          <a:prstGeom prst="rect">
            <a:avLst/>
          </a:prstGeom>
        </p:spPr>
        <p:txBody>
          <a:bodyPr lIns="0" tIns="0" rIns="0" bIns="0" rtlCol="0" anchor="t">
            <a:spAutoFit/>
          </a:bodyPr>
          <a:lstStyle/>
          <a:p>
            <a:pPr algn="ctr">
              <a:lnSpc>
                <a:spcPts val="2940"/>
              </a:lnSpc>
              <a:spcBef>
                <a:spcPct val="0"/>
              </a:spcBef>
            </a:pPr>
            <a:r>
              <a:rPr lang="en-US" sz="2100">
                <a:solidFill>
                  <a:srgbClr val="000000"/>
                </a:solidFill>
                <a:latin typeface="DM Sans"/>
              </a:rPr>
              <a:t>query3.show()</a:t>
            </a:r>
          </a:p>
        </p:txBody>
      </p:sp>
      <p:sp>
        <p:nvSpPr>
          <p:cNvPr id="14" name="TextBox 14"/>
          <p:cNvSpPr txBox="1"/>
          <p:nvPr/>
        </p:nvSpPr>
        <p:spPr>
          <a:xfrm>
            <a:off x="869296" y="4177665"/>
            <a:ext cx="5641578" cy="365760"/>
          </a:xfrm>
          <a:prstGeom prst="rect">
            <a:avLst/>
          </a:prstGeom>
        </p:spPr>
        <p:txBody>
          <a:bodyPr lIns="0" tIns="0" rIns="0" bIns="0" rtlCol="0" anchor="t">
            <a:spAutoFit/>
          </a:bodyPr>
          <a:lstStyle/>
          <a:p>
            <a:pPr algn="ctr">
              <a:lnSpc>
                <a:spcPts val="2940"/>
              </a:lnSpc>
              <a:spcBef>
                <a:spcPct val="0"/>
              </a:spcBef>
            </a:pPr>
            <a:r>
              <a:rPr lang="en-US" sz="2100">
                <a:solidFill>
                  <a:srgbClr val="000000"/>
                </a:solidFill>
                <a:latin typeface="DM Sans"/>
              </a:rPr>
              <a:t>paymentgroup=df.groupBy('PaymentMethod')</a:t>
            </a:r>
          </a:p>
        </p:txBody>
      </p:sp>
      <p:sp>
        <p:nvSpPr>
          <p:cNvPr id="15" name="TextBox 15"/>
          <p:cNvSpPr txBox="1"/>
          <p:nvPr/>
        </p:nvSpPr>
        <p:spPr>
          <a:xfrm>
            <a:off x="766175" y="4752278"/>
            <a:ext cx="7746074" cy="365760"/>
          </a:xfrm>
          <a:prstGeom prst="rect">
            <a:avLst/>
          </a:prstGeom>
        </p:spPr>
        <p:txBody>
          <a:bodyPr lIns="0" tIns="0" rIns="0" bIns="0" rtlCol="0" anchor="t">
            <a:spAutoFit/>
          </a:bodyPr>
          <a:lstStyle/>
          <a:p>
            <a:pPr algn="ctr">
              <a:lnSpc>
                <a:spcPts val="2940"/>
              </a:lnSpc>
              <a:spcBef>
                <a:spcPct val="0"/>
              </a:spcBef>
            </a:pPr>
            <a:r>
              <a:rPr lang="en-US" sz="2100">
                <a:solidFill>
                  <a:srgbClr val="000000"/>
                </a:solidFill>
                <a:latin typeface="DM Sans"/>
              </a:rPr>
              <a:t>query3=paymentgroup.agg(count(col('Amount')).alias("count"))</a:t>
            </a:r>
          </a:p>
        </p:txBody>
      </p:sp>
      <p:sp>
        <p:nvSpPr>
          <p:cNvPr id="16" name="TextBox 16"/>
          <p:cNvSpPr txBox="1"/>
          <p:nvPr/>
        </p:nvSpPr>
        <p:spPr>
          <a:xfrm>
            <a:off x="10212607" y="3793111"/>
            <a:ext cx="8182372" cy="365760"/>
          </a:xfrm>
          <a:prstGeom prst="rect">
            <a:avLst/>
          </a:prstGeom>
        </p:spPr>
        <p:txBody>
          <a:bodyPr lIns="0" tIns="0" rIns="0" bIns="0" rtlCol="0" anchor="t">
            <a:spAutoFit/>
          </a:bodyPr>
          <a:lstStyle/>
          <a:p>
            <a:pPr algn="ctr">
              <a:lnSpc>
                <a:spcPts val="2940"/>
              </a:lnSpc>
              <a:spcBef>
                <a:spcPct val="0"/>
              </a:spcBef>
            </a:pPr>
            <a:r>
              <a:rPr lang="en-US" sz="2100">
                <a:solidFill>
                  <a:srgbClr val="000000"/>
                </a:solidFill>
                <a:latin typeface="DM Sans"/>
              </a:rPr>
              <a:t>query4=groupByCity.agg(sum(col('Amount')).alias("Total amount"))</a:t>
            </a:r>
          </a:p>
        </p:txBody>
      </p:sp>
      <p:sp>
        <p:nvSpPr>
          <p:cNvPr id="17" name="TextBox 17"/>
          <p:cNvSpPr txBox="1"/>
          <p:nvPr/>
        </p:nvSpPr>
        <p:spPr>
          <a:xfrm>
            <a:off x="10112987" y="4336732"/>
            <a:ext cx="8096515" cy="365760"/>
          </a:xfrm>
          <a:prstGeom prst="rect">
            <a:avLst/>
          </a:prstGeom>
        </p:spPr>
        <p:txBody>
          <a:bodyPr lIns="0" tIns="0" rIns="0" bIns="0" rtlCol="0" anchor="t">
            <a:spAutoFit/>
          </a:bodyPr>
          <a:lstStyle/>
          <a:p>
            <a:pPr algn="ctr">
              <a:lnSpc>
                <a:spcPts val="2940"/>
              </a:lnSpc>
              <a:spcBef>
                <a:spcPct val="0"/>
              </a:spcBef>
            </a:pPr>
            <a:r>
              <a:rPr lang="en-US" sz="2100">
                <a:solidFill>
                  <a:srgbClr val="000000"/>
                </a:solidFill>
                <a:latin typeface="DM Sans"/>
              </a:rPr>
              <a:t>query4=query4.withColumn("Total amount",round('Total amount'))</a:t>
            </a:r>
          </a:p>
        </p:txBody>
      </p:sp>
      <p:sp>
        <p:nvSpPr>
          <p:cNvPr id="18" name="TextBox 18"/>
          <p:cNvSpPr txBox="1"/>
          <p:nvPr/>
        </p:nvSpPr>
        <p:spPr>
          <a:xfrm>
            <a:off x="7516268" y="4777740"/>
            <a:ext cx="8096515" cy="365760"/>
          </a:xfrm>
          <a:prstGeom prst="rect">
            <a:avLst/>
          </a:prstGeom>
        </p:spPr>
        <p:txBody>
          <a:bodyPr lIns="0" tIns="0" rIns="0" bIns="0" rtlCol="0" anchor="t">
            <a:spAutoFit/>
          </a:bodyPr>
          <a:lstStyle/>
          <a:p>
            <a:pPr algn="ctr">
              <a:lnSpc>
                <a:spcPts val="2940"/>
              </a:lnSpc>
              <a:spcBef>
                <a:spcPct val="0"/>
              </a:spcBef>
            </a:pPr>
            <a:r>
              <a:rPr lang="en-US" sz="2100">
                <a:solidFill>
                  <a:srgbClr val="000000"/>
                </a:solidFill>
                <a:latin typeface="DM Sans"/>
              </a:rPr>
              <a:t>query4=query4.limit(5)</a:t>
            </a:r>
          </a:p>
        </p:txBody>
      </p:sp>
      <p:sp>
        <p:nvSpPr>
          <p:cNvPr id="19" name="TextBox 19"/>
          <p:cNvSpPr txBox="1"/>
          <p:nvPr/>
        </p:nvSpPr>
        <p:spPr>
          <a:xfrm>
            <a:off x="10366625" y="5251133"/>
            <a:ext cx="1773634" cy="365760"/>
          </a:xfrm>
          <a:prstGeom prst="rect">
            <a:avLst/>
          </a:prstGeom>
        </p:spPr>
        <p:txBody>
          <a:bodyPr lIns="0" tIns="0" rIns="0" bIns="0" rtlCol="0" anchor="t">
            <a:spAutoFit/>
          </a:bodyPr>
          <a:lstStyle/>
          <a:p>
            <a:pPr algn="ctr">
              <a:lnSpc>
                <a:spcPts val="2940"/>
              </a:lnSpc>
              <a:spcBef>
                <a:spcPct val="0"/>
              </a:spcBef>
            </a:pPr>
            <a:r>
              <a:rPr lang="en-US" sz="2100">
                <a:solidFill>
                  <a:srgbClr val="000000"/>
                </a:solidFill>
                <a:latin typeface="DM Sans"/>
              </a:rPr>
              <a:t>query4.show()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760</Words>
  <Application>Microsoft Office PowerPoint</Application>
  <PresentationFormat>Custom</PresentationFormat>
  <Paragraphs>114</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Open Sauce Bold</vt:lpstr>
      <vt:lpstr>Open Sauce</vt:lpstr>
      <vt:lpstr>DM Sans Bold Italics</vt:lpstr>
      <vt:lpstr>DM Sans Bold</vt:lpstr>
      <vt:lpstr>DM Sans</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ANALYSIS</dc:title>
  <cp:lastModifiedBy>Lokesh Kumar</cp:lastModifiedBy>
  <cp:revision>2</cp:revision>
  <dcterms:created xsi:type="dcterms:W3CDTF">2006-08-16T00:00:00Z</dcterms:created>
  <dcterms:modified xsi:type="dcterms:W3CDTF">2023-06-22T16:37:48Z</dcterms:modified>
  <dc:identifier>DAFlqZElFMY</dc:identifier>
</cp:coreProperties>
</file>