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60" r:id="rId7"/>
    <p:sldId id="275" r:id="rId8"/>
    <p:sldId id="261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0" r:id="rId18"/>
    <p:sldId id="271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2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75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4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DB27E-F5AF-DC4F-A69F-4111A98A99FB}" type="datetimeFigureOut">
              <a:rPr lang="en-US" smtClean="0"/>
              <a:t>11/26/13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AED8-8831-FC44-8866-CAEDA29AE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rsey.java.net/nonav/documentation/latest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webservices/library/ws-security.html" TargetMode="External"/><Relationship Id="rId3" Type="http://schemas.openxmlformats.org/officeDocument/2006/relationships/hyperlink" Target="http://en.wikipedia.org/wiki/Non-repudi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webservices/library/ws-security.html" TargetMode="External"/><Relationship Id="rId3" Type="http://schemas.openxmlformats.org/officeDocument/2006/relationships/hyperlink" Target="http://en.wikipedia.org/wiki/Non-repudi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SoA</a:t>
            </a:r>
            <a:r>
              <a:rPr lang="en-GB" dirty="0" smtClean="0"/>
              <a:t> – Service oriented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25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RESTful</a:t>
            </a:r>
            <a:r>
              <a:rPr lang="en-GB" dirty="0" smtClean="0"/>
              <a:t>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resources by URI</a:t>
            </a:r>
          </a:p>
          <a:p>
            <a:r>
              <a:rPr lang="en-GB" dirty="0" smtClean="0"/>
              <a:t>Representation of resources – typically XML, JSON, HTML</a:t>
            </a:r>
          </a:p>
          <a:p>
            <a:r>
              <a:rPr lang="en-GB" dirty="0" smtClean="0"/>
              <a:t>PUT and DELETE – idempotent methods</a:t>
            </a:r>
          </a:p>
          <a:p>
            <a:r>
              <a:rPr lang="en-GB" dirty="0" smtClean="0"/>
              <a:t>GET – safe method (or </a:t>
            </a:r>
            <a:r>
              <a:rPr lang="en-GB" dirty="0" err="1" smtClean="0"/>
              <a:t>nullipotent</a:t>
            </a:r>
            <a:r>
              <a:rPr lang="en-GB" dirty="0" smtClean="0"/>
              <a:t>) </a:t>
            </a:r>
            <a:r>
              <a:rPr lang="en-GB" dirty="0" err="1" smtClean="0"/>
              <a:t>w.r.t</a:t>
            </a:r>
            <a:r>
              <a:rPr lang="en-GB" dirty="0" smtClean="0"/>
              <a:t>. no side-effects</a:t>
            </a:r>
          </a:p>
          <a:p>
            <a:r>
              <a:rPr lang="en-GB" dirty="0" smtClean="0"/>
              <a:t>Stateless between requests</a:t>
            </a:r>
          </a:p>
          <a:p>
            <a:r>
              <a:rPr lang="en-GB" dirty="0" smtClean="0"/>
              <a:t>Caching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2244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RESTful</a:t>
            </a:r>
            <a:r>
              <a:rPr lang="en-GB" dirty="0" smtClean="0"/>
              <a:t>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Easy to test (using http clients) like curl (command line), </a:t>
            </a:r>
            <a:r>
              <a:rPr lang="en-GB" dirty="0" err="1" smtClean="0"/>
              <a:t>RESTClient</a:t>
            </a:r>
            <a:r>
              <a:rPr lang="en-GB" dirty="0" smtClean="0"/>
              <a:t> (Firefox plugin)</a:t>
            </a:r>
          </a:p>
          <a:p>
            <a:r>
              <a:rPr lang="en-GB" dirty="0" smtClean="0"/>
              <a:t>Security – typically through http</a:t>
            </a:r>
          </a:p>
          <a:p>
            <a:pPr lvl="1"/>
            <a:r>
              <a:rPr lang="en-GB" dirty="0" smtClean="0"/>
              <a:t>end-to-end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oint-to-point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07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JAX-RS </a:t>
            </a:r>
            <a:br>
              <a:rPr lang="en-GB" dirty="0" smtClean="0"/>
            </a:br>
            <a:r>
              <a:rPr lang="en-GB" dirty="0" err="1" smtClean="0"/>
              <a:t>RESTful</a:t>
            </a:r>
            <a:r>
              <a:rPr lang="en-GB" dirty="0" smtClean="0"/>
              <a:t> Web Services Java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JAX-RS: Java API for </a:t>
            </a:r>
            <a:r>
              <a:rPr lang="en-GB" dirty="0" err="1" smtClean="0"/>
              <a:t>RESTful</a:t>
            </a:r>
            <a:r>
              <a:rPr lang="en-GB" dirty="0" smtClean="0"/>
              <a:t> Web Services</a:t>
            </a:r>
          </a:p>
          <a:p>
            <a:r>
              <a:rPr lang="en-GB" dirty="0" smtClean="0"/>
              <a:t>JAX-RS - official part of Java EE 6 (version 1.1 +).</a:t>
            </a:r>
          </a:p>
          <a:p>
            <a:r>
              <a:rPr lang="en-GB" dirty="0" smtClean="0"/>
              <a:t>For non-Java EE 6 environments a (small) entry in the </a:t>
            </a:r>
            <a:r>
              <a:rPr lang="en-GB" dirty="0" err="1" smtClean="0"/>
              <a:t>web.xml</a:t>
            </a:r>
            <a:r>
              <a:rPr lang="en-GB" dirty="0" smtClean="0"/>
              <a:t> deployment descriptor is required.</a:t>
            </a:r>
          </a:p>
          <a:p>
            <a:r>
              <a:rPr lang="en-GB" dirty="0" smtClean="0"/>
              <a:t>Jersey: one of JAX-RS implementation</a:t>
            </a:r>
          </a:p>
          <a:p>
            <a:pPr lvl="1"/>
            <a:r>
              <a:rPr lang="en-GB" dirty="0" smtClean="0"/>
              <a:t>Jersey, the reference implementation from Sun (now Oracle).</a:t>
            </a:r>
          </a:p>
          <a:p>
            <a:r>
              <a:rPr lang="en-GB" dirty="0" smtClean="0"/>
              <a:t>One of jersey tutorials:</a:t>
            </a:r>
          </a:p>
          <a:p>
            <a:pPr lvl="1"/>
            <a:r>
              <a:rPr lang="en-GB" u="sng" dirty="0">
                <a:hlinkClick r:id="rId2"/>
              </a:rPr>
              <a:t>http://jersey.java.net/nonav/documentation/latest/index.html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26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JERSEY - REST framework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34500"/>
              </p:ext>
            </p:extLst>
          </p:nvPr>
        </p:nvGraphicFramePr>
        <p:xfrm>
          <a:off x="601005" y="1822915"/>
          <a:ext cx="9448986" cy="491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Document" r:id="rId3" imgW="6858000" imgH="3568700" progId="Word.Document.12">
                  <p:embed/>
                </p:oleObj>
              </mc:Choice>
              <mc:Fallback>
                <p:oleObj name="Document" r:id="rId3" imgW="6858000" imgH="3568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005" y="1822915"/>
                        <a:ext cx="9448986" cy="4916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3696" y="1417638"/>
            <a:ext cx="325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Maven configuration – </a:t>
            </a:r>
            <a:r>
              <a:rPr lang="en-GB" b="1" dirty="0" err="1" smtClean="0"/>
              <a:t>pom.xml</a:t>
            </a:r>
            <a:r>
              <a:rPr lang="en-GB" b="1" dirty="0" smtClean="0"/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278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JERSEY - REST framework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53418"/>
              </p:ext>
            </p:extLst>
          </p:nvPr>
        </p:nvGraphicFramePr>
        <p:xfrm>
          <a:off x="457200" y="2230009"/>
          <a:ext cx="9535881" cy="446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3" imgW="6858000" imgH="3213100" progId="Word.Document.12">
                  <p:embed/>
                </p:oleObj>
              </mc:Choice>
              <mc:Fallback>
                <p:oleObj name="Document" r:id="rId3" imgW="6858000" imgH="321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30009"/>
                        <a:ext cx="9535881" cy="446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3816" y="1768344"/>
            <a:ext cx="128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/>
              <a:t>web.xml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38425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URL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889"/>
            <a:ext cx="8229600" cy="77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http://localhost:8080/context/</a:t>
            </a:r>
            <a:r>
              <a:rPr lang="en-GB" sz="2400" dirty="0" err="1" smtClean="0"/>
              <a:t>webresources</a:t>
            </a:r>
            <a:r>
              <a:rPr lang="en-GB" sz="2400" dirty="0" smtClean="0"/>
              <a:t>/</a:t>
            </a:r>
            <a:r>
              <a:rPr lang="en-GB" sz="2400" dirty="0" err="1" smtClean="0"/>
              <a:t>resourcepath</a:t>
            </a:r>
            <a:endParaRPr lang="en-GB" sz="2400" dirty="0"/>
          </a:p>
        </p:txBody>
      </p:sp>
      <p:sp>
        <p:nvSpPr>
          <p:cNvPr id="6" name="Line Callout 2 5"/>
          <p:cNvSpPr/>
          <p:nvPr/>
        </p:nvSpPr>
        <p:spPr>
          <a:xfrm>
            <a:off x="251588" y="3019377"/>
            <a:ext cx="2611716" cy="958533"/>
          </a:xfrm>
          <a:prstGeom prst="borderCallout2">
            <a:avLst>
              <a:gd name="adj1" fmla="val 15000"/>
              <a:gd name="adj2" fmla="val 100568"/>
              <a:gd name="adj3" fmla="val 16250"/>
              <a:gd name="adj4" fmla="val 118412"/>
              <a:gd name="adj5" fmla="val -85000"/>
              <a:gd name="adj6" fmla="val 136579"/>
            </a:avLst>
          </a:prstGeom>
          <a:solidFill>
            <a:srgbClr val="FBFFB2"/>
          </a:solidFill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Context defined in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META-INF/</a:t>
            </a:r>
            <a:r>
              <a:rPr lang="en-GB" dirty="0" err="1" smtClean="0">
                <a:solidFill>
                  <a:schemeClr val="tx1"/>
                </a:solidFill>
              </a:rPr>
              <a:t>context.xml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991025" y="4310034"/>
            <a:ext cx="2611716" cy="958533"/>
          </a:xfrm>
          <a:prstGeom prst="borderCallout2">
            <a:avLst>
              <a:gd name="adj1" fmla="val 15000"/>
              <a:gd name="adj2" fmla="val 100568"/>
              <a:gd name="adj3" fmla="val 16250"/>
              <a:gd name="adj4" fmla="val 118412"/>
              <a:gd name="adj5" fmla="val -205000"/>
              <a:gd name="adj6" fmla="val 154928"/>
            </a:avLst>
          </a:prstGeom>
          <a:solidFill>
            <a:srgbClr val="FBFFB2"/>
          </a:solidFill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Servlet mapping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url</a:t>
            </a:r>
            <a:r>
              <a:rPr lang="en-GB" dirty="0" smtClean="0">
                <a:solidFill>
                  <a:schemeClr val="tx1"/>
                </a:solidFill>
              </a:rPr>
              <a:t>-pattern defined in </a:t>
            </a:r>
            <a:r>
              <a:rPr lang="en-GB" dirty="0" err="1" smtClean="0">
                <a:solidFill>
                  <a:schemeClr val="tx1"/>
                </a:solidFill>
              </a:rPr>
              <a:t>web.xml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2688890" y="5588710"/>
            <a:ext cx="2611716" cy="958533"/>
          </a:xfrm>
          <a:prstGeom prst="borderCallout2">
            <a:avLst>
              <a:gd name="adj1" fmla="val 15000"/>
              <a:gd name="adj2" fmla="val 100568"/>
              <a:gd name="adj3" fmla="val 16250"/>
              <a:gd name="adj4" fmla="val 118412"/>
              <a:gd name="adj5" fmla="val -341250"/>
              <a:gd name="adj6" fmla="val 167772"/>
            </a:avLst>
          </a:prstGeom>
          <a:solidFill>
            <a:srgbClr val="FBFFB2"/>
          </a:solidFill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Resource path and parameters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Simple resource class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31568"/>
              </p:ext>
            </p:extLst>
          </p:nvPr>
        </p:nvGraphicFramePr>
        <p:xfrm>
          <a:off x="457200" y="940518"/>
          <a:ext cx="7119938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3" imgW="6858000" imgH="5689600" progId="Word.Document.12">
                  <p:embed/>
                </p:oleObj>
              </mc:Choice>
              <mc:Fallback>
                <p:oleObj name="Document" r:id="rId3" imgW="6858000" imgH="568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40518"/>
                        <a:ext cx="7119938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54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7"/>
            <a:ext cx="8229600" cy="1143000"/>
          </a:xfrm>
        </p:spPr>
        <p:txBody>
          <a:bodyPr/>
          <a:lstStyle/>
          <a:p>
            <a:r>
              <a:rPr lang="en-GB" dirty="0" err="1" smtClean="0"/>
              <a:t>SimplePOJO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02122"/>
              </p:ext>
            </p:extLst>
          </p:nvPr>
        </p:nvGraphicFramePr>
        <p:xfrm>
          <a:off x="1143000" y="1270000"/>
          <a:ext cx="68580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3" imgW="6858000" imgH="4318000" progId="Word.Document.12">
                  <p:embed/>
                </p:oleObj>
              </mc:Choice>
              <mc:Fallback>
                <p:oleObj name="Document" r:id="rId3" imgW="68580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270000"/>
                        <a:ext cx="6858000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04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Simple JAX-RS client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37139"/>
              </p:ext>
            </p:extLst>
          </p:nvPr>
        </p:nvGraphicFramePr>
        <p:xfrm>
          <a:off x="684212" y="1125538"/>
          <a:ext cx="8002588" cy="552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3" imgW="7924800" imgH="5689600" progId="Word.Document.12">
                  <p:embed/>
                </p:oleObj>
              </mc:Choice>
              <mc:Fallback>
                <p:oleObj name="Document" r:id="rId3" imgW="7924800" imgH="568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2" y="1125538"/>
                        <a:ext cx="8002588" cy="552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55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Simple JAX-RS client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8626"/>
              </p:ext>
            </p:extLst>
          </p:nvPr>
        </p:nvGraphicFramePr>
        <p:xfrm>
          <a:off x="600350" y="903367"/>
          <a:ext cx="8002587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924800" imgH="3733800" progId="Word.Document.12">
                  <p:embed/>
                </p:oleObj>
              </mc:Choice>
              <mc:Fallback>
                <p:oleObj name="Document" r:id="rId3" imgW="79248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350" y="903367"/>
                        <a:ext cx="8002587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2829" y="4800780"/>
            <a:ext cx="8456161" cy="2031325"/>
          </a:xfrm>
          <a:prstGeom prst="rect">
            <a:avLst/>
          </a:prstGeom>
          <a:solidFill>
            <a:srgbClr val="FBFFB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FEATURE_POJO_MAPPING</a:t>
            </a:r>
          </a:p>
          <a:p>
            <a:r>
              <a:rPr lang="en-US" dirty="0"/>
              <a:t>public static final </a:t>
            </a:r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b="1" dirty="0" smtClean="0"/>
              <a:t>FEATURE_POJO_MAPPING</a:t>
            </a:r>
          </a:p>
          <a:p>
            <a:r>
              <a:rPr lang="en-US" dirty="0"/>
              <a:t>A </a:t>
            </a:r>
            <a:r>
              <a:rPr lang="en-US" dirty="0" err="1"/>
              <a:t>ResourceConfig</a:t>
            </a:r>
            <a:r>
              <a:rPr lang="en-US" dirty="0"/>
              <a:t> feature, which allows you to enable JSON/POJO mapping functionality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Jersey. If set to true, your application will be capable of transforming JSON data to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out of POJOs. This also includes any JAXB beans existing in your application.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.e</a:t>
            </a:r>
            <a:r>
              <a:rPr lang="en-US" dirty="0"/>
              <a:t>. all those beans would not be processed via XML, but rather directly marshaled and </a:t>
            </a:r>
            <a:endParaRPr lang="en-US" dirty="0" smtClean="0"/>
          </a:p>
          <a:p>
            <a:r>
              <a:rPr lang="en-US" dirty="0" smtClean="0"/>
              <a:t>un</a:t>
            </a:r>
            <a:r>
              <a:rPr lang="en-US" dirty="0"/>
              <a:t>-marshaled to and from JSON using the POJO mapping functionality.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25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WSDL – web services description </a:t>
            </a:r>
            <a:r>
              <a:rPr lang="en-GB" dirty="0" smtClean="0"/>
              <a:t>language (describes the service itself)</a:t>
            </a:r>
            <a:endParaRPr lang="en-GB" dirty="0" smtClean="0"/>
          </a:p>
          <a:p>
            <a:r>
              <a:rPr lang="en-GB" dirty="0" smtClean="0"/>
              <a:t>Strongly typed</a:t>
            </a:r>
          </a:p>
          <a:p>
            <a:r>
              <a:rPr lang="en-GB" dirty="0" smtClean="0"/>
              <a:t>Remote method invocation in principal</a:t>
            </a:r>
          </a:p>
          <a:p>
            <a:r>
              <a:rPr lang="en-GB" dirty="0" err="1" smtClean="0"/>
              <a:t>Statefull</a:t>
            </a:r>
            <a:endParaRPr lang="en-GB" dirty="0" smtClean="0"/>
          </a:p>
          <a:p>
            <a:r>
              <a:rPr lang="en-GB" dirty="0" smtClean="0"/>
              <a:t>SOAP – Simple Object Access Protocol </a:t>
            </a:r>
            <a:r>
              <a:rPr lang="en-GB" dirty="0" smtClean="0"/>
              <a:t>(</a:t>
            </a:r>
            <a:r>
              <a:rPr lang="en-GB" dirty="0" smtClean="0"/>
              <a:t>transforms the request, parameters, and </a:t>
            </a:r>
            <a:r>
              <a:rPr lang="en-GB" dirty="0" err="1" smtClean="0"/>
              <a:t>retunr</a:t>
            </a:r>
            <a:r>
              <a:rPr lang="en-GB" dirty="0" smtClean="0"/>
              <a:t> value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XML-</a:t>
            </a:r>
            <a:r>
              <a:rPr lang="en-GB" dirty="0" smtClean="0"/>
              <a:t>RPC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602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Simple JAX-RS client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99037"/>
              </p:ext>
            </p:extLst>
          </p:nvPr>
        </p:nvGraphicFramePr>
        <p:xfrm>
          <a:off x="600350" y="1143000"/>
          <a:ext cx="8002587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7924800" imgH="3733800" progId="Word.Document.12">
                  <p:embed/>
                </p:oleObj>
              </mc:Choice>
              <mc:Fallback>
                <p:oleObj name="Document" r:id="rId3" imgW="79248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350" y="1143000"/>
                        <a:ext cx="8002587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0350" y="5128149"/>
            <a:ext cx="8318578" cy="1477328"/>
          </a:xfrm>
          <a:prstGeom prst="rect">
            <a:avLst/>
          </a:prstGeom>
          <a:solidFill>
            <a:srgbClr val="FBFFB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PROPERTY_FOLLOW_REDIRECTS</a:t>
            </a:r>
          </a:p>
          <a:p>
            <a:r>
              <a:rPr lang="en-US" dirty="0"/>
              <a:t>static final </a:t>
            </a:r>
            <a:r>
              <a:rPr lang="en-US" dirty="0" err="1"/>
              <a:t>java.lang.String</a:t>
            </a:r>
            <a:r>
              <a:rPr lang="en-US" dirty="0"/>
              <a:t> </a:t>
            </a:r>
            <a:r>
              <a:rPr lang="en-US" b="1" dirty="0"/>
              <a:t>PROPERTY_FOLLOW_REDIRECTS</a:t>
            </a:r>
            <a:r>
              <a:rPr lang="en-US" dirty="0"/>
              <a:t> Redirection property.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value of "true" declares that the client will automatically redirect to the URI declared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3xx responses. The value MUST be an instance of Boolean.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property is absent then the default value is "true".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35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http</a:t>
            </a:r>
            <a:r>
              <a:rPr lang="en-US" sz="2400" b="1" dirty="0"/>
              <a:t>://</a:t>
            </a:r>
            <a:r>
              <a:rPr lang="en-US" sz="2400" b="1" dirty="0" err="1"/>
              <a:t>www.cloudidentity.com</a:t>
            </a:r>
            <a:r>
              <a:rPr lang="en-US" sz="2400" b="1" dirty="0"/>
              <a:t>/blog/2005/04/25/END-TO-END-SECURITY-OR-WHY-YOU-SHOULDN-T-DRIVE-YOUR-MOTORCYCLE-NAKED</a:t>
            </a:r>
            <a:r>
              <a:rPr lang="en-US" sz="2400" b="1" dirty="0" smtClean="0"/>
              <a:t>/</a:t>
            </a: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82" y="1557614"/>
            <a:ext cx="7121395" cy="52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WS-Security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WS-Security standard</a:t>
            </a:r>
          </a:p>
          <a:p>
            <a:pPr lvl="1"/>
            <a:r>
              <a:rPr lang="en-GB" dirty="0"/>
              <a:t>Compliant with XML Signature</a:t>
            </a:r>
          </a:p>
          <a:p>
            <a:pPr lvl="1"/>
            <a:r>
              <a:rPr lang="en-GB" dirty="0">
                <a:hlinkClick r:id="rId2"/>
              </a:rPr>
              <a:t>http://www.ibm.com/developerworks/webservices/library/ws-</a:t>
            </a:r>
            <a:r>
              <a:rPr lang="en-GB" dirty="0" smtClean="0">
                <a:hlinkClick r:id="rId2"/>
              </a:rPr>
              <a:t>security.html</a:t>
            </a:r>
            <a:endParaRPr lang="en-GB" dirty="0" smtClean="0"/>
          </a:p>
          <a:p>
            <a:r>
              <a:rPr lang="en-GB" dirty="0"/>
              <a:t>How to </a:t>
            </a:r>
            <a:r>
              <a:rPr lang="en-GB" b="1" dirty="0"/>
              <a:t>sign</a:t>
            </a:r>
            <a:r>
              <a:rPr lang="en-GB" dirty="0"/>
              <a:t> SOAP messages to assure integrity. Signed messages also provide </a:t>
            </a:r>
            <a:r>
              <a:rPr lang="en-GB" dirty="0">
                <a:hlinkClick r:id="rId3" tooltip="Non-repudiation"/>
              </a:rPr>
              <a:t>non-</a:t>
            </a:r>
            <a:r>
              <a:rPr lang="en-GB" dirty="0" smtClean="0">
                <a:hlinkClick r:id="rId3" tooltip="Non-repudiation"/>
              </a:rPr>
              <a:t>repudiation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nepopiratelnost</a:t>
            </a:r>
            <a:r>
              <a:rPr lang="en-GB" dirty="0" smtClean="0"/>
              <a:t>) and signer’s identity </a:t>
            </a:r>
            <a:endParaRPr lang="en-GB" dirty="0"/>
          </a:p>
          <a:p>
            <a:r>
              <a:rPr lang="en-GB" dirty="0"/>
              <a:t>How to </a:t>
            </a:r>
            <a:r>
              <a:rPr lang="en-GB" b="1" dirty="0"/>
              <a:t>encrypt</a:t>
            </a:r>
            <a:r>
              <a:rPr lang="en-GB" dirty="0"/>
              <a:t> SOAP messages to assure confidentiality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37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WS-Security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73512"/>
              </p:ext>
            </p:extLst>
          </p:nvPr>
        </p:nvGraphicFramePr>
        <p:xfrm>
          <a:off x="0" y="1965721"/>
          <a:ext cx="9731375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7835900" imgH="3009900" progId="Word.Document.12">
                  <p:embed/>
                </p:oleObj>
              </mc:Choice>
              <mc:Fallback>
                <p:oleObj name="Document" r:id="rId3" imgW="7835900" imgH="300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965721"/>
                        <a:ext cx="9731375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WS-Security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947839"/>
              </p:ext>
            </p:extLst>
          </p:nvPr>
        </p:nvGraphicFramePr>
        <p:xfrm>
          <a:off x="66675" y="1864535"/>
          <a:ext cx="9731375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7835900" imgH="3517900" progId="Word.Document.12">
                  <p:embed/>
                </p:oleObj>
              </mc:Choice>
              <mc:Fallback>
                <p:oleObj name="Document" r:id="rId3" imgW="7835900" imgH="3517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5" y="1864535"/>
                        <a:ext cx="9731375" cy="436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90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WS-Security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WS-Security standard</a:t>
            </a:r>
          </a:p>
          <a:p>
            <a:pPr lvl="1"/>
            <a:r>
              <a:rPr lang="en-GB" dirty="0"/>
              <a:t>Compliant with XML Signature</a:t>
            </a:r>
          </a:p>
          <a:p>
            <a:pPr lvl="1"/>
            <a:r>
              <a:rPr lang="en-GB" dirty="0">
                <a:hlinkClick r:id="rId2"/>
              </a:rPr>
              <a:t>http://www.ibm.com/developerworks/webservices/library/ws-</a:t>
            </a:r>
            <a:r>
              <a:rPr lang="en-GB" dirty="0" smtClean="0">
                <a:hlinkClick r:id="rId2"/>
              </a:rPr>
              <a:t>security.html</a:t>
            </a:r>
            <a:endParaRPr lang="en-GB" dirty="0" smtClean="0"/>
          </a:p>
          <a:p>
            <a:r>
              <a:rPr lang="en-GB" dirty="0"/>
              <a:t>How to </a:t>
            </a:r>
            <a:r>
              <a:rPr lang="en-GB" b="1" dirty="0"/>
              <a:t>sign</a:t>
            </a:r>
            <a:r>
              <a:rPr lang="en-GB" dirty="0"/>
              <a:t> SOAP messages to assure integrity. Signed messages also provide </a:t>
            </a:r>
            <a:r>
              <a:rPr lang="en-GB" dirty="0">
                <a:hlinkClick r:id="rId3" tooltip="Non-repudiation"/>
              </a:rPr>
              <a:t>non-</a:t>
            </a:r>
            <a:r>
              <a:rPr lang="en-GB" dirty="0" smtClean="0">
                <a:hlinkClick r:id="rId3" tooltip="Non-repudiation"/>
              </a:rPr>
              <a:t>repudiation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nepopiratelnost</a:t>
            </a:r>
            <a:r>
              <a:rPr lang="en-GB" dirty="0" smtClean="0"/>
              <a:t>) and signer’s identity </a:t>
            </a:r>
            <a:r>
              <a:rPr lang="en-GB" b="1" dirty="0" smtClean="0">
                <a:solidFill>
                  <a:srgbClr val="FF0000"/>
                </a:solidFill>
              </a:rPr>
              <a:t>????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How to </a:t>
            </a:r>
            <a:r>
              <a:rPr lang="en-GB" b="1" dirty="0"/>
              <a:t>encrypt</a:t>
            </a:r>
            <a:r>
              <a:rPr lang="en-GB" dirty="0"/>
              <a:t> SOAP messages to assure confidentiality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26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REST = Representational State Transfer</a:t>
            </a:r>
          </a:p>
          <a:p>
            <a:r>
              <a:rPr lang="en-GB" dirty="0" smtClean="0"/>
              <a:t>Data oriented – not procedure (RPC) oriented</a:t>
            </a:r>
          </a:p>
          <a:p>
            <a:r>
              <a:rPr lang="en-GB" dirty="0" smtClean="0"/>
              <a:t>Resources</a:t>
            </a:r>
          </a:p>
          <a:p>
            <a:pPr lvl="1"/>
            <a:r>
              <a:rPr lang="en-GB" dirty="0" smtClean="0"/>
              <a:t>Identified by URI</a:t>
            </a:r>
          </a:p>
          <a:p>
            <a:pPr lvl="1"/>
            <a:r>
              <a:rPr lang="en-GB" dirty="0" smtClean="0"/>
              <a:t>Accessed by HTTP methods</a:t>
            </a:r>
          </a:p>
          <a:p>
            <a:pPr lvl="2"/>
            <a:r>
              <a:rPr lang="en-GB" dirty="0" smtClean="0"/>
              <a:t>GET </a:t>
            </a:r>
          </a:p>
          <a:p>
            <a:pPr lvl="2"/>
            <a:r>
              <a:rPr lang="en-GB" dirty="0" smtClean="0"/>
              <a:t>PUT</a:t>
            </a:r>
          </a:p>
          <a:p>
            <a:pPr lvl="2"/>
            <a:r>
              <a:rPr lang="en-GB" dirty="0" smtClean="0"/>
              <a:t>POST</a:t>
            </a:r>
          </a:p>
          <a:p>
            <a:pPr lvl="2"/>
            <a:r>
              <a:rPr lang="en-GB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7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RESTful</a:t>
            </a:r>
            <a:r>
              <a:rPr lang="en-GB" dirty="0" smtClean="0"/>
              <a:t> services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611194"/>
              </p:ext>
            </p:extLst>
          </p:nvPr>
        </p:nvGraphicFramePr>
        <p:xfrm>
          <a:off x="457200" y="1600200"/>
          <a:ext cx="82296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127"/>
                <a:gridCol w="3258655"/>
                <a:gridCol w="3798818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Collection URI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Element URI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r>
                        <a:rPr lang="en-GB" baseline="0" dirty="0" smtClean="0"/>
                        <a:t> the URIs of collection members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Retrieves the resource (collection member) represented by the requested media type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Replace the collection with another</a:t>
                      </a:r>
                      <a:r>
                        <a:rPr lang="en-GB" baseline="0" dirty="0" smtClean="0"/>
                        <a:t>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Replace the collection member with the</a:t>
                      </a:r>
                      <a:r>
                        <a:rPr lang="en-GB" baseline="0" dirty="0" smtClean="0"/>
                        <a:t> given resource. If the collection does not contain a resource with given URI, create a new collection element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Create a new entry in the collection (its URL created automatically and usually returned as return value)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Typically not used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Treat</a:t>
                      </a:r>
                      <a:r>
                        <a:rPr lang="en-GB" baseline="0" dirty="0" smtClean="0"/>
                        <a:t> the addressed resource as a collection and create a new entry in 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 the whole 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Delete the resource (collection</a:t>
                      </a:r>
                      <a:r>
                        <a:rPr lang="en-GB" baseline="0" dirty="0" smtClean="0"/>
                        <a:t> member)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5268" y="6314333"/>
            <a:ext cx="636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http://</a:t>
            </a:r>
            <a:r>
              <a:rPr lang="en-GB" dirty="0" err="1" smtClean="0"/>
              <a:t>en.wikipedia.org</a:t>
            </a:r>
            <a:r>
              <a:rPr lang="en-GB" dirty="0" smtClean="0"/>
              <a:t>/wiki/</a:t>
            </a:r>
            <a:r>
              <a:rPr lang="en-GB" dirty="0" err="1" smtClean="0"/>
              <a:t>Representational_state_transfer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2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FFB2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714</Words>
  <Application>Microsoft Macintosh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Document</vt:lpstr>
      <vt:lpstr>Microsoft Word Document</vt:lpstr>
      <vt:lpstr>SoA – Service oriented architecture</vt:lpstr>
      <vt:lpstr>Web Services</vt:lpstr>
      <vt:lpstr>http://www.cloudidentity.com/blog/2005/04/25/END-TO-END-SECURITY-OR-WHY-YOU-SHOULDN-T-DRIVE-YOUR-MOTORCYCLE-NAKED/</vt:lpstr>
      <vt:lpstr>WS-Security</vt:lpstr>
      <vt:lpstr>WS-Security</vt:lpstr>
      <vt:lpstr>WS-Security</vt:lpstr>
      <vt:lpstr>WS-Security</vt:lpstr>
      <vt:lpstr>REST</vt:lpstr>
      <vt:lpstr>RESTful services</vt:lpstr>
      <vt:lpstr>RESTful services</vt:lpstr>
      <vt:lpstr>RESTful services</vt:lpstr>
      <vt:lpstr>JAX-RS  RESTful Web Services Java API</vt:lpstr>
      <vt:lpstr>JERSEY - REST framework</vt:lpstr>
      <vt:lpstr>JERSEY - REST framework</vt:lpstr>
      <vt:lpstr>Resource URL structure</vt:lpstr>
      <vt:lpstr>Simple resource class</vt:lpstr>
      <vt:lpstr>SimplePOJO</vt:lpstr>
      <vt:lpstr>Simple JAX-RS client</vt:lpstr>
      <vt:lpstr>Simple JAX-RS client</vt:lpstr>
      <vt:lpstr>Simple JAX-RS client</vt:lpstr>
    </vt:vector>
  </TitlesOfParts>
  <Company>Czech Technical University Prague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Zdenek Kouba</dc:creator>
  <cp:lastModifiedBy>Zdenek Kouba</cp:lastModifiedBy>
  <cp:revision>29</cp:revision>
  <dcterms:created xsi:type="dcterms:W3CDTF">2012-12-05T08:51:14Z</dcterms:created>
  <dcterms:modified xsi:type="dcterms:W3CDTF">2013-11-27T11:55:46Z</dcterms:modified>
</cp:coreProperties>
</file>