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309" r:id="rId2"/>
    <p:sldId id="377" r:id="rId3"/>
    <p:sldId id="533" r:id="rId4"/>
    <p:sldId id="416" r:id="rId5"/>
    <p:sldId id="532" r:id="rId6"/>
    <p:sldId id="438" r:id="rId7"/>
    <p:sldId id="534" r:id="rId8"/>
    <p:sldId id="462" r:id="rId9"/>
    <p:sldId id="463" r:id="rId10"/>
    <p:sldId id="468" r:id="rId11"/>
    <p:sldId id="461" r:id="rId12"/>
    <p:sldId id="433" r:id="rId13"/>
    <p:sldId id="442" r:id="rId14"/>
    <p:sldId id="443" r:id="rId15"/>
    <p:sldId id="444" r:id="rId16"/>
    <p:sldId id="469" r:id="rId17"/>
    <p:sldId id="465" r:id="rId18"/>
    <p:sldId id="439" r:id="rId19"/>
    <p:sldId id="464" r:id="rId20"/>
    <p:sldId id="466" r:id="rId21"/>
    <p:sldId id="531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0000"/>
    <a:srgbClr val="990099"/>
    <a:srgbClr val="00FF66"/>
    <a:srgbClr val="99CC00"/>
    <a:srgbClr val="9999CC"/>
    <a:srgbClr val="99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9"/>
    <p:restoredTop sz="87394"/>
  </p:normalViewPr>
  <p:slideViewPr>
    <p:cSldViewPr snapToGrid="0" snapToObjects="1">
      <p:cViewPr varScale="1">
        <p:scale>
          <a:sx n="60" d="100"/>
          <a:sy n="60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A3647C-4606-9940-8BC7-AC15F5C0BEC6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5DB9EB-B960-2148-85EE-3FD8434E0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60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D2C7E-691D-3A4B-AD7D-C3BFD56A37A5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08FC6-2C8D-4940-AAB3-73CD37826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069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0D736-57AE-7D40-9809-216788B0F4C2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4B928-361A-304A-85A9-132ABE3F1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803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638E0-E57F-7B49-A147-F3E67FC8749E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D6FB3-905E-9249-A8AA-2F2E731B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228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A7A8F-6EAD-6142-A26D-A4E5D1972BCD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013C3-E711-AC43-98FD-25A9A6BFC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13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8A986F-074A-8F4A-8F37-C259542CDD19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634B-6035-7743-AEC9-FE67E8BABC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551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6442C9-CD72-B04B-987A-B3648AB0F648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6B6CC-2860-E440-ADEB-B05D538DB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41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CAB3E-9E2B-984B-BADD-C71C156BE735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6559-5A51-F74E-8A16-B44E9EB7B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067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80E29-EA6B-3D44-B428-2EF5C8BE780D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5D85-79DD-EC42-BBA5-3571A7D90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3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2B914-4094-AD44-AA03-BC53BEBB6B05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D9790-1BD6-B448-9581-7FB6DB364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904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53EE2-04BB-5D40-B99B-BB033A364184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D1621-3A3A-2E4D-A969-0FA6BE164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900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D0D9A-AA76-6841-A793-677C3F1238F7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EFD1B-E256-7C4A-80A8-EAA06122F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251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AD908FCA-ECD4-C94C-8356-795E34F52808}" type="datetimeFigureOut">
              <a:rPr lang="en-US" altLang="en-US"/>
              <a:pPr/>
              <a:t>2/9/2022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9BCA487-3380-9E4A-BBC4-719CE2C2DB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>
            <a:off x="566738" y="5657850"/>
            <a:ext cx="520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99CC66"/>
                </a:solidFill>
              </a:rPr>
              <a:t>Version Control with Git</a:t>
            </a:r>
          </a:p>
        </p:txBody>
      </p:sp>
      <p:pic>
        <p:nvPicPr>
          <p:cNvPr id="143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488" b="29916"/>
          <a:stretch>
            <a:fillRect/>
          </a:stretch>
        </p:blipFill>
        <p:spPr bwMode="auto">
          <a:xfrm>
            <a:off x="0" y="0"/>
            <a:ext cx="91313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3"/>
          <p:cNvSpPr txBox="1">
            <a:spLocks noChangeArrowheads="1"/>
          </p:cNvSpPr>
          <p:nvPr/>
        </p:nvSpPr>
        <p:spPr bwMode="auto">
          <a:xfrm rot="16200000">
            <a:off x="8203407" y="4458493"/>
            <a:ext cx="1651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http://flic.kr/p/6oP7x7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FF24C1E-F7F7-9549-B682-71238529712F}"/>
              </a:ext>
            </a:extLst>
          </p:cNvPr>
          <p:cNvGrpSpPr/>
          <p:nvPr/>
        </p:nvGrpSpPr>
        <p:grpSpPr>
          <a:xfrm>
            <a:off x="5564643" y="350955"/>
            <a:ext cx="2482850" cy="5359400"/>
            <a:chOff x="6348413" y="1244600"/>
            <a:chExt cx="2482850" cy="5359400"/>
          </a:xfrm>
        </p:grpSpPr>
        <p:sp>
          <p:nvSpPr>
            <p:cNvPr id="15" name="Rounded Rectangle 14"/>
            <p:cNvSpPr/>
            <p:nvPr/>
          </p:nvSpPr>
          <p:spPr>
            <a:xfrm>
              <a:off x="6550025" y="2322513"/>
              <a:ext cx="2281238" cy="4281487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487" name="Group 26"/>
            <p:cNvGrpSpPr>
              <a:grpSpLocks/>
            </p:cNvGrpSpPr>
            <p:nvPr/>
          </p:nvGrpSpPr>
          <p:grpSpPr bwMode="auto">
            <a:xfrm>
              <a:off x="6902450" y="2922588"/>
              <a:ext cx="1601788" cy="2428875"/>
              <a:chOff x="6901822" y="2922790"/>
              <a:chExt cx="1603131" cy="2429354"/>
            </a:xfrm>
          </p:grpSpPr>
          <p:sp>
            <p:nvSpPr>
              <p:cNvPr id="20493" name="TextBox 3"/>
              <p:cNvSpPr txBox="1">
                <a:spLocks noChangeArrowheads="1"/>
              </p:cNvSpPr>
              <p:nvPr/>
            </p:nvSpPr>
            <p:spPr bwMode="auto">
              <a:xfrm>
                <a:off x="7151566" y="2922790"/>
                <a:ext cx="116931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Remote</a:t>
                </a:r>
                <a:br>
                  <a:rPr lang="en-US" altLang="en-US" dirty="0"/>
                </a:br>
                <a:r>
                  <a:rPr lang="en-US" altLang="en-US" dirty="0"/>
                  <a:t>Repos</a:t>
                </a:r>
              </a:p>
            </p:txBody>
          </p:sp>
          <p:pic>
            <p:nvPicPr>
              <p:cNvPr id="20494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291" y="3746126"/>
                <a:ext cx="1443317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6901822" y="3019646"/>
                <a:ext cx="1603131" cy="233249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20490" name="Picture 35" descr="server-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48413" y="12446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TextBox 37"/>
            <p:cNvSpPr txBox="1">
              <a:spLocks noChangeArrowheads="1"/>
            </p:cNvSpPr>
            <p:nvPr/>
          </p:nvSpPr>
          <p:spPr bwMode="auto">
            <a:xfrm>
              <a:off x="7375525" y="1835150"/>
              <a:ext cx="12144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/>
                <a:t>GitHub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A9007E-A549-AF48-A5F6-46F7179A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022" y="1995959"/>
            <a:ext cx="1665633" cy="12958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4AF7237-2D76-BC45-AFE1-0E2C54331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526" y="3602123"/>
            <a:ext cx="1665633" cy="12958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4AA3FB8-A096-D74F-80E6-73B4B01C2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98369">
            <a:off x="4307962" y="579273"/>
            <a:ext cx="1665633" cy="12958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2FF2C9AC-FF53-2140-BDE4-51628D940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65467">
            <a:off x="4230767" y="5086186"/>
            <a:ext cx="1665633" cy="129583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D792DF12-41AC-494A-9DF6-0F6FE82F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713512" cy="1143000"/>
          </a:xfrm>
        </p:spPr>
        <p:txBody>
          <a:bodyPr/>
          <a:lstStyle/>
          <a:p>
            <a:r>
              <a:rPr lang="en-US" dirty="0"/>
              <a:t>Using GitHub to Collaborate</a:t>
            </a:r>
          </a:p>
        </p:txBody>
      </p:sp>
    </p:spTree>
    <p:extLst>
      <p:ext uri="{BB962C8B-B14F-4D97-AF65-F5344CB8AC3E}">
        <p14:creationId xmlns:p14="http://schemas.microsoft.com/office/powerpoint/2010/main" xmlns="" val="236430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6" name="Picture 7" descr="server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8678" name="TextBox 9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638175" y="2768600"/>
            <a:ext cx="6264275" cy="3563938"/>
            <a:chOff x="638538" y="2768140"/>
            <a:chExt cx="6263284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98724" y="4225375"/>
              <a:ext cx="2303098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Questions to answer</a:t>
            </a:r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6902450" y="2922588"/>
            <a:ext cx="1601788" cy="2428875"/>
            <a:chOff x="6901822" y="2922790"/>
            <a:chExt cx="1603131" cy="2429354"/>
          </a:xfrm>
        </p:grpSpPr>
        <p:sp>
          <p:nvSpPr>
            <p:cNvPr id="48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9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976688" y="1592263"/>
            <a:ext cx="3221037" cy="2381250"/>
            <a:chOff x="3977129" y="1591882"/>
            <a:chExt cx="3220866" cy="2381403"/>
          </a:xfrm>
        </p:grpSpPr>
        <p:sp>
          <p:nvSpPr>
            <p:cNvPr id="28690" name="TextBox 15"/>
            <p:cNvSpPr txBox="1">
              <a:spLocks noChangeArrowheads="1"/>
            </p:cNvSpPr>
            <p:nvPr/>
          </p:nvSpPr>
          <p:spPr bwMode="auto">
            <a:xfrm>
              <a:off x="3977129" y="1591882"/>
              <a:ext cx="25377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How organized?</a:t>
              </a:r>
            </a:p>
          </p:txBody>
        </p:sp>
        <p:cxnSp>
          <p:nvCxnSpPr>
            <p:cNvPr id="34" name="Straight Arrow Connector 33"/>
            <p:cNvCxnSpPr>
              <a:stCxn id="28690" idx="2"/>
            </p:cNvCxnSpPr>
            <p:nvPr/>
          </p:nvCxnSpPr>
          <p:spPr>
            <a:xfrm flipH="1">
              <a:off x="4372395" y="2115791"/>
              <a:ext cx="873079" cy="176700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690" idx="2"/>
            </p:cNvCxnSpPr>
            <p:nvPr/>
          </p:nvCxnSpPr>
          <p:spPr>
            <a:xfrm>
              <a:off x="5245474" y="2115791"/>
              <a:ext cx="1952521" cy="1857494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703513" y="4327525"/>
            <a:ext cx="3395662" cy="2203450"/>
            <a:chOff x="2703287" y="4327072"/>
            <a:chExt cx="3395821" cy="2204204"/>
          </a:xfrm>
        </p:grpSpPr>
        <p:sp>
          <p:nvSpPr>
            <p:cNvPr id="28687" name="TextBox 37"/>
            <p:cNvSpPr txBox="1">
              <a:spLocks noChangeArrowheads="1"/>
            </p:cNvSpPr>
            <p:nvPr/>
          </p:nvSpPr>
          <p:spPr bwMode="auto">
            <a:xfrm>
              <a:off x="3294158" y="6008056"/>
              <a:ext cx="28049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What operations?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703287" y="4408063"/>
              <a:ext cx="1968592" cy="175161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671879" y="4327072"/>
              <a:ext cx="1052561" cy="183260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2969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07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7200" y="1592263"/>
            <a:ext cx="7300913" cy="2195512"/>
            <a:chOff x="457200" y="1592725"/>
            <a:chExt cx="7300843" cy="2195188"/>
          </a:xfrm>
        </p:grpSpPr>
        <p:sp>
          <p:nvSpPr>
            <p:cNvPr id="30725" name="TextBox 3"/>
            <p:cNvSpPr txBox="1">
              <a:spLocks noChangeArrowheads="1"/>
            </p:cNvSpPr>
            <p:nvPr/>
          </p:nvSpPr>
          <p:spPr bwMode="auto">
            <a:xfrm>
              <a:off x="457200" y="1592725"/>
              <a:ext cx="3452191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Commits (from oldest to newest; hashes as commit IDs)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6991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35357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51508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24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174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65163" y="4276725"/>
            <a:ext cx="7092950" cy="1663700"/>
            <a:chOff x="664815" y="4276587"/>
            <a:chExt cx="7093228" cy="1663332"/>
          </a:xfrm>
        </p:grpSpPr>
        <p:sp>
          <p:nvSpPr>
            <p:cNvPr id="31749" name="TextBox 11"/>
            <p:cNvSpPr txBox="1">
              <a:spLocks noChangeArrowheads="1"/>
            </p:cNvSpPr>
            <p:nvPr/>
          </p:nvSpPr>
          <p:spPr bwMode="auto">
            <a:xfrm>
              <a:off x="664815" y="4985812"/>
              <a:ext cx="304579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Snapshot of all files at each commit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96681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35160" y="4276587"/>
              <a:ext cx="1606613" cy="741199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51430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1748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397500" y="1250950"/>
            <a:ext cx="3189288" cy="1317625"/>
            <a:chOff x="5397740" y="1250365"/>
            <a:chExt cx="3189673" cy="1318348"/>
          </a:xfrm>
        </p:grpSpPr>
        <p:sp>
          <p:nvSpPr>
            <p:cNvPr id="9" name="Rounded Rectangle 8"/>
            <p:cNvSpPr/>
            <p:nvPr/>
          </p:nvSpPr>
          <p:spPr>
            <a:xfrm>
              <a:off x="6151894" y="1828532"/>
              <a:ext cx="1606744" cy="74018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5397740" y="1250365"/>
              <a:ext cx="31896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Branch (last commit)</a:t>
              </a:r>
            </a:p>
          </p:txBody>
        </p:sp>
      </p:grpSp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158605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Local repos also have...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DFC4279-378D-8546-A7D3-1EF507537870}"/>
              </a:ext>
            </a:extLst>
          </p:cNvPr>
          <p:cNvGrpSpPr/>
          <p:nvPr/>
        </p:nvGrpSpPr>
        <p:grpSpPr>
          <a:xfrm>
            <a:off x="3507829" y="658122"/>
            <a:ext cx="4255871" cy="1384780"/>
            <a:chOff x="3507829" y="658122"/>
            <a:chExt cx="4255871" cy="138478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xmlns="" id="{197C68B0-CD4E-864D-900B-812A4046BDC6}"/>
                </a:ext>
              </a:extLst>
            </p:cNvPr>
            <p:cNvSpPr/>
            <p:nvPr/>
          </p:nvSpPr>
          <p:spPr bwMode="auto">
            <a:xfrm>
              <a:off x="6157150" y="658122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3507829" y="1088795"/>
              <a:ext cx="2781804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Current Version in Working Dir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CB9E1582-B9EC-6944-9180-3220E20383D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6960425" y="1397897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669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638175" y="2768600"/>
            <a:ext cx="2328863" cy="3563938"/>
            <a:chOff x="638538" y="2768140"/>
            <a:chExt cx="2328495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Local Repo Operations</a:t>
            </a:r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84222" y="2114877"/>
            <a:ext cx="30816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init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add/commit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log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switch/checkout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branch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merge</a:t>
            </a:r>
          </a:p>
          <a:p>
            <a:pPr marL="457200" indent="-457200">
              <a:buFont typeface="Arial" charset="0"/>
              <a:buChar char="•"/>
            </a:pPr>
            <a:r>
              <a:rPr lang="is-IS" sz="2800" dirty="0"/>
              <a:t>…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2648197" y="2048109"/>
            <a:ext cx="3236025" cy="2037003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70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2784764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How commit works...</a:t>
            </a:r>
          </a:p>
        </p:txBody>
      </p:sp>
      <p:pic>
        <p:nvPicPr>
          <p:cNvPr id="3379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000"/>
          <a:stretch>
            <a:fillRect/>
          </a:stretch>
        </p:blipFill>
        <p:spPr bwMode="auto">
          <a:xfrm>
            <a:off x="1397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DE0C431-991A-A340-AB52-F08A6E2850CB}"/>
              </a:ext>
            </a:extLst>
          </p:cNvPr>
          <p:cNvGrpSpPr/>
          <p:nvPr/>
        </p:nvGrpSpPr>
        <p:grpSpPr>
          <a:xfrm>
            <a:off x="3751263" y="207650"/>
            <a:ext cx="1606550" cy="3064188"/>
            <a:chOff x="3751263" y="207650"/>
            <a:chExt cx="1606550" cy="3064188"/>
          </a:xfrm>
        </p:grpSpPr>
        <p:grpSp>
          <p:nvGrpSpPr>
            <p:cNvPr id="33796" name="Group 9"/>
            <p:cNvGrpSpPr>
              <a:grpSpLocks/>
            </p:cNvGrpSpPr>
            <p:nvPr/>
          </p:nvGrpSpPr>
          <p:grpSpPr bwMode="auto">
            <a:xfrm>
              <a:off x="3751263" y="207650"/>
              <a:ext cx="1582737" cy="3064188"/>
              <a:chOff x="3751470" y="208307"/>
              <a:chExt cx="1582530" cy="3062772"/>
            </a:xfrm>
          </p:grpSpPr>
          <p:pic>
            <p:nvPicPr>
              <p:cNvPr id="33797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75078" b="60991"/>
              <a:stretch>
                <a:fillRect/>
              </a:stretch>
            </p:blipFill>
            <p:spPr bwMode="auto">
              <a:xfrm>
                <a:off x="3751470" y="2027583"/>
                <a:ext cx="1582530" cy="1243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798" name="TextBox 6"/>
              <p:cNvSpPr txBox="1">
                <a:spLocks noChangeArrowheads="1"/>
              </p:cNvSpPr>
              <p:nvPr/>
            </p:nvSpPr>
            <p:spPr bwMode="auto">
              <a:xfrm>
                <a:off x="3973929" y="208307"/>
                <a:ext cx="11614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 dirty="0">
                    <a:solidFill>
                      <a:srgbClr val="FF00FF"/>
                    </a:solidFill>
                  </a:rPr>
                  <a:t>Before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C1D2DF19-42B9-DD4A-9DB7-71E82C3CE144}"/>
                </a:ext>
              </a:extLst>
            </p:cNvPr>
            <p:cNvGrpSpPr/>
            <p:nvPr/>
          </p:nvGrpSpPr>
          <p:grpSpPr>
            <a:xfrm>
              <a:off x="3751263" y="804233"/>
              <a:ext cx="1606550" cy="1239292"/>
              <a:chOff x="6157150" y="658122"/>
              <a:chExt cx="1606550" cy="1239292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xmlns="" id="{8E704D75-B551-F547-B912-7E3FA19E04DF}"/>
                  </a:ext>
                </a:extLst>
              </p:cNvPr>
              <p:cNvSpPr/>
              <p:nvPr/>
            </p:nvSpPr>
            <p:spPr bwMode="auto">
              <a:xfrm>
                <a:off x="6157150" y="658122"/>
                <a:ext cx="1606550" cy="739775"/>
              </a:xfrm>
              <a:prstGeom prst="roundRect">
                <a:avLst/>
              </a:prstGeom>
              <a:solidFill>
                <a:schemeClr val="tx1"/>
              </a:solidFill>
              <a:ln w="254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HEAD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xmlns="" id="{04768504-8EBD-D047-9BC3-53FFE60341CB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6960425" y="1397897"/>
                <a:ext cx="0" cy="4995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2606634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How commit works...</a:t>
            </a:r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000"/>
          <a:stretch>
            <a:fillRect/>
          </a:stretch>
        </p:blipFill>
        <p:spPr bwMode="auto">
          <a:xfrm>
            <a:off x="1397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pic>
        <p:nvPicPr>
          <p:cNvPr id="34821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896" t="39045"/>
          <a:stretch/>
        </p:blipFill>
        <p:spPr bwMode="auto">
          <a:xfrm>
            <a:off x="5334000" y="3271652"/>
            <a:ext cx="2419350" cy="194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6496171" y="266518"/>
            <a:ext cx="917258" cy="52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FF00FF"/>
                </a:solidFill>
              </a:rPr>
              <a:t>After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764C622-F763-1E4D-8010-708E1B4082B6}"/>
              </a:ext>
            </a:extLst>
          </p:cNvPr>
          <p:cNvGrpSpPr/>
          <p:nvPr/>
        </p:nvGrpSpPr>
        <p:grpSpPr>
          <a:xfrm>
            <a:off x="3736396" y="804233"/>
            <a:ext cx="1621417" cy="2467419"/>
            <a:chOff x="3736396" y="804233"/>
            <a:chExt cx="1621417" cy="2467419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4801" b="60893"/>
            <a:stretch/>
          </p:blipFill>
          <p:spPr bwMode="auto">
            <a:xfrm>
              <a:off x="3736396" y="2024907"/>
              <a:ext cx="1599952" cy="124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93C8E257-74FC-5C4E-8FD1-5CE39D5FA408}"/>
                </a:ext>
              </a:extLst>
            </p:cNvPr>
            <p:cNvSpPr/>
            <p:nvPr/>
          </p:nvSpPr>
          <p:spPr bwMode="auto">
            <a:xfrm>
              <a:off x="3751263" y="804233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820E97F4-3D19-CD4B-86A9-1978065E3B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554538" y="1544008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531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0.2625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/>
          <a:lstStyle/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Version Control</a:t>
            </a:r>
            <a:br>
              <a:rPr lang="en-US" altLang="en-US" dirty="0">
                <a:solidFill>
                  <a:srgbClr val="00FFFF"/>
                </a:solidFill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/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Why track/manage different versions of code?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4CEFFAF-7BCD-C74A-AB40-2EC747A4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5754"/>
            <a:ext cx="8229600" cy="254040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Remote Repo Operations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2286428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53686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249666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-1938766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390097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>
            <a:grpSpLocks/>
          </p:cNvGrpSpPr>
          <p:nvPr/>
        </p:nvGrpSpPr>
        <p:grpSpPr bwMode="auto">
          <a:xfrm>
            <a:off x="3506111" y="2922588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022047" y="4224338"/>
            <a:ext cx="1484064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07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2074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1316120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3979186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D1A70864-845E-1C49-9BB9-0401802F5819}"/>
              </a:ext>
            </a:extLst>
          </p:cNvPr>
          <p:cNvSpPr/>
          <p:nvPr/>
        </p:nvSpPr>
        <p:spPr>
          <a:xfrm>
            <a:off x="2755072" y="2609850"/>
            <a:ext cx="3420094" cy="1582137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5D376B9-E348-F94D-85BC-6346EBC2E629}"/>
              </a:ext>
            </a:extLst>
          </p:cNvPr>
          <p:cNvSpPr txBox="1"/>
          <p:nvPr/>
        </p:nvSpPr>
        <p:spPr>
          <a:xfrm>
            <a:off x="6195089" y="2768600"/>
            <a:ext cx="294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clone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push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pull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/>
              <a:t>fetch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remote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xmlns="" val="42453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080A1-7333-314C-9306-DE5F3BA1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78C582-3216-C14B-B4CE-C68DDA55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  <a:p>
            <a:r>
              <a:rPr lang="en-US" dirty="0"/>
              <a:t>Git and GitHub</a:t>
            </a:r>
          </a:p>
          <a:p>
            <a:r>
              <a:rPr lang="en-US" dirty="0"/>
              <a:t>Repo Structure</a:t>
            </a:r>
          </a:p>
          <a:p>
            <a:r>
              <a:rPr lang="en-US" dirty="0"/>
              <a:t>Local/Remote Repo Operations</a:t>
            </a:r>
          </a:p>
          <a:p>
            <a:r>
              <a:rPr lang="en-US" dirty="0"/>
              <a:t>Commit Semantics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xmlns="" id="{FE791DFE-8736-1E4E-8AD4-48C253D58AB9}"/>
              </a:ext>
            </a:extLst>
          </p:cNvPr>
          <p:cNvGrpSpPr>
            <a:grpSpLocks/>
          </p:cNvGrpSpPr>
          <p:nvPr/>
        </p:nvGrpSpPr>
        <p:grpSpPr bwMode="auto">
          <a:xfrm>
            <a:off x="0" y="4737100"/>
            <a:ext cx="9215438" cy="2139950"/>
            <a:chOff x="0" y="4737100"/>
            <a:chExt cx="9215438" cy="2139950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xmlns="" id="{71E58E72-DE6D-5642-89AF-34926130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2523" b="12630"/>
            <a:stretch>
              <a:fillRect/>
            </a:stretch>
          </p:blipFill>
          <p:spPr bwMode="auto">
            <a:xfrm>
              <a:off x="0" y="4737100"/>
              <a:ext cx="9144000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10526F5-C9E0-9441-8D97-183B0F9A3208}"/>
                </a:ext>
              </a:extLst>
            </p:cNvPr>
            <p:cNvSpPr txBox="1"/>
            <p:nvPr/>
          </p:nvSpPr>
          <p:spPr>
            <a:xfrm>
              <a:off x="7632700" y="6599238"/>
              <a:ext cx="1582738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http://flic.kr/p/aCLor3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03604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/>
          <a:lstStyle/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Version Control</a:t>
            </a:r>
            <a:br>
              <a:rPr lang="en-US" altLang="en-US" dirty="0">
                <a:solidFill>
                  <a:srgbClr val="00FFFF"/>
                </a:solidFill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/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Why track/manage different versions of code?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4CEFFAF-7BCD-C74A-AB40-2EC747A4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5754"/>
            <a:ext cx="8229600" cy="2540409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rgbClr val="00FFFF"/>
                </a:solidFill>
              </a:rPr>
              <a:t>Backup</a:t>
            </a:r>
            <a:r>
              <a:rPr lang="en-US" dirty="0"/>
              <a:t>: Undo or refer to old stuff</a:t>
            </a:r>
          </a:p>
          <a:p>
            <a:pPr>
              <a:spcAft>
                <a:spcPts val="1800"/>
              </a:spcAft>
            </a:pPr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Branch</a:t>
            </a:r>
            <a:r>
              <a:rPr lang="en-US" altLang="en-US" dirty="0">
                <a:ea typeface="ＭＳ Ｐゴシック" charset="-128"/>
              </a:rPr>
              <a:t>: Maintain old release while working on new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00FFFF"/>
                </a:solidFill>
                <a:ea typeface="ＭＳ Ｐゴシック" charset="-128"/>
              </a:rPr>
              <a:t>Collaborate</a:t>
            </a:r>
            <a:r>
              <a:rPr lang="en-US" dirty="0">
                <a:ea typeface="ＭＳ Ｐゴシック" charset="-128"/>
              </a:rPr>
              <a:t>: Work in parallel with teammates</a:t>
            </a: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21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Version Control Systems (VCSs)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901700" y="1600200"/>
            <a:ext cx="7761288" cy="452596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dirty="0">
                <a:ea typeface="ＭＳ Ｐゴシック" charset="-128"/>
              </a:rPr>
              <a:t>Help you track/manage/distribute revisions</a:t>
            </a:r>
          </a:p>
          <a:p>
            <a:pPr>
              <a:spcAft>
                <a:spcPts val="1800"/>
              </a:spcAft>
            </a:pPr>
            <a:r>
              <a:rPr lang="en-US" altLang="en-US" dirty="0">
                <a:ea typeface="ＭＳ Ｐゴシック" charset="-128"/>
              </a:rPr>
              <a:t>Standard in modern development</a:t>
            </a:r>
          </a:p>
          <a:p>
            <a:r>
              <a:rPr lang="en-US" altLang="en-US" dirty="0">
                <a:ea typeface="ＭＳ Ｐゴシック" charset="-128"/>
              </a:rPr>
              <a:t>Examples: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Revision Control System (RCS)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Concurrent Versions System (CVS)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Subversion (SVN)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Git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604963" y="4855606"/>
            <a:ext cx="2601912" cy="1157287"/>
            <a:chOff x="1161140" y="4417788"/>
            <a:chExt cx="2601552" cy="1158223"/>
          </a:xfrm>
        </p:grpSpPr>
        <p:sp>
          <p:nvSpPr>
            <p:cNvPr id="4" name="Oval 3"/>
            <p:cNvSpPr/>
            <p:nvPr/>
          </p:nvSpPr>
          <p:spPr>
            <a:xfrm>
              <a:off x="1161140" y="4417788"/>
              <a:ext cx="652372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65" name="TextBox 6"/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E7C4B75-062E-2D4F-A83F-5DE9BA5D215E}"/>
              </a:ext>
            </a:extLst>
          </p:cNvPr>
          <p:cNvGrpSpPr/>
          <p:nvPr/>
        </p:nvGrpSpPr>
        <p:grpSpPr>
          <a:xfrm>
            <a:off x="533400" y="3557756"/>
            <a:ext cx="852488" cy="1804987"/>
            <a:chOff x="533400" y="3094038"/>
            <a:chExt cx="852488" cy="1804987"/>
          </a:xfrm>
        </p:grpSpPr>
        <p:sp>
          <p:nvSpPr>
            <p:cNvPr id="9" name="TextBox 8"/>
            <p:cNvSpPr txBox="1"/>
            <p:nvPr/>
          </p:nvSpPr>
          <p:spPr>
            <a:xfrm>
              <a:off x="590550" y="3094038"/>
              <a:ext cx="73660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>
                      <a:lumMod val="65000"/>
                    </a:schemeClr>
                  </a:solidFill>
                  <a:ea typeface="ＭＳ Ｐゴシック" charset="0"/>
                  <a:cs typeface="ＭＳ Ｐゴシック" charset="0"/>
                </a:rPr>
                <a:t>older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498975"/>
              <a:ext cx="852488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>
                      <a:lumMod val="65000"/>
                    </a:schemeClr>
                  </a:solidFill>
                  <a:ea typeface="ＭＳ Ｐゴシック" charset="0"/>
                  <a:cs typeface="ＭＳ Ｐゴシック" charset="0"/>
                </a:rPr>
                <a:t>newer</a:t>
              </a: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>
              <a:off x="958850" y="3494088"/>
              <a:ext cx="0" cy="1131887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4E31A-BC04-E34F-83F4-2E2C1907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Hosting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536D1B-9946-F043-90B4-CDD3033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Enable sharing version control repos</a:t>
            </a:r>
          </a:p>
          <a:p>
            <a:pPr>
              <a:spcAft>
                <a:spcPts val="1800"/>
              </a:spcAft>
            </a:pPr>
            <a:r>
              <a:rPr lang="en-US" dirty="0"/>
              <a:t>Internet/Web based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SourceForge</a:t>
            </a:r>
            <a:endParaRPr lang="en-US" dirty="0"/>
          </a:p>
          <a:p>
            <a:pPr lvl="1"/>
            <a:r>
              <a:rPr lang="en-US" dirty="0"/>
              <a:t>Bitbucket</a:t>
            </a:r>
          </a:p>
          <a:p>
            <a:pPr lvl="1"/>
            <a:r>
              <a:rPr lang="en-US" dirty="0"/>
              <a:t>GitLab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46E93E0-984A-C04C-8D86-33C36231895B}"/>
              </a:ext>
            </a:extLst>
          </p:cNvPr>
          <p:cNvGrpSpPr>
            <a:grpSpLocks/>
          </p:cNvGrpSpPr>
          <p:nvPr/>
        </p:nvGrpSpPr>
        <p:grpSpPr bwMode="auto">
          <a:xfrm>
            <a:off x="1223158" y="4857984"/>
            <a:ext cx="2983717" cy="1157287"/>
            <a:chOff x="779388" y="4417788"/>
            <a:chExt cx="2983304" cy="115822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6838605D-01C2-5E4B-907E-287BC96B8CA7}"/>
                </a:ext>
              </a:extLst>
            </p:cNvPr>
            <p:cNvSpPr/>
            <p:nvPr/>
          </p:nvSpPr>
          <p:spPr>
            <a:xfrm>
              <a:off x="779388" y="4417788"/>
              <a:ext cx="1034124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43C29684-250B-4945-AEC7-D4C1340620FD}"/>
                </a:ext>
              </a:extLst>
            </p:cNvPr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7F96F63-2FF0-A14E-A39E-D3C15F37D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45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xmlns="" val="355342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7275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xmlns="" val="20536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7275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>
            <a:grpSpLocks/>
          </p:cNvGrpSpPr>
          <p:nvPr/>
        </p:nvGrpSpPr>
        <p:grpSpPr bwMode="auto">
          <a:xfrm>
            <a:off x="6902450" y="2922588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4598988" y="4224338"/>
            <a:ext cx="2303462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xmlns="" val="2314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9248</TotalTime>
  <Words>266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Black</vt:lpstr>
      <vt:lpstr>Slide 1</vt:lpstr>
      <vt:lpstr>Version Control  Why track/manage different versions of code?</vt:lpstr>
      <vt:lpstr>Version Control  Why track/manage different versions of code?</vt:lpstr>
      <vt:lpstr>Version Control Systems (VCSs)</vt:lpstr>
      <vt:lpstr>Version Control Hosting Services</vt:lpstr>
      <vt:lpstr>GitHub-User Perspective</vt:lpstr>
      <vt:lpstr>GitHub-User Perspective</vt:lpstr>
      <vt:lpstr>GitHub-User Perspective</vt:lpstr>
      <vt:lpstr>GitHub-User Perspective</vt:lpstr>
      <vt:lpstr>Using GitHub to Collaborate</vt:lpstr>
      <vt:lpstr>Questions to answer</vt:lpstr>
      <vt:lpstr>Repo Organization</vt:lpstr>
      <vt:lpstr>Repo Organization</vt:lpstr>
      <vt:lpstr>Repo Organization</vt:lpstr>
      <vt:lpstr>Repo Organization</vt:lpstr>
      <vt:lpstr>Local repos also have...</vt:lpstr>
      <vt:lpstr>Local Repo Operations</vt:lpstr>
      <vt:lpstr>How commit works...</vt:lpstr>
      <vt:lpstr>How commit works...</vt:lpstr>
      <vt:lpstr>Remote Repo Operations</vt:lpstr>
      <vt:lpstr>Summary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Athuzhai</cp:lastModifiedBy>
  <cp:revision>320</cp:revision>
  <dcterms:created xsi:type="dcterms:W3CDTF">2011-01-26T19:04:03Z</dcterms:created>
  <dcterms:modified xsi:type="dcterms:W3CDTF">2022-02-09T03:16:41Z</dcterms:modified>
</cp:coreProperties>
</file>