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8" r:id="rId3"/>
    <p:sldId id="257" r:id="rId4"/>
    <p:sldId id="267" r:id="rId5"/>
    <p:sldId id="258" r:id="rId6"/>
    <p:sldId id="259" r:id="rId7"/>
    <p:sldId id="264" r:id="rId8"/>
    <p:sldId id="265" r:id="rId9"/>
    <p:sldId id="266" r:id="rId10"/>
    <p:sldId id="260" r:id="rId11"/>
    <p:sldId id="261" r:id="rId12"/>
    <p:sldId id="262" r:id="rId13"/>
    <p:sldId id="263"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657350"/>
            <a:ext cx="6915996" cy="144655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88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ADVANCE PHP</a:t>
            </a:r>
            <a:endParaRPr lang="en-US" sz="88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821171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Object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124200"/>
          </a:xfrm>
        </p:spPr>
        <p:txBody>
          <a:bodyPr>
            <a:normAutofit/>
          </a:bodyPr>
          <a:lstStyle/>
          <a:p>
            <a:pPr marL="0" indent="0">
              <a:buNone/>
            </a:pPr>
            <a:r>
              <a:rPr lang="en-US" sz="2000" dirty="0">
                <a:latin typeface="Times New Roman" pitchFamily="18" charset="0"/>
                <a:cs typeface="Times New Roman" pitchFamily="18" charset="0"/>
              </a:rPr>
              <a:t>Object is class type variable. Each time you create an object of a class a copy of each </a:t>
            </a:r>
            <a:r>
              <a:rPr lang="en-US" sz="2000" dirty="0" smtClean="0">
                <a:latin typeface="Times New Roman" pitchFamily="18" charset="0"/>
                <a:cs typeface="Times New Roman" pitchFamily="18" charset="0"/>
              </a:rPr>
              <a:t>variables </a:t>
            </a:r>
            <a:r>
              <a:rPr lang="en-US" sz="2000" dirty="0">
                <a:latin typeface="Times New Roman" pitchFamily="18" charset="0"/>
                <a:cs typeface="Times New Roman" pitchFamily="18" charset="0"/>
              </a:rPr>
              <a:t>defined in the class is created. In other words you can say that each object of a class has its own copy of data members defined in the class. Member functions have only one copy and shared by all the objects of that class. All the objects may have their own value of </a:t>
            </a:r>
            <a:r>
              <a:rPr lang="en-US" sz="2000" dirty="0" smtClean="0">
                <a:latin typeface="Times New Roman" pitchFamily="18" charset="0"/>
                <a:cs typeface="Times New Roman" pitchFamily="18" charset="0"/>
              </a:rPr>
              <a:t>variables. </a:t>
            </a:r>
          </a:p>
          <a:p>
            <a:pPr marL="0" indent="0">
              <a:buNone/>
            </a:pPr>
            <a:r>
              <a:rPr lang="en-US" sz="2000" dirty="0" smtClean="0">
                <a:latin typeface="Times New Roman" pitchFamily="18" charset="0"/>
                <a:cs typeface="Times New Roman" pitchFamily="18" charset="0"/>
              </a:rPr>
              <a:t>The new Operator is used to create </a:t>
            </a:r>
            <a:r>
              <a:rPr lang="en-US" sz="2000" smtClean="0">
                <a:latin typeface="Times New Roman" pitchFamily="18" charset="0"/>
                <a:cs typeface="Times New Roman" pitchFamily="18" charset="0"/>
              </a:rPr>
              <a:t>an object.</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Syntax</a:t>
            </a:r>
            <a:r>
              <a:rPr lang="en-US" sz="2000" dirty="0">
                <a:latin typeface="Times New Roman" pitchFamily="18" charset="0"/>
                <a:cs typeface="Times New Roman" pitchFamily="18" charset="0"/>
              </a:rPr>
              <a:t>: -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object_name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new</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class_name</a:t>
            </a: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62069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628650"/>
          </a:xfrm>
        </p:spPr>
        <p:txBody>
          <a:bodyPr>
            <a:normAutofit/>
          </a:bodyPr>
          <a:lstStyle/>
          <a:p>
            <a:r>
              <a:rPr lang="en-US" sz="3200" b="1" u="sng" dirty="0" smtClean="0">
                <a:latin typeface="Times New Roman" pitchFamily="18" charset="0"/>
                <a:cs typeface="Times New Roman" pitchFamily="18" charset="0"/>
              </a:rPr>
              <a:t>Creating Object</a:t>
            </a:r>
            <a:endParaRPr lang="en-US" sz="3200" b="1" u="sng" dirty="0">
              <a:latin typeface="Times New Roman" pitchFamily="18" charset="0"/>
              <a:cs typeface="Times New Roman" pitchFamily="18" charset="0"/>
            </a:endParaRPr>
          </a:p>
        </p:txBody>
      </p:sp>
      <p:sp>
        <p:nvSpPr>
          <p:cNvPr id="4" name="Content Placeholder 3"/>
          <p:cNvSpPr>
            <a:spLocks noGrp="1"/>
          </p:cNvSpPr>
          <p:nvPr>
            <p:ph idx="1"/>
          </p:nvPr>
        </p:nvSpPr>
        <p:spPr>
          <a:xfrm>
            <a:off x="457200" y="895350"/>
            <a:ext cx="8229600" cy="3851672"/>
          </a:xfrm>
        </p:spPr>
        <p:txBody>
          <a:bodyPr>
            <a:noAutofit/>
          </a:bodyPr>
          <a:lstStyle/>
          <a:p>
            <a:pPr marL="0" indent="0">
              <a:buNone/>
            </a:pPr>
            <a:r>
              <a:rPr lang="en-US" sz="2000" dirty="0" smtClean="0">
                <a:solidFill>
                  <a:srgbClr val="FF0000"/>
                </a:solidFill>
                <a:latin typeface="Times New Roman" pitchFamily="18" charset="0"/>
                <a:cs typeface="Times New Roman" pitchFamily="18" charset="0"/>
              </a:rPr>
              <a:t>class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Mobile</a:t>
            </a:r>
          </a:p>
          <a:p>
            <a:pPr marL="0" indent="0">
              <a:buNone/>
            </a:pP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public $model;</a:t>
            </a:r>
            <a:endParaRPr lang="en-US" sz="2000" i="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function </a:t>
            </a:r>
            <a:r>
              <a:rPr lang="en-US" sz="2000" dirty="0" err="1">
                <a:latin typeface="Times New Roman" pitchFamily="18" charset="0"/>
                <a:cs typeface="Times New Roman" pitchFamily="18" charset="0"/>
              </a:rPr>
              <a:t>showModel</a:t>
            </a:r>
            <a:r>
              <a:rPr lang="en-US" sz="2000" dirty="0">
                <a:latin typeface="Times New Roman" pitchFamily="18" charset="0"/>
                <a:cs typeface="Times New Roman" pitchFamily="18" charset="0"/>
              </a:rPr>
              <a:t> ($number)</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$this</a:t>
            </a:r>
            <a:r>
              <a:rPr lang="en-US" sz="2000" dirty="0">
                <a:cs typeface="Times New Roman" pitchFamily="18" charset="0"/>
              </a:rPr>
              <a:t>-&gt;</a:t>
            </a:r>
            <a:r>
              <a:rPr lang="en-US" sz="2000" dirty="0">
                <a:latin typeface="Times New Roman" pitchFamily="18" charset="0"/>
                <a:cs typeface="Times New Roman" pitchFamily="18" charset="0"/>
              </a:rPr>
              <a:t>model = $number;</a:t>
            </a:r>
          </a:p>
          <a:p>
            <a:pPr marL="0" indent="0">
              <a:buNone/>
            </a:pPr>
            <a:r>
              <a:rPr lang="en-US" sz="2000" dirty="0">
                <a:latin typeface="Times New Roman" pitchFamily="18" charset="0"/>
                <a:cs typeface="Times New Roman" pitchFamily="18" charset="0"/>
              </a:rPr>
              <a:t>           echo “Model Number: $this</a:t>
            </a:r>
            <a:r>
              <a:rPr lang="en-US" sz="2000" dirty="0">
                <a:cs typeface="Times New Roman" pitchFamily="18" charset="0"/>
              </a:rPr>
              <a:t>-&gt;</a:t>
            </a:r>
            <a:r>
              <a:rPr lang="en-US" sz="2000" dirty="0">
                <a:latin typeface="Times New Roman" pitchFamily="18" charset="0"/>
                <a:cs typeface="Times New Roman" pitchFamily="18" charset="0"/>
              </a:rPr>
              <a:t>model”;</a:t>
            </a:r>
          </a:p>
          <a:p>
            <a:pPr marL="0" indent="0">
              <a:buNone/>
            </a:pP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samsung</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new</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Mobile;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7745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200" b="1" u="sng" dirty="0" smtClean="0">
                <a:latin typeface="Times New Roman" pitchFamily="18" charset="0"/>
                <a:cs typeface="Times New Roman" pitchFamily="18" charset="0"/>
              </a:rPr>
              <a:t>Accessing class member using object</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77478"/>
            <a:ext cx="8153400" cy="4080272"/>
          </a:xfrm>
        </p:spPr>
        <p:txBody>
          <a:bodyPr>
            <a:noAutofit/>
          </a:bodyPr>
          <a:lstStyle/>
          <a:p>
            <a:pPr marL="0" indent="0">
              <a:buNone/>
            </a:pPr>
            <a:r>
              <a:rPr lang="en-US" sz="2000" dirty="0" smtClean="0">
                <a:solidFill>
                  <a:srgbClr val="FF0000"/>
                </a:solidFill>
                <a:cs typeface="Times New Roman" pitchFamily="18" charset="0"/>
              </a:rPr>
              <a:t>-&gt;</a:t>
            </a:r>
            <a:r>
              <a:rPr lang="en-US" sz="2000" dirty="0" smtClean="0">
                <a:cs typeface="Times New Roman" pitchFamily="18" charset="0"/>
              </a:rPr>
              <a:t> </a:t>
            </a:r>
            <a:r>
              <a:rPr lang="en-US" sz="2000" dirty="0" smtClean="0">
                <a:latin typeface="Times New Roman" pitchFamily="18" charset="0"/>
                <a:cs typeface="Times New Roman" pitchFamily="18" charset="0"/>
              </a:rPr>
              <a:t>operator is used to access class member using object.</a:t>
            </a:r>
          </a:p>
          <a:p>
            <a:pPr marL="0" indent="0">
              <a:buNone/>
            </a:pPr>
            <a:endParaRPr lang="en-US" sz="2000" dirty="0" smtClean="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Object_name</a:t>
            </a:r>
            <a:r>
              <a:rPr lang="en-US" sz="2000" dirty="0" smtClean="0">
                <a:solidFill>
                  <a:srgbClr val="FF0000"/>
                </a:solidFill>
                <a:cs typeface="Times New Roman" pitchFamily="18" charset="0"/>
              </a:rPr>
              <a:t>-&gt;</a:t>
            </a:r>
            <a:r>
              <a:rPr lang="en-US" sz="2000" dirty="0" err="1" smtClean="0">
                <a:latin typeface="Times New Roman" pitchFamily="18" charset="0"/>
                <a:cs typeface="Times New Roman" pitchFamily="18" charset="0"/>
              </a:rPr>
              <a:t>variable_name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samsung</a:t>
            </a:r>
            <a:r>
              <a:rPr lang="en-US" sz="2000" dirty="0" smtClean="0">
                <a:solidFill>
                  <a:srgbClr val="FF0000"/>
                </a:solidFill>
                <a:cs typeface="Times New Roman" pitchFamily="18" charset="0"/>
              </a:rPr>
              <a:t>-&gt;</a:t>
            </a:r>
            <a:r>
              <a:rPr lang="en-US" sz="2000" dirty="0" smtClean="0">
                <a:latin typeface="Times New Roman" pitchFamily="18" charset="0"/>
                <a:cs typeface="Times New Roman" pitchFamily="18" charset="0"/>
              </a:rPr>
              <a:t>model;</a:t>
            </a:r>
          </a:p>
          <a:p>
            <a:pPr marL="0" indent="0">
              <a:buNone/>
            </a:pPr>
            <a:endParaRPr lang="en-US" sz="2000" dirty="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Object_name</a:t>
            </a:r>
            <a:r>
              <a:rPr lang="en-US" sz="2000" dirty="0" smtClean="0">
                <a:solidFill>
                  <a:srgbClr val="FF0000"/>
                </a:solidFill>
                <a:cs typeface="Times New Roman" pitchFamily="18" charset="0"/>
              </a:rPr>
              <a:t>-&gt;</a:t>
            </a:r>
            <a:r>
              <a:rPr lang="en-US" sz="2000" dirty="0" err="1" smtClean="0">
                <a:latin typeface="Times New Roman" pitchFamily="18" charset="0"/>
                <a:cs typeface="Times New Roman" pitchFamily="18" charset="0"/>
              </a:rPr>
              <a:t>method_name</a:t>
            </a:r>
            <a:r>
              <a:rPr lang="en-US" sz="2000" dirty="0" smtClean="0">
                <a:latin typeface="Times New Roman" pitchFamily="18" charset="0"/>
                <a:cs typeface="Times New Roman" pitchFamily="18" charset="0"/>
              </a:rPr>
              <a:t> ( )</a:t>
            </a:r>
          </a:p>
          <a:p>
            <a:pPr marL="0" indent="0">
              <a:buNone/>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samsung</a:t>
            </a:r>
            <a:r>
              <a:rPr lang="en-US" sz="2000" dirty="0" smtClean="0">
                <a:solidFill>
                  <a:srgbClr val="FF0000"/>
                </a:solidFill>
                <a:cs typeface="Times New Roman" pitchFamily="18" charset="0"/>
              </a:rPr>
              <a:t>-&gt;</a:t>
            </a:r>
            <a:r>
              <a:rPr lang="en-US" sz="2000" dirty="0" err="1" smtClean="0">
                <a:latin typeface="Times New Roman" pitchFamily="18" charset="0"/>
                <a:cs typeface="Times New Roman" pitchFamily="18" charset="0"/>
              </a:rPr>
              <a:t>showModel</a:t>
            </a:r>
            <a:r>
              <a:rPr lang="en-US" sz="2000" dirty="0" smtClean="0">
                <a:latin typeface="Times New Roman" pitchFamily="18" charset="0"/>
                <a:cs typeface="Times New Roman" pitchFamily="18" charset="0"/>
              </a:rPr>
              <a:t> ( );</a:t>
            </a:r>
          </a:p>
          <a:p>
            <a:pPr marL="0" indent="0">
              <a:buNone/>
            </a:pPr>
            <a:endParaRPr lang="en-US" sz="2000" dirty="0" smtClean="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Object_name</a:t>
            </a:r>
            <a:r>
              <a:rPr lang="en-US" sz="2000" dirty="0">
                <a:solidFill>
                  <a:srgbClr val="FF0000"/>
                </a:solidFill>
                <a:cs typeface="Times New Roman" pitchFamily="18" charset="0"/>
              </a:rPr>
              <a:t>-&gt;</a:t>
            </a:r>
            <a:r>
              <a:rPr lang="en-US" sz="2000" dirty="0" err="1" smtClean="0">
                <a:latin typeface="Times New Roman" pitchFamily="18" charset="0"/>
                <a:cs typeface="Times New Roman" pitchFamily="18" charset="0"/>
              </a:rPr>
              <a:t>method_name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parameter_list</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samsung</a:t>
            </a:r>
            <a:r>
              <a:rPr lang="en-US" sz="2000" dirty="0" smtClean="0">
                <a:solidFill>
                  <a:srgbClr val="FF0000"/>
                </a:solidFill>
                <a:cs typeface="Times New Roman" pitchFamily="18" charset="0"/>
              </a:rPr>
              <a:t>-&gt;</a:t>
            </a:r>
            <a:r>
              <a:rPr lang="en-US" sz="2000" dirty="0" err="1" smtClean="0">
                <a:latin typeface="Times New Roman" pitchFamily="18" charset="0"/>
                <a:cs typeface="Times New Roman" pitchFamily="18" charset="0"/>
              </a:rPr>
              <a:t>showModel</a:t>
            </a:r>
            <a:r>
              <a:rPr lang="en-US" sz="2000" dirty="0" smtClean="0">
                <a:latin typeface="Times New Roman" pitchFamily="18" charset="0"/>
                <a:cs typeface="Times New Roman" pitchFamily="18" charset="0"/>
              </a:rPr>
              <a:t>(‘A8’);</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80498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62000"/>
          </a:xfrm>
        </p:spPr>
        <p:txBody>
          <a:bodyPr>
            <a:normAutofit/>
          </a:bodyPr>
          <a:lstStyle/>
          <a:p>
            <a:r>
              <a:rPr lang="en-US" sz="3600" b="1" dirty="0" smtClean="0">
                <a:latin typeface="Times New Roman" pitchFamily="18" charset="0"/>
                <a:cs typeface="Times New Roman" pitchFamily="18" charset="0"/>
              </a:rPr>
              <a:t>$this Keyword  </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590550"/>
            <a:ext cx="8305800" cy="4419600"/>
          </a:xfrm>
        </p:spPr>
        <p:txBody>
          <a:bodyPr>
            <a:normAutofit/>
          </a:bodyPr>
          <a:lstStyle/>
          <a:p>
            <a:pPr marL="0" indent="0">
              <a:buNone/>
            </a:pPr>
            <a:r>
              <a:rPr lang="en-US" sz="1900" dirty="0" smtClean="0">
                <a:latin typeface="Times New Roman" pitchFamily="18" charset="0"/>
                <a:cs typeface="Times New Roman" pitchFamily="18" charset="0"/>
              </a:rPr>
              <a:t>The $this Keyword points to the current object. You use $this followed by the </a:t>
            </a:r>
            <a:r>
              <a:rPr lang="en-US" sz="1900" dirty="0" smtClean="0">
                <a:cs typeface="Times New Roman" pitchFamily="18" charset="0"/>
              </a:rPr>
              <a:t>-&gt;</a:t>
            </a:r>
            <a:r>
              <a:rPr lang="en-US" sz="1900" dirty="0" smtClean="0">
                <a:latin typeface="Times New Roman" pitchFamily="18" charset="0"/>
                <a:cs typeface="Times New Roman" pitchFamily="18" charset="0"/>
              </a:rPr>
              <a:t> operator. In Addition, you omit the $ in front of the property.</a:t>
            </a:r>
          </a:p>
          <a:p>
            <a:pPr marL="0" indent="0">
              <a:buNone/>
            </a:pPr>
            <a:r>
              <a:rPr lang="en-US" sz="1700" dirty="0" smtClean="0">
                <a:latin typeface="Times New Roman" pitchFamily="18" charset="0"/>
                <a:cs typeface="Times New Roman" pitchFamily="18" charset="0"/>
              </a:rPr>
              <a:t>Ex: -  $this </a:t>
            </a:r>
            <a:r>
              <a:rPr lang="en-US" sz="1700" dirty="0" smtClean="0">
                <a:cs typeface="Times New Roman" pitchFamily="18" charset="0"/>
              </a:rPr>
              <a:t>-&gt;</a:t>
            </a:r>
            <a:r>
              <a:rPr lang="en-US" sz="1700" dirty="0" smtClean="0">
                <a:latin typeface="Times New Roman" pitchFamily="18" charset="0"/>
                <a:cs typeface="Times New Roman" pitchFamily="18" charset="0"/>
              </a:rPr>
              <a:t>model;</a:t>
            </a:r>
          </a:p>
          <a:p>
            <a:pPr marL="0" indent="0">
              <a:buNone/>
            </a:pPr>
            <a:r>
              <a:rPr lang="en-US" sz="1600" dirty="0">
                <a:solidFill>
                  <a:srgbClr val="FF0000"/>
                </a:solidFill>
                <a:latin typeface="Times New Roman" pitchFamily="18" charset="0"/>
                <a:cs typeface="Times New Roman" pitchFamily="18" charset="0"/>
              </a:rPr>
              <a:t>class</a:t>
            </a:r>
            <a:r>
              <a:rPr lang="en-US" sz="1600" dirty="0">
                <a:latin typeface="Times New Roman" pitchFamily="18" charset="0"/>
                <a:cs typeface="Times New Roman" pitchFamily="18" charset="0"/>
              </a:rPr>
              <a:t> Mobile</a:t>
            </a:r>
          </a:p>
          <a:p>
            <a:pPr marL="0" indent="0">
              <a:buNone/>
            </a:pP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public $model;</a:t>
            </a:r>
            <a:endParaRPr lang="en-US" sz="1600" i="1"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function </a:t>
            </a:r>
            <a:r>
              <a:rPr lang="en-US" sz="1600" dirty="0" err="1">
                <a:latin typeface="Times New Roman" pitchFamily="18" charset="0"/>
                <a:cs typeface="Times New Roman" pitchFamily="18" charset="0"/>
              </a:rPr>
              <a:t>showModel</a:t>
            </a:r>
            <a:r>
              <a:rPr lang="en-US" sz="1600" dirty="0">
                <a:latin typeface="Times New Roman" pitchFamily="18" charset="0"/>
                <a:cs typeface="Times New Roman" pitchFamily="18" charset="0"/>
              </a:rPr>
              <a:t> ($number)</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$this</a:t>
            </a:r>
            <a:r>
              <a:rPr lang="en-US" sz="1600" dirty="0">
                <a:cs typeface="Times New Roman" pitchFamily="18" charset="0"/>
              </a:rPr>
              <a:t>-&gt;</a:t>
            </a:r>
            <a:r>
              <a:rPr lang="en-US" sz="1600" dirty="0">
                <a:latin typeface="Times New Roman" pitchFamily="18" charset="0"/>
                <a:cs typeface="Times New Roman" pitchFamily="18" charset="0"/>
              </a:rPr>
              <a:t>model = $number;</a:t>
            </a:r>
          </a:p>
          <a:p>
            <a:pPr marL="0" indent="0">
              <a:buNone/>
            </a:pPr>
            <a:r>
              <a:rPr lang="en-US" sz="1600" dirty="0">
                <a:latin typeface="Times New Roman" pitchFamily="18" charset="0"/>
                <a:cs typeface="Times New Roman" pitchFamily="18" charset="0"/>
              </a:rPr>
              <a:t>           echo “Model Number: $this</a:t>
            </a:r>
            <a:r>
              <a:rPr lang="en-US" sz="1600" dirty="0">
                <a:cs typeface="Times New Roman" pitchFamily="18" charset="0"/>
              </a:rPr>
              <a:t>-&gt;</a:t>
            </a:r>
            <a:r>
              <a:rPr lang="en-US" sz="1600" dirty="0">
                <a:latin typeface="Times New Roman" pitchFamily="18" charset="0"/>
                <a:cs typeface="Times New Roman" pitchFamily="18" charset="0"/>
              </a:rPr>
              <a:t>model”;</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samsung</a:t>
            </a:r>
            <a:r>
              <a:rPr lang="en-US" sz="1600" dirty="0">
                <a:latin typeface="Times New Roman" pitchFamily="18" charset="0"/>
                <a:cs typeface="Times New Roman" pitchFamily="18" charset="0"/>
              </a:rPr>
              <a:t> = </a:t>
            </a:r>
            <a:r>
              <a:rPr lang="en-US" sz="1600" dirty="0">
                <a:solidFill>
                  <a:srgbClr val="FF0000"/>
                </a:solidFill>
                <a:latin typeface="Times New Roman" pitchFamily="18" charset="0"/>
                <a:cs typeface="Times New Roman" pitchFamily="18" charset="0"/>
              </a:rPr>
              <a:t>new</a:t>
            </a:r>
            <a:r>
              <a:rPr lang="en-US" sz="1600" dirty="0">
                <a:latin typeface="Times New Roman" pitchFamily="18" charset="0"/>
                <a:cs typeface="Times New Roman" pitchFamily="18" charset="0"/>
              </a:rPr>
              <a:t> Mobile</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samsung</a:t>
            </a:r>
            <a:r>
              <a:rPr lang="en-US" sz="1600" dirty="0">
                <a:solidFill>
                  <a:srgbClr val="FF0000"/>
                </a:solidFill>
                <a:cs typeface="Times New Roman" pitchFamily="18" charset="0"/>
              </a:rPr>
              <a:t>-&gt;</a:t>
            </a:r>
            <a:r>
              <a:rPr lang="en-US" sz="1600" dirty="0" err="1">
                <a:latin typeface="Times New Roman" pitchFamily="18" charset="0"/>
                <a:cs typeface="Times New Roman" pitchFamily="18" charset="0"/>
              </a:rPr>
              <a:t>showModel</a:t>
            </a:r>
            <a:r>
              <a:rPr lang="en-US" sz="1600" dirty="0">
                <a:latin typeface="Times New Roman" pitchFamily="18" charset="0"/>
                <a:cs typeface="Times New Roman" pitchFamily="18" charset="0"/>
              </a:rPr>
              <a:t>(‘A8</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46924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010" y="2110085"/>
            <a:ext cx="8819979"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Object Oriented Programming</a:t>
            </a:r>
          </a:p>
        </p:txBody>
      </p:sp>
    </p:spTree>
    <p:extLst>
      <p:ext uri="{BB962C8B-B14F-4D97-AF65-F5344CB8AC3E}">
        <p14:creationId xmlns:p14="http://schemas.microsoft.com/office/powerpoint/2010/main" val="2271466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4000" b="1" u="sng" dirty="0" smtClean="0">
                <a:latin typeface="Times New Roman" pitchFamily="18" charset="0"/>
                <a:cs typeface="Times New Roman" pitchFamily="18" charset="0"/>
              </a:rPr>
              <a:t>Class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pPr marL="0" indent="0">
              <a:buNone/>
            </a:pP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PHP </a:t>
            </a:r>
            <a:r>
              <a:rPr lang="en-US" sz="2400" dirty="0">
                <a:latin typeface="Times New Roman" pitchFamily="18" charset="0"/>
                <a:cs typeface="Times New Roman" pitchFamily="18" charset="0"/>
              </a:rPr>
              <a:t>class is a group of values with a set of operations to manipulate this </a:t>
            </a:r>
            <a:r>
              <a:rPr lang="en-US" sz="2400" dirty="0" smtClean="0">
                <a:latin typeface="Times New Roman" pitchFamily="18" charset="0"/>
                <a:cs typeface="Times New Roman" pitchFamily="18" charset="0"/>
              </a:rPr>
              <a:t>values. Classes </a:t>
            </a:r>
            <a:r>
              <a:rPr lang="en-US" sz="2400" dirty="0">
                <a:latin typeface="Times New Roman" pitchFamily="18" charset="0"/>
                <a:cs typeface="Times New Roman" pitchFamily="18" charset="0"/>
              </a:rPr>
              <a:t>facilitate modularity and information hiding. Classes are used to define a new data type</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05731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Rules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2133600"/>
          </a:xfrm>
        </p:spPr>
        <p:txBody>
          <a:bodyPr>
            <a:normAutofit/>
          </a:bodyPr>
          <a:lstStyle/>
          <a:p>
            <a:r>
              <a:rPr lang="en-US" sz="2400" dirty="0">
                <a:latin typeface="Times New Roman" pitchFamily="18" charset="0"/>
                <a:cs typeface="Times New Roman" pitchFamily="18" charset="0"/>
              </a:rPr>
              <a:t>The class name can be any valid label.</a:t>
            </a:r>
          </a:p>
          <a:p>
            <a:r>
              <a:rPr lang="en-US" sz="2400" dirty="0">
                <a:latin typeface="Times New Roman" pitchFamily="18" charset="0"/>
                <a:cs typeface="Times New Roman" pitchFamily="18" charset="0"/>
              </a:rPr>
              <a:t>It can't be </a:t>
            </a:r>
            <a:r>
              <a:rPr lang="en-US" sz="2400" dirty="0" smtClean="0">
                <a:latin typeface="Times New Roman" pitchFamily="18" charset="0"/>
                <a:cs typeface="Times New Roman" pitchFamily="18" charset="0"/>
              </a:rPr>
              <a:t>PHP </a:t>
            </a:r>
            <a:r>
              <a:rPr lang="en-US" sz="2400" dirty="0">
                <a:latin typeface="Times New Roman" pitchFamily="18" charset="0"/>
                <a:cs typeface="Times New Roman" pitchFamily="18" charset="0"/>
              </a:rPr>
              <a:t>reserved word.</a:t>
            </a:r>
          </a:p>
          <a:p>
            <a:r>
              <a:rPr lang="en-US" sz="2400" dirty="0">
                <a:latin typeface="Times New Roman" pitchFamily="18" charset="0"/>
                <a:cs typeface="Times New Roman" pitchFamily="18" charset="0"/>
              </a:rPr>
              <a:t>A valid class name starts with a letter or </a:t>
            </a:r>
            <a:r>
              <a:rPr lang="en-US" sz="2400" dirty="0" smtClean="0">
                <a:latin typeface="Times New Roman" pitchFamily="18" charset="0"/>
                <a:cs typeface="Times New Roman" pitchFamily="18" charset="0"/>
              </a:rPr>
              <a:t>underscores, </a:t>
            </a:r>
            <a:r>
              <a:rPr lang="en-US" sz="2400" dirty="0">
                <a:latin typeface="Times New Roman" pitchFamily="18" charset="0"/>
                <a:cs typeface="Times New Roman" pitchFamily="18" charset="0"/>
              </a:rPr>
              <a:t>followed by any number of letter, numbers or underscores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8101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495800"/>
          </a:xfrm>
        </p:spPr>
        <p:txBody>
          <a:bodyPr>
            <a:normAutofit fontScale="92500" lnSpcReduction="10000"/>
          </a:bodyPr>
          <a:lstStyle/>
          <a:p>
            <a:pPr marL="0" indent="0">
              <a:buNone/>
            </a:pPr>
            <a:r>
              <a:rPr lang="en-US" sz="2000" dirty="0">
                <a:solidFill>
                  <a:srgbClr val="FF0000"/>
                </a:solidFill>
                <a:latin typeface="Times New Roman" pitchFamily="18" charset="0"/>
                <a:cs typeface="Times New Roman" pitchFamily="18" charset="0"/>
              </a:rPr>
              <a:t>c</a:t>
            </a:r>
            <a:r>
              <a:rPr lang="en-US" sz="2000" dirty="0" smtClean="0">
                <a:solidFill>
                  <a:srgbClr val="FF0000"/>
                </a:solidFill>
                <a:latin typeface="Times New Roman" pitchFamily="18" charset="0"/>
                <a:cs typeface="Times New Roman" pitchFamily="18" charset="0"/>
              </a:rPr>
              <a:t>lass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Classname</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variable_name</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variable_name</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Method_name</a:t>
            </a:r>
            <a:r>
              <a:rPr lang="en-US" sz="2000" dirty="0" smtClean="0">
                <a:latin typeface="Times New Roman" pitchFamily="18" charset="0"/>
                <a:cs typeface="Times New Roman" pitchFamily="18" charset="0"/>
              </a:rPr>
              <a:t> (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Body of Method;</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Method_name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parameter_list</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Body of Method;</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4" name="TextBox 3"/>
          <p:cNvSpPr txBox="1"/>
          <p:nvPr/>
        </p:nvSpPr>
        <p:spPr>
          <a:xfrm>
            <a:off x="4572000" y="1122673"/>
            <a:ext cx="263405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Times New Roman" pitchFamily="18" charset="0"/>
                <a:cs typeface="Times New Roman" pitchFamily="18" charset="0"/>
              </a:rPr>
              <a:t>Data Member / Properties</a:t>
            </a:r>
            <a:endParaRPr lang="en-US" dirty="0">
              <a:latin typeface="Times New Roman" pitchFamily="18" charset="0"/>
              <a:cs typeface="Times New Roman" pitchFamily="18" charset="0"/>
            </a:endParaRPr>
          </a:p>
        </p:txBody>
      </p:sp>
      <p:sp>
        <p:nvSpPr>
          <p:cNvPr id="9" name="Right Brace 8"/>
          <p:cNvSpPr/>
          <p:nvPr/>
        </p:nvSpPr>
        <p:spPr>
          <a:xfrm>
            <a:off x="4191000" y="1123950"/>
            <a:ext cx="381000" cy="3810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0" name="Right Brace 9"/>
          <p:cNvSpPr/>
          <p:nvPr/>
        </p:nvSpPr>
        <p:spPr>
          <a:xfrm>
            <a:off x="5638800" y="1962150"/>
            <a:ext cx="549540" cy="9906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1" name="Right Brace 10"/>
          <p:cNvSpPr/>
          <p:nvPr/>
        </p:nvSpPr>
        <p:spPr>
          <a:xfrm>
            <a:off x="5715000" y="3257550"/>
            <a:ext cx="304800" cy="10668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TextBox 11"/>
          <p:cNvSpPr txBox="1"/>
          <p:nvPr/>
        </p:nvSpPr>
        <p:spPr>
          <a:xfrm>
            <a:off x="7010400" y="2602105"/>
            <a:ext cx="190499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Times New Roman" pitchFamily="18" charset="0"/>
                <a:cs typeface="Times New Roman" pitchFamily="18" charset="0"/>
              </a:rPr>
              <a:t>Methods / Member Function</a:t>
            </a:r>
            <a:endParaRPr lang="en-US" dirty="0">
              <a:latin typeface="Times New Roman" pitchFamily="18" charset="0"/>
              <a:cs typeface="Times New Roman" pitchFamily="18" charset="0"/>
            </a:endParaRPr>
          </a:p>
        </p:txBody>
      </p:sp>
      <p:cxnSp>
        <p:nvCxnSpPr>
          <p:cNvPr id="14" name="Straight Connector 13"/>
          <p:cNvCxnSpPr>
            <a:stCxn id="10" idx="1"/>
            <a:endCxn id="12" idx="1"/>
          </p:cNvCxnSpPr>
          <p:nvPr/>
        </p:nvCxnSpPr>
        <p:spPr>
          <a:xfrm>
            <a:off x="6188340" y="2457450"/>
            <a:ext cx="822060" cy="467821"/>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a:stCxn id="11" idx="1"/>
            <a:endCxn id="12" idx="1"/>
          </p:cNvCxnSpPr>
          <p:nvPr/>
        </p:nvCxnSpPr>
        <p:spPr>
          <a:xfrm flipV="1">
            <a:off x="6019800" y="2925271"/>
            <a:ext cx="990600" cy="865679"/>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0231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6750"/>
            <a:ext cx="4038600" cy="3429000"/>
          </a:xfrm>
        </p:spPr>
        <p:txBody>
          <a:bodyPr>
            <a:normAutofit/>
          </a:bodyPr>
          <a:lstStyle/>
          <a:p>
            <a:pPr marL="0" indent="0">
              <a:buNone/>
            </a:pPr>
            <a:r>
              <a:rPr lang="en-US" sz="1800" dirty="0" smtClean="0">
                <a:solidFill>
                  <a:srgbClr val="FF0000"/>
                </a:solidFill>
                <a:latin typeface="Times New Roman" pitchFamily="18" charset="0"/>
                <a:cs typeface="Times New Roman" pitchFamily="18" charset="0"/>
              </a:rPr>
              <a:t>class</a:t>
            </a:r>
            <a:r>
              <a:rPr lang="en-US" sz="1800" dirty="0" smtClean="0">
                <a:latin typeface="Times New Roman" pitchFamily="18" charset="0"/>
                <a:cs typeface="Times New Roman" pitchFamily="18" charset="0"/>
              </a:rPr>
              <a:t> Mobile</a:t>
            </a:r>
          </a:p>
          <a:p>
            <a:pPr marL="0" indent="0">
              <a:buNone/>
            </a:pP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 $model;</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 global variable</a:t>
            </a:r>
          </a:p>
          <a:p>
            <a:pPr marL="0" indent="0">
              <a:buNone/>
            </a:pPr>
            <a:r>
              <a:rPr lang="en-US" sz="1800" dirty="0" smtClean="0">
                <a:latin typeface="Times New Roman" pitchFamily="18" charset="0"/>
                <a:cs typeface="Times New Roman" pitchFamily="18" charset="0"/>
              </a:rPr>
              <a:t>      function </a:t>
            </a:r>
            <a:r>
              <a:rPr lang="en-US" sz="1800" dirty="0" err="1" smtClean="0">
                <a:latin typeface="Times New Roman" pitchFamily="18" charset="0"/>
                <a:cs typeface="Times New Roman" pitchFamily="18" charset="0"/>
              </a:rPr>
              <a:t>showModel</a:t>
            </a:r>
            <a:r>
              <a:rPr lang="en-US" sz="1800" dirty="0" smtClean="0">
                <a:latin typeface="Times New Roman" pitchFamily="18" charset="0"/>
                <a:cs typeface="Times New Roman" pitchFamily="18" charset="0"/>
              </a:rPr>
              <a:t> ($number)</a:t>
            </a:r>
          </a:p>
          <a:p>
            <a:pPr marL="0" indent="0">
              <a:buNone/>
            </a:pP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            global $model;</a:t>
            </a:r>
          </a:p>
          <a:p>
            <a:pPr marL="0" indent="0">
              <a:buNone/>
            </a:pPr>
            <a:r>
              <a:rPr lang="en-US" sz="1800" dirty="0" smtClean="0">
                <a:latin typeface="Times New Roman" pitchFamily="18" charset="0"/>
                <a:cs typeface="Times New Roman" pitchFamily="18" charset="0"/>
              </a:rPr>
              <a:t>            $model = $number;</a:t>
            </a:r>
          </a:p>
          <a:p>
            <a:pPr marL="0" indent="0">
              <a:buNone/>
            </a:pPr>
            <a:r>
              <a:rPr lang="en-US" sz="1800" dirty="0" smtClean="0">
                <a:latin typeface="Times New Roman" pitchFamily="18" charset="0"/>
                <a:cs typeface="Times New Roman" pitchFamily="18" charset="0"/>
              </a:rPr>
              <a:t>           echo “Model Number: $model”;</a:t>
            </a:r>
          </a:p>
          <a:p>
            <a:pPr marL="0" indent="0">
              <a:buNone/>
            </a:pPr>
            <a:r>
              <a:rPr lang="en-US" sz="1800" dirty="0" smtClean="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a:t>
            </a:r>
          </a:p>
        </p:txBody>
      </p:sp>
      <p:sp>
        <p:nvSpPr>
          <p:cNvPr id="4" name="Content Placeholder 2"/>
          <p:cNvSpPr txBox="1">
            <a:spLocks/>
          </p:cNvSpPr>
          <p:nvPr/>
        </p:nvSpPr>
        <p:spPr>
          <a:xfrm>
            <a:off x="4572000" y="666750"/>
            <a:ext cx="4343400" cy="3429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solidFill>
                  <a:srgbClr val="FF0000"/>
                </a:solidFill>
                <a:latin typeface="Times New Roman" pitchFamily="18" charset="0"/>
                <a:cs typeface="Times New Roman" pitchFamily="18" charset="0"/>
              </a:rPr>
              <a:t>class</a:t>
            </a:r>
            <a:r>
              <a:rPr lang="en-US" sz="1800" dirty="0" smtClean="0">
                <a:latin typeface="Times New Roman" pitchFamily="18" charset="0"/>
                <a:cs typeface="Times New Roman" pitchFamily="18" charset="0"/>
              </a:rPr>
              <a:t> Mobile</a:t>
            </a:r>
          </a:p>
          <a:p>
            <a:pPr marL="0" indent="0">
              <a:buFont typeface="Arial" pitchFamily="34" charset="0"/>
              <a:buNone/>
            </a:pPr>
            <a:r>
              <a:rPr lang="en-US" sz="1800" dirty="0" smtClean="0">
                <a:latin typeface="Times New Roman" pitchFamily="18" charset="0"/>
                <a:cs typeface="Times New Roman" pitchFamily="18" charset="0"/>
              </a:rPr>
              <a:t>{</a:t>
            </a:r>
          </a:p>
          <a:p>
            <a:pPr marL="0" indent="0">
              <a:buFont typeface="Arial" pitchFamily="34" charse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public $model;</a:t>
            </a:r>
            <a:endParaRPr lang="en-US" sz="1800" i="1" dirty="0" smtClean="0">
              <a:latin typeface="Times New Roman" pitchFamily="18" charset="0"/>
              <a:cs typeface="Times New Roman" pitchFamily="18" charset="0"/>
            </a:endParaRPr>
          </a:p>
          <a:p>
            <a:pPr marL="0" indent="0">
              <a:buFont typeface="Arial" pitchFamily="34" charset="0"/>
              <a:buNone/>
            </a:pPr>
            <a:r>
              <a:rPr lang="en-US" sz="1800" dirty="0" smtClean="0">
                <a:latin typeface="Times New Roman" pitchFamily="18" charset="0"/>
                <a:cs typeface="Times New Roman" pitchFamily="18" charset="0"/>
              </a:rPr>
              <a:t>     function </a:t>
            </a:r>
            <a:r>
              <a:rPr lang="en-US" sz="1800" dirty="0" err="1" smtClean="0">
                <a:latin typeface="Times New Roman" pitchFamily="18" charset="0"/>
                <a:cs typeface="Times New Roman" pitchFamily="18" charset="0"/>
              </a:rPr>
              <a:t>showModel</a:t>
            </a:r>
            <a:r>
              <a:rPr lang="en-US" sz="1800" dirty="0" smtClean="0">
                <a:latin typeface="Times New Roman" pitchFamily="18" charset="0"/>
                <a:cs typeface="Times New Roman" pitchFamily="18" charset="0"/>
              </a:rPr>
              <a:t> ($number)</a:t>
            </a:r>
          </a:p>
          <a:p>
            <a:pPr marL="0" indent="0">
              <a:buFont typeface="Arial" pitchFamily="34" charset="0"/>
              <a:buNone/>
            </a:pPr>
            <a:r>
              <a:rPr lang="en-US" sz="1800" dirty="0" smtClean="0">
                <a:latin typeface="Times New Roman" pitchFamily="18" charset="0"/>
                <a:cs typeface="Times New Roman" pitchFamily="18" charset="0"/>
              </a:rPr>
              <a:t>       {</a:t>
            </a:r>
          </a:p>
          <a:p>
            <a:pPr marL="0" indent="0">
              <a:buFont typeface="Arial" pitchFamily="34" charset="0"/>
              <a:buNone/>
            </a:pPr>
            <a:r>
              <a:rPr lang="en-US" sz="1800" dirty="0" smtClean="0">
                <a:latin typeface="Times New Roman" pitchFamily="18" charset="0"/>
                <a:cs typeface="Times New Roman" pitchFamily="18" charset="0"/>
              </a:rPr>
              <a:t>           $this</a:t>
            </a:r>
            <a:r>
              <a:rPr lang="en-US" sz="1800" dirty="0" smtClean="0">
                <a:latin typeface="+mj-lt"/>
                <a:cs typeface="Times New Roman" pitchFamily="18" charset="0"/>
              </a:rPr>
              <a:t>-&gt;</a:t>
            </a:r>
            <a:r>
              <a:rPr lang="en-US" sz="1800" dirty="0" smtClean="0">
                <a:latin typeface="Times New Roman" pitchFamily="18" charset="0"/>
                <a:cs typeface="Times New Roman" pitchFamily="18" charset="0"/>
              </a:rPr>
              <a:t>model = $number;</a:t>
            </a:r>
          </a:p>
          <a:p>
            <a:pPr marL="0" indent="0">
              <a:buFont typeface="Arial" pitchFamily="34" charset="0"/>
              <a:buNone/>
            </a:pPr>
            <a:r>
              <a:rPr lang="en-US" sz="1800" dirty="0" smtClean="0">
                <a:latin typeface="Times New Roman" pitchFamily="18" charset="0"/>
                <a:cs typeface="Times New Roman" pitchFamily="18" charset="0"/>
              </a:rPr>
              <a:t>           echo “Model Number: $this</a:t>
            </a:r>
            <a:r>
              <a:rPr lang="en-US" sz="1800" dirty="0" smtClean="0">
                <a:latin typeface="+mj-lt"/>
                <a:cs typeface="Times New Roman" pitchFamily="18" charset="0"/>
              </a:rPr>
              <a:t>-&gt;</a:t>
            </a:r>
            <a:r>
              <a:rPr lang="en-US" sz="1800" dirty="0" smtClean="0">
                <a:latin typeface="Times New Roman" pitchFamily="18" charset="0"/>
                <a:cs typeface="Times New Roman" pitchFamily="18" charset="0"/>
              </a:rPr>
              <a:t>model”;</a:t>
            </a:r>
          </a:p>
          <a:p>
            <a:pPr marL="0" indent="0">
              <a:buFont typeface="Arial" pitchFamily="34" charset="0"/>
              <a:buNone/>
            </a:pPr>
            <a:r>
              <a:rPr lang="en-US" sz="1800" dirty="0" smtClean="0">
                <a:latin typeface="Times New Roman" pitchFamily="18" charset="0"/>
                <a:cs typeface="Times New Roman" pitchFamily="18" charset="0"/>
              </a:rPr>
              <a:t>        }</a:t>
            </a:r>
          </a:p>
          <a:p>
            <a:pPr marL="0" indent="0">
              <a:buFont typeface="Arial" pitchFamily="34" charset="0"/>
              <a:buNone/>
            </a:pP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2713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fade">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fade">
                                      <p:cBhvr>
                                        <p:cTn id="62" dur="500"/>
                                        <p:tgtEl>
                                          <p:spTgt spid="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fade">
                                      <p:cBhvr>
                                        <p:cTn id="67" dur="500"/>
                                        <p:tgtEl>
                                          <p:spTgt spid="4">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Effect transition="in" filter="fade">
                                      <p:cBhvr>
                                        <p:cTn id="72" dur="500"/>
                                        <p:tgtEl>
                                          <p:spTgt spid="4">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animEffect transition="in" filter="fade">
                                      <p:cBhvr>
                                        <p:cTn id="77" dur="500"/>
                                        <p:tgtEl>
                                          <p:spTgt spid="4">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5" end="5"/>
                                            </p:txEl>
                                          </p:spTgt>
                                        </p:tgtEl>
                                        <p:attrNameLst>
                                          <p:attrName>style.visibility</p:attrName>
                                        </p:attrNameLst>
                                      </p:cBhvr>
                                      <p:to>
                                        <p:strVal val="visible"/>
                                      </p:to>
                                    </p:set>
                                    <p:animEffect transition="in" filter="fade">
                                      <p:cBhvr>
                                        <p:cTn id="82" dur="500"/>
                                        <p:tgtEl>
                                          <p:spTgt spid="4">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fade">
                                      <p:cBhvr>
                                        <p:cTn id="87" dur="500"/>
                                        <p:tgtEl>
                                          <p:spTgt spid="4">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7" end="7"/>
                                            </p:txEl>
                                          </p:spTgt>
                                        </p:tgtEl>
                                        <p:attrNameLst>
                                          <p:attrName>style.visibility</p:attrName>
                                        </p:attrNameLst>
                                      </p:cBhvr>
                                      <p:to>
                                        <p:strVal val="visible"/>
                                      </p:to>
                                    </p:set>
                                    <p:animEffect transition="in" filter="fade">
                                      <p:cBhvr>
                                        <p:cTn id="92" dur="500"/>
                                        <p:tgtEl>
                                          <p:spTgt spid="4">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8" end="8"/>
                                            </p:txEl>
                                          </p:spTgt>
                                        </p:tgtEl>
                                        <p:attrNameLst>
                                          <p:attrName>style.visibility</p:attrName>
                                        </p:attrNameLst>
                                      </p:cBhvr>
                                      <p:to>
                                        <p:strVal val="visible"/>
                                      </p:to>
                                    </p:set>
                                    <p:animEffect transition="in" filter="fade">
                                      <p:cBhvr>
                                        <p:cTn id="9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548878"/>
            <a:ext cx="8229600" cy="3394472"/>
          </a:xfrm>
        </p:spPr>
        <p:txBody>
          <a:bodyPr>
            <a:normAutofit/>
          </a:bodyPr>
          <a:lstStyle/>
          <a:p>
            <a:pPr marL="0" indent="0">
              <a:buNone/>
            </a:pPr>
            <a:r>
              <a:rPr lang="en-US" sz="2400" dirty="0">
                <a:latin typeface="Times New Roman" pitchFamily="18" charset="0"/>
                <a:cs typeface="Times New Roman" pitchFamily="18" charset="0"/>
              </a:rPr>
              <a:t>You can’t assign computed value inside a </a:t>
            </a:r>
            <a:r>
              <a:rPr lang="en-US" sz="2400" dirty="0" smtClean="0">
                <a:latin typeface="Times New Roman" pitchFamily="18" charset="0"/>
                <a:cs typeface="Times New Roman" pitchFamily="18" charset="0"/>
              </a:rPr>
              <a:t>class.</a:t>
            </a:r>
          </a:p>
          <a:p>
            <a:pPr marL="0" indent="0">
              <a:buNone/>
            </a:pPr>
            <a:r>
              <a:rPr lang="en-US" sz="2400" dirty="0" smtClean="0">
                <a:latin typeface="Times New Roman" pitchFamily="18" charset="0"/>
                <a:cs typeface="Times New Roman" pitchFamily="18" charset="0"/>
              </a:rPr>
              <a:t>Example :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public $price </a:t>
            </a:r>
            <a:r>
              <a:rPr lang="en-US" sz="2400" dirty="0" smtClean="0">
                <a:cs typeface="Times New Roman" pitchFamily="18" charset="0"/>
              </a:rPr>
              <a:t>=</a:t>
            </a:r>
            <a:r>
              <a:rPr lang="en-US" sz="2400" dirty="0" smtClean="0">
                <a:latin typeface="Times New Roman" pitchFamily="18" charset="0"/>
                <a:cs typeface="Times New Roman" pitchFamily="18" charset="0"/>
              </a:rPr>
              <a:t> 10 </a:t>
            </a:r>
            <a:r>
              <a:rPr lang="en-US" sz="2400" dirty="0" smtClean="0">
                <a:cs typeface="Times New Roman" pitchFamily="18" charset="0"/>
              </a:rPr>
              <a:t>+</a:t>
            </a:r>
            <a:r>
              <a:rPr lang="en-US" sz="2400" dirty="0" smtClean="0">
                <a:latin typeface="Times New Roman" pitchFamily="18" charset="0"/>
                <a:cs typeface="Times New Roman" pitchFamily="18" charset="0"/>
              </a:rPr>
              <a:t> 20;</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public $name = “Geeky” . “Shows”;</a:t>
            </a:r>
          </a:p>
        </p:txBody>
      </p:sp>
    </p:spTree>
    <p:extLst>
      <p:ext uri="{BB962C8B-B14F-4D97-AF65-F5344CB8AC3E}">
        <p14:creationId xmlns:p14="http://schemas.microsoft.com/office/powerpoint/2010/main" val="200960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3394472"/>
          </a:xfrm>
        </p:spPr>
        <p:txBody>
          <a:bodyPr>
            <a:normAutofit/>
          </a:bodyPr>
          <a:lstStyle/>
          <a:p>
            <a:pPr marL="0" indent="0">
              <a:buNone/>
            </a:pPr>
            <a:r>
              <a:rPr lang="en-US" sz="2000" dirty="0" smtClean="0">
                <a:solidFill>
                  <a:srgbClr val="FF0000"/>
                </a:solidFill>
                <a:latin typeface="Times New Roman" pitchFamily="18" charset="0"/>
                <a:cs typeface="Times New Roman" pitchFamily="18" charset="0"/>
              </a:rPr>
              <a:t>class</a:t>
            </a:r>
            <a:r>
              <a:rPr lang="en-US" sz="2000" dirty="0" smtClean="0">
                <a:latin typeface="Times New Roman" pitchFamily="18" charset="0"/>
                <a:cs typeface="Times New Roman" pitchFamily="18" charset="0"/>
              </a:rPr>
              <a:t> Owner</a:t>
            </a:r>
          </a:p>
          <a:p>
            <a:pPr marL="0" indent="0">
              <a:buNone/>
            </a:pP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	function </a:t>
            </a:r>
            <a:r>
              <a:rPr lang="en-US" sz="2000" dirty="0" err="1" smtClean="0">
                <a:latin typeface="Times New Roman" pitchFamily="18" charset="0"/>
                <a:cs typeface="Times New Roman" pitchFamily="18" charset="0"/>
              </a:rPr>
              <a:t>setName</a:t>
            </a:r>
            <a:r>
              <a:rPr lang="en-US" sz="2000" dirty="0" smtClean="0">
                <a:latin typeface="Times New Roman" pitchFamily="18" charset="0"/>
                <a:cs typeface="Times New Roman" pitchFamily="18" charset="0"/>
              </a:rPr>
              <a:t> ($surname)</a:t>
            </a:r>
          </a:p>
          <a:p>
            <a:pPr marL="0" indent="0">
              <a:buNone/>
            </a:pP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		$this </a:t>
            </a:r>
            <a:r>
              <a:rPr lang="en-US" sz="2000" dirty="0" smtClean="0">
                <a:cs typeface="Times New Roman" pitchFamily="18" charset="0"/>
              </a:rPr>
              <a:t>-&gt;</a:t>
            </a:r>
            <a:r>
              <a:rPr lang="en-US" sz="2000" dirty="0" smtClean="0">
                <a:latin typeface="Times New Roman" pitchFamily="18" charset="0"/>
                <a:cs typeface="Times New Roman" pitchFamily="18" charset="0"/>
              </a:rPr>
              <a:t> name = $surname;</a:t>
            </a:r>
          </a:p>
          <a:p>
            <a:pPr marL="0" indent="0">
              <a:buNone/>
            </a:pP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5" name="TextBox 4"/>
          <p:cNvSpPr txBox="1"/>
          <p:nvPr/>
        </p:nvSpPr>
        <p:spPr>
          <a:xfrm>
            <a:off x="1371600" y="1123950"/>
            <a:ext cx="3546164" cy="369332"/>
          </a:xfrm>
          <a:prstGeom prst="rect">
            <a:avLst/>
          </a:prstGeom>
          <a:noFill/>
        </p:spPr>
        <p:txBody>
          <a:bodyPr wrap="none" rtlCol="0">
            <a:spAutoFit/>
          </a:bodyPr>
          <a:lstStyle/>
          <a:p>
            <a:r>
              <a:rPr lang="en-US" dirty="0" smtClean="0">
                <a:latin typeface="Times New Roman" pitchFamily="18" charset="0"/>
                <a:cs typeface="Times New Roman" pitchFamily="18" charset="0"/>
              </a:rPr>
              <a:t>public </a:t>
            </a:r>
            <a:r>
              <a:rPr lang="en-US" dirty="0">
                <a:latin typeface="Times New Roman" pitchFamily="18" charset="0"/>
                <a:cs typeface="Times New Roman" pitchFamily="18" charset="0"/>
              </a:rPr>
              <a:t>$name = “Geeky” . “Shows”;</a:t>
            </a:r>
            <a:endParaRPr lang="en-US" dirty="0"/>
          </a:p>
        </p:txBody>
      </p:sp>
      <p:sp>
        <p:nvSpPr>
          <p:cNvPr id="6" name="TextBox 5"/>
          <p:cNvSpPr txBox="1"/>
          <p:nvPr/>
        </p:nvSpPr>
        <p:spPr>
          <a:xfrm>
            <a:off x="1406122" y="1123950"/>
            <a:ext cx="3225563" cy="369332"/>
          </a:xfrm>
          <a:prstGeom prst="rect">
            <a:avLst/>
          </a:prstGeom>
          <a:noFill/>
        </p:spPr>
        <p:txBody>
          <a:bodyPr wrap="none" rtlCol="0">
            <a:spAutoFit/>
          </a:bodyPr>
          <a:lstStyle/>
          <a:p>
            <a:r>
              <a:rPr lang="en-US" dirty="0" smtClean="0">
                <a:latin typeface="Times New Roman" pitchFamily="18" charset="0"/>
                <a:cs typeface="Times New Roman" pitchFamily="18" charset="0"/>
              </a:rPr>
              <a:t>public </a:t>
            </a:r>
            <a:r>
              <a:rPr lang="en-US" dirty="0">
                <a:latin typeface="Times New Roman" pitchFamily="18" charset="0"/>
                <a:cs typeface="Times New Roman" pitchFamily="18" charset="0"/>
              </a:rPr>
              <a:t>$name = “</a:t>
            </a:r>
            <a:r>
              <a:rPr lang="en-US" dirty="0" smtClean="0">
                <a:latin typeface="Times New Roman" pitchFamily="18" charset="0"/>
                <a:cs typeface="Times New Roman" pitchFamily="18" charset="0"/>
              </a:rPr>
              <a:t>Geeky Shows</a:t>
            </a:r>
            <a:r>
              <a:rPr lang="en-US" dirty="0">
                <a:latin typeface="Times New Roman" pitchFamily="18" charset="0"/>
                <a:cs typeface="Times New Roman" pitchFamily="18" charset="0"/>
              </a:rPr>
              <a:t>”;</a:t>
            </a:r>
            <a:endParaRPr lang="en-US" dirty="0"/>
          </a:p>
        </p:txBody>
      </p:sp>
    </p:spTree>
    <p:extLst>
      <p:ext uri="{BB962C8B-B14F-4D97-AF65-F5344CB8AC3E}">
        <p14:creationId xmlns:p14="http://schemas.microsoft.com/office/powerpoint/2010/main" val="203136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3394472"/>
          </a:xfrm>
        </p:spPr>
        <p:txBody>
          <a:bodyPr>
            <a:normAutofit/>
          </a:bodyPr>
          <a:lstStyle/>
          <a:p>
            <a:pPr marL="0" indent="0">
              <a:buNone/>
            </a:pPr>
            <a:r>
              <a:rPr lang="en-US" sz="2800" dirty="0" smtClean="0">
                <a:latin typeface="Times New Roman" pitchFamily="18" charset="0"/>
                <a:cs typeface="Times New Roman" pitchFamily="18" charset="0"/>
              </a:rPr>
              <a:t>You can’t begin the name of method with a double underscore </a:t>
            </a:r>
            <a:r>
              <a:rPr lang="en-US" sz="2800" dirty="0" smtClean="0">
                <a:solidFill>
                  <a:srgbClr val="FF0000"/>
                </a:solidFill>
                <a:latin typeface="Times New Roman" pitchFamily="18" charset="0"/>
                <a:cs typeface="Times New Roman" pitchFamily="18" charset="0"/>
              </a:rPr>
              <a:t>_</a:t>
            </a:r>
            <a:r>
              <a:rPr lang="en-US" sz="2800" dirty="0" smtClean="0">
                <a:latin typeface="Times New Roman" pitchFamily="18" charset="0"/>
                <a:cs typeface="Times New Roman" pitchFamily="18" charset="0"/>
              </a:rPr>
              <a:t>_</a:t>
            </a:r>
          </a:p>
          <a:p>
            <a:pPr marL="0" indent="0">
              <a:buNone/>
            </a:pPr>
            <a:r>
              <a:rPr lang="en-US" sz="2800" dirty="0" smtClean="0">
                <a:latin typeface="Times New Roman" pitchFamily="18" charset="0"/>
                <a:cs typeface="Times New Roman" pitchFamily="18" charset="0"/>
              </a:rPr>
              <a:t>Ex: - function </a:t>
            </a:r>
            <a:r>
              <a:rPr lang="en-US" sz="2800" dirty="0" smtClean="0">
                <a:solidFill>
                  <a:srgbClr val="FF0000"/>
                </a:solidFill>
                <a:latin typeface="Times New Roman" pitchFamily="18" charset="0"/>
                <a:cs typeface="Times New Roman" pitchFamily="18" charset="0"/>
              </a:rPr>
              <a:t>_</a:t>
            </a:r>
            <a:r>
              <a:rPr lang="en-US" sz="2800" dirty="0" smtClean="0">
                <a:latin typeface="Times New Roman" pitchFamily="18" charset="0"/>
                <a:cs typeface="Times New Roman" pitchFamily="18" charset="0"/>
              </a:rPr>
              <a:t>_</a:t>
            </a:r>
            <a:r>
              <a:rPr lang="en-US" sz="2800" dirty="0" err="1" smtClean="0">
                <a:latin typeface="Times New Roman" pitchFamily="18" charset="0"/>
                <a:cs typeface="Times New Roman" pitchFamily="18" charset="0"/>
              </a:rPr>
              <a:t>setName</a:t>
            </a: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40646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516</Words>
  <Application>Microsoft Office PowerPoint</Application>
  <PresentationFormat>On-screen Show (16:9)</PresentationFormat>
  <Paragraphs>99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Class</vt:lpstr>
      <vt:lpstr>Rules</vt:lpstr>
      <vt:lpstr>PowerPoint Presentation</vt:lpstr>
      <vt:lpstr>PowerPoint Presentation</vt:lpstr>
      <vt:lpstr>PowerPoint Presentation</vt:lpstr>
      <vt:lpstr>PowerPoint Presentation</vt:lpstr>
      <vt:lpstr>PowerPoint Presentation</vt:lpstr>
      <vt:lpstr>Object</vt:lpstr>
      <vt:lpstr>Creating Object</vt:lpstr>
      <vt:lpstr>Accessing class member using object</vt:lpstr>
      <vt:lpstr>$this Keyword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dc:title>
  <dc:creator>R</dc:creator>
  <cp:lastModifiedBy>RK</cp:lastModifiedBy>
  <cp:revision>34</cp:revision>
  <dcterms:created xsi:type="dcterms:W3CDTF">2006-08-16T00:00:00Z</dcterms:created>
  <dcterms:modified xsi:type="dcterms:W3CDTF">2019-01-18T09:19:21Z</dcterms:modified>
</cp:coreProperties>
</file>