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71" r:id="rId2"/>
    <p:sldMasterId id="2147483784" r:id="rId3"/>
    <p:sldMasterId id="2147483797" r:id="rId4"/>
    <p:sldMasterId id="2147483824" r:id="rId5"/>
  </p:sldMasterIdLst>
  <p:notesMasterIdLst>
    <p:notesMasterId r:id="rId42"/>
  </p:notesMasterIdLst>
  <p:handoutMasterIdLst>
    <p:handoutMasterId r:id="rId43"/>
  </p:handoutMasterIdLst>
  <p:sldIdLst>
    <p:sldId id="293" r:id="rId6"/>
    <p:sldId id="257" r:id="rId7"/>
    <p:sldId id="278" r:id="rId8"/>
    <p:sldId id="260" r:id="rId9"/>
    <p:sldId id="261" r:id="rId10"/>
    <p:sldId id="258" r:id="rId11"/>
    <p:sldId id="288" r:id="rId12"/>
    <p:sldId id="262" r:id="rId13"/>
    <p:sldId id="297" r:id="rId14"/>
    <p:sldId id="298" r:id="rId15"/>
    <p:sldId id="268" r:id="rId16"/>
    <p:sldId id="302" r:id="rId17"/>
    <p:sldId id="321" r:id="rId18"/>
    <p:sldId id="322" r:id="rId19"/>
    <p:sldId id="323" r:id="rId20"/>
    <p:sldId id="304" r:id="rId21"/>
    <p:sldId id="294" r:id="rId22"/>
    <p:sldId id="259" r:id="rId23"/>
    <p:sldId id="295" r:id="rId24"/>
    <p:sldId id="296" r:id="rId25"/>
    <p:sldId id="263" r:id="rId26"/>
    <p:sldId id="305" r:id="rId27"/>
    <p:sldId id="289" r:id="rId28"/>
    <p:sldId id="306" r:id="rId29"/>
    <p:sldId id="274" r:id="rId30"/>
    <p:sldId id="307" r:id="rId31"/>
    <p:sldId id="313" r:id="rId32"/>
    <p:sldId id="310" r:id="rId33"/>
    <p:sldId id="309" r:id="rId34"/>
    <p:sldId id="320" r:id="rId35"/>
    <p:sldId id="311" r:id="rId36"/>
    <p:sldId id="319" r:id="rId37"/>
    <p:sldId id="318" r:id="rId38"/>
    <p:sldId id="269" r:id="rId39"/>
    <p:sldId id="280" r:id="rId40"/>
    <p:sldId id="27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" initials="L" lastIdx="1" clrIdx="0">
    <p:extLst>
      <p:ext uri="{19B8F6BF-5375-455C-9EA6-DF929625EA0E}">
        <p15:presenceInfo xmlns:p15="http://schemas.microsoft.com/office/powerpoint/2012/main" userId="9f47de569c4db5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2FF"/>
    <a:srgbClr val="89D8FF"/>
    <a:srgbClr val="007BB8"/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FD8E-513C-4FF2-AC8F-EFAD708C2F8E}" v="5" dt="2025-02-22T07:50:46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Sheet1!$A$3:$A$14</cx:f>
        <cx:lvl ptCount="12">
          <cx:pt idx="0">Research on Web security &amp; Fuzzing</cx:pt>
          <cx:pt idx="1">Research on DVWA &amp; Fuzzing Attacks</cx:pt>
          <cx:pt idx="2">Problem Statement &amp; Project Goal</cx:pt>
          <cx:pt idx="3">Collecting Tools &amp; Information</cx:pt>
          <cx:pt idx="4">Synopsis &amp; Documentation</cx:pt>
          <cx:pt idx="5">Designing the Working Model</cx:pt>
          <cx:pt idx="6">Initial Implementation of Code</cx:pt>
          <cx:pt idx="7">Finding a Suitable ML Model</cx:pt>
          <cx:pt idx="8">Working OF ML Model</cx:pt>
          <cx:pt idx="9">Testing &amp;Debugging </cx:pt>
          <cx:pt idx="10">Preparing Documentation &amp;Report</cx:pt>
          <cx:pt idx="11">Final Project Review &amp; Submission</cx:pt>
        </cx:lvl>
      </cx:strDim>
      <cx:numDim type="val">
        <cx:f>Sheet1!$B$3:$B$14</cx:f>
        <cx:lvl ptCount="12" formatCode="dd-mm-yyyy">
          <cx:pt idx="0">45550</cx:pt>
          <cx:pt idx="1">45560</cx:pt>
          <cx:pt idx="2">45565</cx:pt>
          <cx:pt idx="3">45575</cx:pt>
          <cx:pt idx="4">45590</cx:pt>
          <cx:pt idx="5">45606</cx:pt>
          <cx:pt idx="6">45662</cx:pt>
          <cx:pt idx="7">45677</cx:pt>
          <cx:pt idx="8">45689</cx:pt>
          <cx:pt idx="9">45713</cx:pt>
          <cx:pt idx="10">45726</cx:pt>
          <cx:pt idx="11">45745</cx:pt>
        </cx:lvl>
      </cx:numDim>
    </cx:data>
    <cx:data id="1">
      <cx:strDim type="cat">
        <cx:f>Sheet1!$A$3:$A$14</cx:f>
        <cx:lvl ptCount="12">
          <cx:pt idx="0">Research on Web security &amp; Fuzzing</cx:pt>
          <cx:pt idx="1">Research on DVWA &amp; Fuzzing Attacks</cx:pt>
          <cx:pt idx="2">Problem Statement &amp; Project Goal</cx:pt>
          <cx:pt idx="3">Collecting Tools &amp; Information</cx:pt>
          <cx:pt idx="4">Synopsis &amp; Documentation</cx:pt>
          <cx:pt idx="5">Designing the Working Model</cx:pt>
          <cx:pt idx="6">Initial Implementation of Code</cx:pt>
          <cx:pt idx="7">Finding a Suitable ML Model</cx:pt>
          <cx:pt idx="8">Working OF ML Model</cx:pt>
          <cx:pt idx="9">Testing &amp;Debugging </cx:pt>
          <cx:pt idx="10">Preparing Documentation &amp;Report</cx:pt>
          <cx:pt idx="11">Final Project Review &amp; Submission</cx:pt>
        </cx:lvl>
      </cx:strDim>
      <cx:numDim type="val">
        <cx:f>Sheet1!$C$3:$C$14</cx:f>
        <cx:lvl ptCount="12" formatCode="dd-mm-yyyy">
          <cx:pt idx="0">45560</cx:pt>
          <cx:pt idx="1">45565</cx:pt>
          <cx:pt idx="2">45575</cx:pt>
          <cx:pt idx="3">45590</cx:pt>
          <cx:pt idx="4">45606</cx:pt>
          <cx:pt idx="5">45662</cx:pt>
          <cx:pt idx="6">45677</cx:pt>
          <cx:pt idx="7">45689</cx:pt>
          <cx:pt idx="8">45713</cx:pt>
          <cx:pt idx="9">45726</cx:pt>
          <cx:pt idx="10">45746</cx:pt>
          <cx:pt idx="11">45746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Web Application </a:t>
            </a: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Fuzzer</a:t>
            </a:r>
            <a:endPara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waterfall" uniqueId="{F9C413D7-20A1-44D5-82C7-F4E83C5BB1AC}" formatIdx="0">
          <cx:tx>
            <cx:txData>
              <cx:f>Sheet1!$B$2</cx:f>
              <cx:v>Starting Dates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  <cx:series layoutId="waterfall" hidden="1" uniqueId="{F4C48B3D-77AF-4D88-B6E2-45DD908C277D}" formatIdx="1">
          <cx:tx>
            <cx:txData>
              <cx:f>Sheet1!$C$2</cx:f>
              <cx:v>Ending Dates</cx:v>
            </cx:txData>
          </cx:tx>
          <cx:dataLabels pos="outEnd">
            <cx:visibility seriesName="0" categoryName="0" value="1"/>
          </cx:dataLabels>
          <cx:dataId val="1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Sheet1!$A$3:$A$14</cx:f>
        <cx:lvl ptCount="12">
          <cx:pt idx="0">Research on Web security &amp; Fuzzing</cx:pt>
          <cx:pt idx="1">Research on DVWA &amp; Fuzzing Attacks</cx:pt>
          <cx:pt idx="2">Problem Statement &amp; Project Goal</cx:pt>
          <cx:pt idx="3">Collecting Tools &amp; Information</cx:pt>
          <cx:pt idx="4">Synopsis &amp; Documentation</cx:pt>
          <cx:pt idx="5">Designing the Working Model</cx:pt>
          <cx:pt idx="6">Initial Implementation of Code</cx:pt>
          <cx:pt idx="7">Finding a Suitable ML Model</cx:pt>
          <cx:pt idx="8">Working OF ML Model</cx:pt>
          <cx:pt idx="9">Testing &amp;Debugging </cx:pt>
          <cx:pt idx="10">Preparing Documentation &amp;Report</cx:pt>
          <cx:pt idx="11">Final Project Review &amp; Submission</cx:pt>
        </cx:lvl>
      </cx:strDim>
      <cx:numDim type="val">
        <cx:f>Sheet1!$B$3:$B$14</cx:f>
        <cx:lvl ptCount="12" formatCode="dd-mm-yyyy">
          <cx:pt idx="0">45550</cx:pt>
          <cx:pt idx="1">45560</cx:pt>
          <cx:pt idx="2">45565</cx:pt>
          <cx:pt idx="3">45575</cx:pt>
          <cx:pt idx="4">45590</cx:pt>
          <cx:pt idx="5">45606</cx:pt>
          <cx:pt idx="6">45662</cx:pt>
          <cx:pt idx="7">45677</cx:pt>
          <cx:pt idx="8">45689</cx:pt>
          <cx:pt idx="9">45713</cx:pt>
          <cx:pt idx="10">45726</cx:pt>
          <cx:pt idx="11">45745</cx:pt>
        </cx:lvl>
      </cx:numDim>
    </cx:data>
    <cx:data id="1">
      <cx:strDim type="cat">
        <cx:f>Sheet1!$A$3:$A$14</cx:f>
        <cx:lvl ptCount="12">
          <cx:pt idx="0">Research on Web security &amp; Fuzzing</cx:pt>
          <cx:pt idx="1">Research on DVWA &amp; Fuzzing Attacks</cx:pt>
          <cx:pt idx="2">Problem Statement &amp; Project Goal</cx:pt>
          <cx:pt idx="3">Collecting Tools &amp; Information</cx:pt>
          <cx:pt idx="4">Synopsis &amp; Documentation</cx:pt>
          <cx:pt idx="5">Designing the Working Model</cx:pt>
          <cx:pt idx="6">Initial Implementation of Code</cx:pt>
          <cx:pt idx="7">Finding a Suitable ML Model</cx:pt>
          <cx:pt idx="8">Working OF ML Model</cx:pt>
          <cx:pt idx="9">Testing &amp;Debugging </cx:pt>
          <cx:pt idx="10">Preparing Documentation &amp;Report</cx:pt>
          <cx:pt idx="11">Final Project Review &amp; Submission</cx:pt>
        </cx:lvl>
      </cx:strDim>
      <cx:numDim type="val">
        <cx:f>Sheet1!$C$3:$C$14</cx:f>
        <cx:lvl ptCount="12" formatCode="dd-mm-yyyy">
          <cx:pt idx="0">45560</cx:pt>
          <cx:pt idx="1">45565</cx:pt>
          <cx:pt idx="2">45575</cx:pt>
          <cx:pt idx="3">45590</cx:pt>
          <cx:pt idx="4">45606</cx:pt>
          <cx:pt idx="5">45662</cx:pt>
          <cx:pt idx="6">45677</cx:pt>
          <cx:pt idx="7">45689</cx:pt>
          <cx:pt idx="8">45713</cx:pt>
          <cx:pt idx="9">45726</cx:pt>
          <cx:pt idx="10">45746</cx:pt>
          <cx:pt idx="11">45746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Web application </a:t>
            </a: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Fuzzer</a:t>
            </a:r>
            <a:endPara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waterfall" uniqueId="{F9C413D7-20A1-44D5-82C7-F4E83C5BB1AC}" formatIdx="0">
          <cx:tx>
            <cx:txData>
              <cx:f>Sheet1!$B$2</cx:f>
              <cx:v>Starting Dates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  <cx:series layoutId="waterfall" hidden="1" uniqueId="{F4C48B3D-77AF-4D88-B6E2-45DD908C277D}" formatIdx="1">
          <cx:tx>
            <cx:txData>
              <cx:f>Sheet1!$C$2</cx:f>
              <cx:v>Ending Dates</cx:v>
            </cx:txData>
          </cx:tx>
          <cx:dataLabels pos="outEnd">
            <cx:visibility seriesName="0" categoryName="0" value="1"/>
          </cx:dataLabels>
          <cx:dataId val="1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Your Project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A5F8-AF43-47EC-BE3C-E01A3A548D42}" type="datetimeFigureOut">
              <a:rPr lang="en-IN" smtClean="0"/>
              <a:t>12-06-2025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3D6A9-A478-4C46-8045-6C4CFE344B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92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Your Project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36FAD-717A-4DF4-B934-0540FD0F5829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EDE34-6F7D-4DA6-9185-CDADD0C74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6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DE34-6F7D-4DA6-9185-CDADD0C748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6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DE34-6F7D-4DA6-9185-CDADD0C748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24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82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4804-9940-4D61-8AEF-B5AECC234B69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JSPM's BSIOTR,Wagholi,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3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B10-35F6-47BA-ADCB-696933C9E81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JSPM's BSIOTR,Wagholi,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27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30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6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65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6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72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09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029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51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67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1974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30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8147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09C1-EE57-456A-9C6D-CEB98FAF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CAE5-3A71-4F5D-B60E-8D851CF0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8092-45AB-4756-B1B2-61B5E6B2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C8A9-6E1D-40F1-9D28-B24ED79E2DA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A0ED-232D-4131-8055-B4E3CFAB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9C43-3EB4-48E1-86F5-0CEC1F9A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4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04F-0FB0-48C6-BBF8-7C3BAF1E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98E3-9482-475F-BF3A-A0273EA05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F403-BAE0-44AD-AC1B-35667113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D4D5-F465-4F91-80D1-D071255C326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2EA-1DE2-4839-AD8A-FC4D470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A17D-F504-4D4A-BAC8-055995C0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87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1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383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822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560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0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1376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6636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722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23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8872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934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02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43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63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940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726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119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7843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58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7243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018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1731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1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483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95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201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362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E4F8-9886-0933-127A-5AD0A2B2F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288F-3065-9F2E-CB35-7E3F5208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3BD3-ADAE-A724-47AC-B16E5DB0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7121-444B-2DC7-DD96-E8859184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B7A9-22A4-3654-A4B8-76DD16BA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61951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25B-0706-EDAC-59D6-EEE5BDC0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5096-CF98-29DD-8732-D157336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524F-CB97-12B7-27E1-976ABB39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C8A9-6E1D-40F1-9D28-B24ED79E2DA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1CFE-35A6-CA01-F5E7-9A3EA21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817C-7FA7-A435-13CD-E7C5635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487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364-99DD-A582-DA2A-71C02D11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0174-D150-8966-7E89-71F39585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1788-A9E5-2996-2970-9453E6C4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0E51-D6C8-7FAF-7B7F-839AE68B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21D7-7555-A9F6-399C-AD03938C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786189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308B-AA19-395B-F126-56A154B0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C67A-202F-706B-B744-88ABB15D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0126-95E2-F2E3-9B5D-3D6AAE23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3FEB-C349-8839-8BCD-46337BB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17DD-EDED-6A79-7C43-1A10D697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B845-FE83-5DFE-D417-C4F7F44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151655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C974-9244-208F-6865-D0DDDB9F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3BB3-CE0B-F78D-532C-E1B2017B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F1AC-432D-92FD-2D37-0ECC20D0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F9F14-A1DB-D561-843B-3EDFEC13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55CB1-3EEE-844D-9629-98A032621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98FD2-90AC-D7D1-C756-CE2C3F9A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B517F-C153-943E-CF84-B346A246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F6417-1B83-E11C-96E9-2B73FC5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651918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F46-270E-B18D-D4ED-C65EDD94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B0839-AF6B-AA5C-B7EF-70CB2BED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A94F-CC99-4DAC-839C-A54897455231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1CDF5-392A-4793-0466-75C09FCE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D992-7342-879B-AC80-D311618C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44E2-265F-40A6-B281-CBF0A5CBD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48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9A195-7507-66EA-EA3B-EFCA395D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4685D-8B9E-733B-D71E-435C5396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5AAE-A6B7-01E8-DBE3-BFAEF8C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2221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367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7497-87CD-6ED5-A8E4-1A52385A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17EF-4D1B-3B64-D7CF-C91A28A5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0FBB-0E00-07DC-3E5D-96DAA48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69B5-F3F3-D332-17EF-BE46FDCB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BBF9-5A8B-5A0D-B397-A390EA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BDC1-FCF4-BAB0-5B26-C4283E55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7084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46DA-3004-ACFB-3436-36BD7377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E704-0871-87AC-F95A-D8BCC0F19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B9FD-982B-5018-B48F-3F4D623A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0AC6-0433-8690-04C8-4D57155A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63AD-430B-8148-B2D1-B5296981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5CB7-CA17-31F1-9ECE-E47D6F5D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2058253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57EE-024B-3063-CDE6-82A9F8BB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FA128-1CF2-97E8-D36C-5B614A44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7B58-4A0A-B3A1-B0DD-C461F118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D408-45DF-AAD4-88D3-02D13026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5722-B5E5-5BBA-B9BA-7B15EC13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037687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6F19F-DF61-FD30-15A5-2A5B4BF9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47C02-AE3F-562C-15EB-8FF3EA885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8626-4AD3-630B-92F2-4D7D2929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003F-D2A3-5AED-F7D5-29E0FD01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FFD5-5C4B-BA98-824A-F91D22C1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5645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2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8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fld id="{5D22B5C2-2522-4659-B6B6-7A87A6D4F474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Book Antiqu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62626"/>
                </a:solidFill>
                <a:latin typeface="Book Antiqu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8443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365400">
              <a:lnSpc>
                <a:spcPct val="100000"/>
              </a:lnSpc>
              <a:spcBef>
                <a:spcPts val="479"/>
              </a:spcBef>
              <a:buClr>
                <a:srgbClr val="873624"/>
              </a:buClr>
              <a:buFont typeface="Wingdings" charset="2"/>
              <a:buChar char="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Edit Master text styles</a:t>
            </a:r>
          </a:p>
          <a:p>
            <a:pPr marL="365760" lvl="1" indent="-365400">
              <a:lnSpc>
                <a:spcPct val="100000"/>
              </a:lnSpc>
              <a:spcBef>
                <a:spcPts val="479"/>
              </a:spcBef>
              <a:buClr>
                <a:srgbClr val="873624"/>
              </a:buClr>
              <a:buFont typeface="Wingdings" charset="2"/>
              <a:buChar char="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Second level</a:t>
            </a:r>
          </a:p>
          <a:p>
            <a:pPr marL="365760" lvl="2" indent="-365400">
              <a:lnSpc>
                <a:spcPct val="100000"/>
              </a:lnSpc>
              <a:spcBef>
                <a:spcPts val="479"/>
              </a:spcBef>
              <a:buClr>
                <a:srgbClr val="873624"/>
              </a:buClr>
              <a:buFont typeface="Wingdings" charset="2"/>
              <a:buChar char="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Third level</a:t>
            </a:r>
          </a:p>
          <a:p>
            <a:pPr marL="365760" lvl="3" indent="-365400">
              <a:lnSpc>
                <a:spcPct val="100000"/>
              </a:lnSpc>
              <a:spcBef>
                <a:spcPts val="479"/>
              </a:spcBef>
              <a:buClr>
                <a:srgbClr val="873624"/>
              </a:buClr>
              <a:buFont typeface="Wingdings" charset="2"/>
              <a:buChar char="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Fourth level</a:t>
            </a:r>
          </a:p>
          <a:p>
            <a:pPr marL="365760" lvl="4" indent="-365400">
              <a:lnSpc>
                <a:spcPct val="100000"/>
              </a:lnSpc>
              <a:spcBef>
                <a:spcPts val="479"/>
              </a:spcBef>
              <a:buClr>
                <a:srgbClr val="873624"/>
              </a:buClr>
              <a:buFont typeface="Wingdings" charset="2"/>
              <a:buChar char="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Fifth level</a:t>
            </a:r>
            <a:endParaRPr lang="en-US" sz="1600" b="0" strike="noStrike" spc="-1">
              <a:solidFill>
                <a:srgbClr val="262626"/>
              </a:solidFill>
              <a:latin typeface="Book Antiqu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553E212-1C4A-4C83-82EB-0BA8F2662922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895D1D"/>
                </a:solidFill>
                <a:latin typeface="Book Antiqua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roup 7"/>
          <p:cNvGrpSpPr/>
          <p:nvPr/>
        </p:nvGrpSpPr>
        <p:grpSpPr>
          <a:xfrm>
            <a:off x="1172520" y="1392120"/>
            <a:ext cx="6779160" cy="913320"/>
            <a:chOff x="1172520" y="1392120"/>
            <a:chExt cx="6779160" cy="913320"/>
          </a:xfrm>
        </p:grpSpPr>
        <p:sp>
          <p:nvSpPr>
            <p:cNvPr id="49" name="CustomShape 8"/>
            <p:cNvSpPr/>
            <p:nvPr/>
          </p:nvSpPr>
          <p:spPr>
            <a:xfrm>
              <a:off x="4289400" y="1392120"/>
              <a:ext cx="5925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DBA455"/>
                  </a:solidFill>
                  <a:latin typeface="Wingdings"/>
                </a:rPr>
                <a:t></a:t>
              </a:r>
              <a:endParaRPr lang="en-IN" sz="5400" b="0" strike="noStrike" spc="-1">
                <a:latin typeface="Arial"/>
              </a:endParaRPr>
            </a:p>
          </p:txBody>
        </p:sp>
        <p:sp>
          <p:nvSpPr>
            <p:cNvPr id="50" name="Line 9"/>
            <p:cNvSpPr/>
            <p:nvPr/>
          </p:nvSpPr>
          <p:spPr>
            <a:xfrm flipH="1" flipV="1">
              <a:off x="1172520" y="1936080"/>
              <a:ext cx="3119760" cy="18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Line 10"/>
            <p:cNvSpPr/>
            <p:nvPr/>
          </p:nvSpPr>
          <p:spPr>
            <a:xfrm flipH="1" flipV="1">
              <a:off x="4831920" y="1933200"/>
              <a:ext cx="3119760" cy="144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762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822" r:id="rId13"/>
    <p:sldLayoutId id="2147483823" r:id="rId14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895D1D"/>
                </a:solidFill>
                <a:latin typeface="Book Antiqua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5A4188A-EAF1-4760-BDFF-D8CBB1E587C0}" type="datetime1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13C470-169F-444E-A7D9-C5AD1DD0C562}" type="slidenum">
              <a:rPr lang="en-US" sz="1200" b="0" strike="noStrike" spc="-1">
                <a:solidFill>
                  <a:srgbClr val="895D1D"/>
                </a:solidFill>
                <a:latin typeface="Aria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grpSp>
        <p:nvGrpSpPr>
          <p:cNvPr id="93" name="Group 6"/>
          <p:cNvGrpSpPr/>
          <p:nvPr/>
        </p:nvGrpSpPr>
        <p:grpSpPr>
          <a:xfrm>
            <a:off x="1172520" y="1392120"/>
            <a:ext cx="6779160" cy="913320"/>
            <a:chOff x="1172520" y="1392120"/>
            <a:chExt cx="6779160" cy="913320"/>
          </a:xfrm>
        </p:grpSpPr>
        <p:sp>
          <p:nvSpPr>
            <p:cNvPr id="94" name="CustomShape 7"/>
            <p:cNvSpPr/>
            <p:nvPr/>
          </p:nvSpPr>
          <p:spPr>
            <a:xfrm>
              <a:off x="4289400" y="1392120"/>
              <a:ext cx="5925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DBA455"/>
                  </a:solidFill>
                  <a:latin typeface="Wingdings"/>
                </a:rPr>
                <a:t></a:t>
              </a:r>
              <a:endParaRPr lang="en-IN" sz="5400" b="0" strike="noStrike" spc="-1">
                <a:latin typeface="Arial"/>
              </a:endParaRPr>
            </a:p>
          </p:txBody>
        </p:sp>
        <p:sp>
          <p:nvSpPr>
            <p:cNvPr id="95" name="Line 8"/>
            <p:cNvSpPr/>
            <p:nvPr/>
          </p:nvSpPr>
          <p:spPr>
            <a:xfrm flipH="1" flipV="1">
              <a:off x="1172520" y="1936080"/>
              <a:ext cx="3119760" cy="18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9"/>
            <p:cNvSpPr/>
            <p:nvPr/>
          </p:nvSpPr>
          <p:spPr>
            <a:xfrm flipH="1" flipV="1">
              <a:off x="4831920" y="1933200"/>
              <a:ext cx="3119760" cy="144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Book Antiqu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Book Antiqu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62626"/>
                </a:solidFill>
                <a:latin typeface="Book Antiqu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Book Antiqua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400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 ft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C64C64D-61F5-410A-9E82-FB8056E17722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6/12/2025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>
                <a:latin typeface="Times New Roman"/>
              </a:rPr>
              <a:t>JSPM's BSIOTR,Wagholi, Pune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9E6B00-D0E3-4822-A848-1675F642E44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892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ftr="0" dt="0"/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B8DA-EC01-909C-FA32-DEC6EB12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05B7-BC01-94C9-A399-B2A6A3B2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69DA-F688-E2A5-59F6-AEE3ED7B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B5C2-2522-4659-B6B6-7A87A6D4F474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FFD4-BFE7-07F4-16EE-6AD91A56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DE72-1C67-1787-0CB8-B344D5FF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288612"/>
            <a:ext cx="8534399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Times New Roman"/>
                <a:cs typeface="Times New Roman"/>
              </a:rPr>
              <a:t>		                  	</a:t>
            </a:r>
            <a:r>
              <a:rPr lang="en-IN" sz="1800" b="1" spc="-10" dirty="0">
                <a:latin typeface="Times New Roman"/>
                <a:cs typeface="Times New Roman"/>
              </a:rPr>
              <a:t>Presented</a:t>
            </a:r>
            <a:r>
              <a:rPr lang="en-IN" sz="1800" b="1" spc="5" dirty="0">
                <a:latin typeface="Times New Roman"/>
                <a:cs typeface="Times New Roman"/>
              </a:rPr>
              <a:t> By</a:t>
            </a:r>
            <a:r>
              <a:rPr lang="en-IN" sz="1800" b="1" spc="-55" dirty="0">
                <a:latin typeface="Times New Roman"/>
                <a:cs typeface="Times New Roman"/>
              </a:rPr>
              <a:t> </a:t>
            </a:r>
            <a:r>
              <a:rPr lang="en-IN" sz="600" b="1" dirty="0">
                <a:latin typeface="Times New Roman"/>
                <a:cs typeface="Times New Roman"/>
              </a:rPr>
              <a:t>:</a:t>
            </a:r>
            <a:r>
              <a:rPr lang="en-IN" sz="2000" b="1" dirty="0">
                <a:latin typeface="Times New Roman"/>
                <a:cs typeface="Times New Roman"/>
              </a:rPr>
              <a:t>:</a:t>
            </a:r>
            <a:endParaRPr lang="en-IN" sz="600" dirty="0">
              <a:latin typeface="Times New Roman"/>
              <a:cs typeface="Times New Roman"/>
            </a:endParaRPr>
          </a:p>
          <a:p>
            <a:pPr marL="3509645" marR="477520" lvl="7">
              <a:spcBef>
                <a:spcPts val="10"/>
              </a:spcBef>
            </a:pPr>
            <a:r>
              <a:rPr lang="en-IN" sz="1600" spc="-30" dirty="0">
                <a:latin typeface="Times New Roman"/>
                <a:cs typeface="Times New Roman"/>
              </a:rPr>
              <a:t>Mr.</a:t>
            </a:r>
            <a:r>
              <a:rPr lang="en-IN" sz="1600" dirty="0">
                <a:latin typeface="Times New Roman"/>
                <a:cs typeface="Times New Roman"/>
              </a:rPr>
              <a:t> Lokesh </a:t>
            </a:r>
            <a:r>
              <a:rPr lang="en-IN" sz="1600" dirty="0" err="1">
                <a:latin typeface="Times New Roman"/>
                <a:cs typeface="Times New Roman"/>
              </a:rPr>
              <a:t>Pusdekar</a:t>
            </a:r>
            <a:r>
              <a:rPr lang="en-IN" sz="1600" dirty="0">
                <a:latin typeface="Times New Roman"/>
                <a:cs typeface="Times New Roman"/>
              </a:rPr>
              <a:t> (B400730362)</a:t>
            </a:r>
          </a:p>
          <a:p>
            <a:pPr marL="3509645" marR="477520" lvl="7">
              <a:spcBef>
                <a:spcPts val="10"/>
              </a:spcBef>
            </a:pPr>
            <a:r>
              <a:rPr lang="en-IN" sz="1600" dirty="0">
                <a:latin typeface="Times New Roman"/>
                <a:cs typeface="Times New Roman"/>
              </a:rPr>
              <a:t>Mr. Siddhant Mane (B400730348)</a:t>
            </a:r>
          </a:p>
          <a:p>
            <a:pPr marL="3509645" marR="477520" lvl="7">
              <a:spcBef>
                <a:spcPts val="10"/>
              </a:spcBef>
            </a:pPr>
            <a:r>
              <a:rPr lang="en-IN" sz="1600" dirty="0">
                <a:latin typeface="Times New Roman"/>
                <a:cs typeface="Times New Roman"/>
              </a:rPr>
              <a:t>Mr. Shubham </a:t>
            </a:r>
            <a:r>
              <a:rPr lang="en-IN" sz="1600" dirty="0" err="1">
                <a:latin typeface="Times New Roman"/>
                <a:cs typeface="Times New Roman"/>
              </a:rPr>
              <a:t>Khaire</a:t>
            </a:r>
            <a:r>
              <a:rPr lang="en-IN" sz="1600" dirty="0">
                <a:latin typeface="Times New Roman"/>
                <a:cs typeface="Times New Roman"/>
              </a:rPr>
              <a:t> (B400730342)</a:t>
            </a:r>
          </a:p>
          <a:p>
            <a:pPr marL="3509645" marR="477520" lvl="7">
              <a:spcBef>
                <a:spcPts val="10"/>
              </a:spcBef>
            </a:pPr>
            <a:r>
              <a:rPr lang="en-IN" sz="1600" dirty="0">
                <a:latin typeface="Times New Roman"/>
                <a:cs typeface="Times New Roman"/>
              </a:rPr>
              <a:t>Mr . Pramod </a:t>
            </a:r>
            <a:r>
              <a:rPr lang="en-IN" sz="1600" dirty="0" err="1">
                <a:latin typeface="Times New Roman"/>
                <a:cs typeface="Times New Roman"/>
              </a:rPr>
              <a:t>Kedar</a:t>
            </a:r>
            <a:r>
              <a:rPr lang="en-IN" sz="1600" dirty="0">
                <a:latin typeface="Times New Roman"/>
                <a:cs typeface="Times New Roman"/>
              </a:rPr>
              <a:t> (B400730341)</a:t>
            </a:r>
          </a:p>
          <a:p>
            <a:pPr lvl="7">
              <a:spcBef>
                <a:spcPts val="2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10" dirty="0">
                <a:latin typeface="Times New Roman"/>
                <a:cs typeface="Times New Roman"/>
              </a:rPr>
              <a:t>Guided</a:t>
            </a:r>
            <a:r>
              <a:rPr lang="en-IN" sz="2000" b="1" spc="5" dirty="0">
                <a:latin typeface="Times New Roman"/>
                <a:cs typeface="Times New Roman"/>
              </a:rPr>
              <a:t> </a:t>
            </a:r>
            <a:r>
              <a:rPr lang="en-IN" sz="2000" b="1" dirty="0">
                <a:latin typeface="Times New Roman"/>
                <a:cs typeface="Times New Roman"/>
              </a:rPr>
              <a:t>By</a:t>
            </a:r>
            <a:r>
              <a:rPr lang="en-IN" sz="2000" b="1" spc="1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:</a:t>
            </a:r>
            <a:r>
              <a:rPr lang="en-IN" sz="2000" spc="-35" dirty="0">
                <a:latin typeface="Times New Roman"/>
                <a:cs typeface="Times New Roman"/>
              </a:rPr>
              <a:t> </a:t>
            </a:r>
            <a:r>
              <a:rPr lang="en-IN" sz="2000" spc="-45" dirty="0">
                <a:latin typeface="Times New Roman"/>
                <a:cs typeface="Times New Roman"/>
              </a:rPr>
              <a:t>Prof. </a:t>
            </a:r>
            <a:r>
              <a:rPr lang="en-IN" sz="2000" spc="-45" dirty="0" err="1">
                <a:latin typeface="Times New Roman"/>
                <a:cs typeface="Times New Roman"/>
              </a:rPr>
              <a:t>Pranita</a:t>
            </a:r>
            <a:r>
              <a:rPr lang="en-IN" sz="2000" spc="-45" dirty="0">
                <a:latin typeface="Times New Roman"/>
                <a:cs typeface="Times New Roman"/>
              </a:rPr>
              <a:t> </a:t>
            </a:r>
            <a:r>
              <a:rPr lang="en-IN" sz="2000" spc="-45" dirty="0" err="1">
                <a:latin typeface="Times New Roman"/>
                <a:cs typeface="Times New Roman"/>
              </a:rPr>
              <a:t>Ingale</a:t>
            </a:r>
            <a:r>
              <a:rPr lang="en-IN" sz="2000" spc="-45" dirty="0">
                <a:latin typeface="Times New Roman"/>
                <a:cs typeface="Times New Roman"/>
              </a:rPr>
              <a:t>			HOD: </a:t>
            </a:r>
            <a:r>
              <a:rPr lang="en-IN" sz="2000" spc="-45" dirty="0" err="1">
                <a:latin typeface="Times New Roman"/>
                <a:cs typeface="Times New Roman"/>
              </a:rPr>
              <a:t>Dr.</a:t>
            </a:r>
            <a:r>
              <a:rPr lang="en-IN" sz="2000" spc="-45" dirty="0">
                <a:latin typeface="Times New Roman"/>
                <a:cs typeface="Times New Roman"/>
              </a:rPr>
              <a:t> Vinod </a:t>
            </a:r>
            <a:r>
              <a:rPr lang="en-IN" sz="2000" spc="-45" dirty="0" err="1">
                <a:latin typeface="Times New Roman"/>
                <a:cs typeface="Times New Roman"/>
              </a:rPr>
              <a:t>Wadne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4282" y="623696"/>
            <a:ext cx="619760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JSPM’s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Bhivarabai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Sawant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Institute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Technology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&amp;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Research</a:t>
            </a: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latin typeface="Times New Roman"/>
                <a:cs typeface="Times New Roman"/>
              </a:rPr>
              <a:t>Accredited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with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‘A+’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Grade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NAAC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and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NBA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554" y="1673261"/>
            <a:ext cx="8117205" cy="181588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88315" algn="ctr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latin typeface="Times New Roman"/>
                <a:cs typeface="Times New Roman"/>
              </a:rPr>
              <a:t>Department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Technology</a:t>
            </a:r>
            <a:endParaRPr sz="2800" dirty="0">
              <a:latin typeface="Times New Roman"/>
              <a:cs typeface="Times New Roman"/>
            </a:endParaRPr>
          </a:p>
          <a:p>
            <a:pPr marL="277495" algn="ctr">
              <a:lnSpc>
                <a:spcPct val="100000"/>
              </a:lnSpc>
              <a:spcBef>
                <a:spcPts val="215"/>
              </a:spcBef>
            </a:pPr>
            <a:r>
              <a:rPr sz="3000" dirty="0">
                <a:latin typeface="Times New Roman"/>
                <a:cs typeface="Times New Roman"/>
              </a:rPr>
              <a:t>P</a:t>
            </a:r>
            <a:r>
              <a:rPr lang="en-US" sz="3000" dirty="0">
                <a:latin typeface="Times New Roman"/>
                <a:cs typeface="Times New Roman"/>
              </a:rPr>
              <a:t>roject Presentation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01295" marR="5080" indent="-189230">
              <a:lnSpc>
                <a:spcPts val="3360"/>
              </a:lnSpc>
            </a:pPr>
            <a:r>
              <a:rPr lang="en-US" sz="3000" b="1" dirty="0">
                <a:latin typeface="Times New Roman"/>
                <a:cs typeface="Times New Roman"/>
              </a:rPr>
              <a:t>			</a:t>
            </a:r>
            <a:r>
              <a:rPr sz="3000" b="1" dirty="0">
                <a:latin typeface="Times New Roman"/>
                <a:cs typeface="Times New Roman"/>
              </a:rPr>
              <a:t>“</a:t>
            </a:r>
            <a:r>
              <a:rPr lang="en-US" sz="3000" b="1" dirty="0">
                <a:latin typeface="Times New Roman"/>
                <a:cs typeface="Times New Roman"/>
              </a:rPr>
              <a:t>Web Application Fuzzer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”</a:t>
            </a:r>
            <a:endParaRPr sz="3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8495" y="115823"/>
            <a:ext cx="1176527" cy="11430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8015" y="103631"/>
            <a:ext cx="1484630" cy="2590800"/>
            <a:chOff x="128015" y="103631"/>
            <a:chExt cx="1484630" cy="2590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4" y="103631"/>
              <a:ext cx="1252728" cy="1155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5" y="1210056"/>
              <a:ext cx="1484376" cy="148437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335024"/>
            <a:ext cx="1173479" cy="11734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lang="en-IN" smtClean="0"/>
              <a:pPr marL="114300">
                <a:lnSpc>
                  <a:spcPts val="124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DA71-C7C6-993E-A63D-F3EB01D3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7583-36B3-D0A4-7D23-32EAA53C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66800"/>
            <a:ext cx="7696200" cy="414496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Input Generation: Dynamic input generation using learned patterns from historical data, user behavior, and application logic.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Detection Mechanism: ML models analyze responses to identify potential vulnerabilities, adapting to new threats in real time.   -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Adaptability: High; the system can continuously learn from new data, refining its models and approaches to fuzzing.   -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Efficiency: More effective at identifying complex vulnerabilities due to deeper analysis and contextual understanding.   -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User Interaction: Enhanced interface for configuration, feedback incorporation, and analysis of results.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8202-E64C-0005-A4AC-E3DDEFA5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466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8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480" y="1534666"/>
            <a:ext cx="7745040" cy="45613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      </a:t>
            </a:r>
            <a:r>
              <a:rPr lang="en-US" sz="2400" b="1" u="sng" dirty="0">
                <a:latin typeface="+mj-lt"/>
                <a:cs typeface="Times New Roman" pitchFamily="18" charset="0"/>
              </a:rPr>
              <a:t>Software Requirements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Languages: Python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Tools : Vs Code / Pycharm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Modules : Time , Request , logging , OS , 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uuid</a:t>
            </a: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 , csv  , selenium, 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urlparse</a:t>
            </a: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etc</a:t>
            </a:r>
            <a:endParaRPr lang="en-US" sz="20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Machine Learning Modules: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time, pandas,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SMOTE</a:t>
            </a:r>
            <a:endParaRPr lang="en-IN" sz="21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Xampp</a:t>
            </a: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 Control Panel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DVWA (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Damm</a:t>
            </a: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 Vulnerable Web Application)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Browser(Firefox)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Frontend : Type script, React, 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Vite</a:t>
            </a: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, Tailwind CSS, Socket IO, React Router.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Backend: Python Flask, Flask Socket IO, </a:t>
            </a:r>
            <a:r>
              <a:rPr lang="en-US" sz="2000" dirty="0" err="1">
                <a:latin typeface="Book Antiqua" panose="02040602050305030304" pitchFamily="18" charset="0"/>
                <a:cs typeface="Times New Roman" pitchFamily="18" charset="0"/>
              </a:rPr>
              <a:t>Sklearn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u="sng" dirty="0">
                <a:latin typeface="+mj-lt"/>
                <a:cs typeface="Times New Roman" pitchFamily="18" charset="0"/>
              </a:rPr>
              <a:t>Operating system : </a:t>
            </a:r>
            <a:r>
              <a:rPr lang="en-US" sz="2400" b="1" dirty="0">
                <a:latin typeface="+mj-lt"/>
                <a:cs typeface="Times New Roman" pitchFamily="18" charset="0"/>
              </a:rPr>
              <a:t> 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Windows/Linux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898" y="1445773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513A-44B0-4F7F-AE79-8192043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9C26-501F-4C03-A47F-EAFC6B7F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>
                <a:latin typeface="Book Antiqua" panose="02040602050305030304" pitchFamily="18" charset="0"/>
              </a:rPr>
              <a:t>Hard Disk:</a:t>
            </a:r>
          </a:p>
          <a:p>
            <a:pPr lvl="1" algn="just"/>
            <a:r>
              <a:rPr lang="en-US" sz="2000" dirty="0">
                <a:latin typeface="Book Antiqua" panose="02040602050305030304" pitchFamily="18" charset="0"/>
              </a:rPr>
              <a:t>M</a:t>
            </a:r>
            <a:r>
              <a:rPr lang="en-IN" sz="2000" dirty="0" err="1">
                <a:latin typeface="Book Antiqua" panose="02040602050305030304" pitchFamily="18" charset="0"/>
              </a:rPr>
              <a:t>inimum</a:t>
            </a:r>
            <a:r>
              <a:rPr lang="en-IN" sz="2000" dirty="0">
                <a:latin typeface="Book Antiqua" panose="02040602050305030304" pitchFamily="18" charset="0"/>
              </a:rPr>
              <a:t> of 250 GB or higher(for storage or report, generated Logs, and Wordlist).</a:t>
            </a:r>
          </a:p>
          <a:p>
            <a:pPr lvl="1" algn="just"/>
            <a:endParaRPr lang="en-IN" sz="2000" dirty="0">
              <a:latin typeface="Book Antiqua" panose="0204060205030503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Book Antiqua" panose="02040602050305030304" pitchFamily="18" charset="0"/>
              </a:rPr>
              <a:t>RAM (Random Access Memory):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- 6 GB or more (for handling machine learning processes and Continuous request sending and response capturing efficiently).</a:t>
            </a:r>
          </a:p>
          <a:p>
            <a:pPr marL="457200" lvl="1" indent="0" algn="just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b="1" dirty="0">
                <a:latin typeface="Book Antiqua" panose="02040602050305030304" pitchFamily="18" charset="0"/>
              </a:rPr>
              <a:t>Processor: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- Intel i5 or higher (to support multi-threading, Wordlist &amp; request/response computation,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and machine learning algorithms).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9C13-72B2-44A4-83DC-E1959D2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94476"/>
            <a:ext cx="466680" cy="331603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9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0A1D1-9A77-948A-267A-287886ED5DDC}"/>
              </a:ext>
            </a:extLst>
          </p:cNvPr>
          <p:cNvSpPr txBox="1"/>
          <p:nvPr/>
        </p:nvSpPr>
        <p:spPr>
          <a:xfrm>
            <a:off x="381000" y="2286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E8CEC-6E00-2BCA-D30F-2BAE753D7925}"/>
              </a:ext>
            </a:extLst>
          </p:cNvPr>
          <p:cNvSpPr txBox="1"/>
          <p:nvPr/>
        </p:nvSpPr>
        <p:spPr>
          <a:xfrm>
            <a:off x="201168" y="1508760"/>
            <a:ext cx="8741664" cy="554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The Random Forest model is used in the </a:t>
            </a:r>
            <a:r>
              <a:rPr lang="en-IN" sz="2000" dirty="0" err="1">
                <a:latin typeface="Book Antiqua" panose="02040602050305030304" pitchFamily="18" charset="0"/>
              </a:rPr>
              <a:t>fuzzer</a:t>
            </a:r>
            <a:r>
              <a:rPr lang="en-IN" sz="2000" dirty="0">
                <a:latin typeface="Book Antiqua" panose="02040602050305030304" pitchFamily="18" charset="0"/>
              </a:rPr>
              <a:t> to classify web responses as vulnerable or non-vulnerable. It is an ensemble learning technique that builds multiple decision trees and aggregates their predictions to improve accuracy.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The model is trained on a dataset containing </a:t>
            </a:r>
            <a:r>
              <a:rPr lang="en-IN" sz="2000" dirty="0" err="1">
                <a:latin typeface="Book Antiqua" panose="02040602050305030304" pitchFamily="18" charset="0"/>
              </a:rPr>
              <a:t>labeled</a:t>
            </a:r>
            <a:r>
              <a:rPr lang="en-IN" sz="2000" dirty="0">
                <a:latin typeface="Book Antiqua" panose="02040602050305030304" pitchFamily="18" charset="0"/>
              </a:rPr>
              <a:t> web responses, considering features such as status codes, response length, payload reflection, and execution time.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It enhances fuzzing efficiency by reducing false positives and improving the detection of known vulnerabilities.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Book Antiqua" panose="02040602050305030304" pitchFamily="18" charset="0"/>
              <a:ea typeface="SimSun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AAAEC-0A9E-D8B3-841C-D4BEBE1A84F0}"/>
              </a:ext>
            </a:extLst>
          </p:cNvPr>
          <p:cNvSpPr txBox="1"/>
          <p:nvPr/>
        </p:nvSpPr>
        <p:spPr>
          <a:xfrm>
            <a:off x="457200" y="998035"/>
            <a:ext cx="4645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Random Forest: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84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80A9F-0B9E-F8A8-50A9-3BE92BFD29FF}"/>
              </a:ext>
            </a:extLst>
          </p:cNvPr>
          <p:cNvSpPr txBox="1"/>
          <p:nvPr/>
        </p:nvSpPr>
        <p:spPr>
          <a:xfrm>
            <a:off x="304800" y="1358994"/>
            <a:ext cx="8229600" cy="596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alibri Light (Headings)"/>
              </a:rPr>
              <a:t> </a:t>
            </a:r>
            <a:r>
              <a:rPr lang="en-IN" sz="2000" dirty="0">
                <a:latin typeface="Book Antiqua" panose="02040602050305030304" pitchFamily="18" charset="0"/>
              </a:rPr>
              <a:t>The Anomaly Forest approach, based on unsupervised learning, detects zero-day vulnerabilities and unexpected response patterns. It learns normal web </a:t>
            </a:r>
            <a:r>
              <a:rPr lang="en-IN" sz="2000" dirty="0" err="1">
                <a:latin typeface="Book Antiqua" panose="02040602050305030304" pitchFamily="18" charset="0"/>
              </a:rPr>
              <a:t>behavior</a:t>
            </a:r>
            <a:r>
              <a:rPr lang="en-IN" sz="2000" dirty="0">
                <a:latin typeface="Book Antiqua" panose="02040602050305030304" pitchFamily="18" charset="0"/>
              </a:rPr>
              <a:t> and flags deviations as anomalies.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The model assigns an anomaly score to new responses, marking them as potential security risks if they exceed a predefined threshold.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 Key techniques include Isolation Forests, which efficiently isolate suspicious responses. This method ensures real-time adaptation to evolving security threats, making the </a:t>
            </a:r>
            <a:r>
              <a:rPr lang="en-IN" sz="2000" dirty="0" err="1">
                <a:latin typeface="Book Antiqua" panose="02040602050305030304" pitchFamily="18" charset="0"/>
              </a:rPr>
              <a:t>fuzzer</a:t>
            </a:r>
            <a:r>
              <a:rPr lang="en-IN" sz="2000" dirty="0">
                <a:latin typeface="Book Antiqua" panose="02040602050305030304" pitchFamily="18" charset="0"/>
              </a:rPr>
              <a:t> more effective against unknown attacks.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Calibri Light (Headings)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Book Antiqua" panose="02040602050305030304" pitchFamily="18" charset="0"/>
              <a:ea typeface="SimSun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AF044-C47B-153E-0712-727FDF1D8DF8}"/>
              </a:ext>
            </a:extLst>
          </p:cNvPr>
          <p:cNvSpPr txBox="1"/>
          <p:nvPr/>
        </p:nvSpPr>
        <p:spPr>
          <a:xfrm>
            <a:off x="310896" y="7620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(Anomaly Forest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548E-AD29-40E2-B9AC-BC557C1E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context of a web application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GPT-2 (Generative Pre-trained Transformer 2) can be utilized to generate intelligent and context-aware payloads for security testing.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applied to fuzzing, GPT-2 can be trained or fine-tuned on datasets containing known attack patterns, such as SQL injection, XSS, or command injection, and then used to generate diverse, realistic, and dynamic payloads.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interface with GPT-2, the GPT-2 tokenizer plays a critical role. The tokenizer converts plain text into tokens (numeric representations) that the model can process.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breaks down complex text inputs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word fragments using a method called Byte Pair Encoding (BPE). This allows GPT-2 to handle a wide range of text inputs, including uncommon or partial words, which is especially useful in the security domain where inputs might include code fragments, special characters, or unconventional syntax.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D958E9-E54D-4491-BDBF-1F5A547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315232-84E1-4A92-AB10-DA2543B3598C}" type="slidenum">
              <a:rPr lang="en-US" sz="1200" b="0" strike="noStrike" spc="-1" smtClean="0">
                <a:solidFill>
                  <a:srgbClr val="895D1D"/>
                </a:solidFill>
                <a:latin typeface="Arial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C4972-A296-4DD0-9B45-E7A6E5303C0C}"/>
              </a:ext>
            </a:extLst>
          </p:cNvPr>
          <p:cNvSpPr txBox="1"/>
          <p:nvPr/>
        </p:nvSpPr>
        <p:spPr>
          <a:xfrm>
            <a:off x="838200" y="838200"/>
            <a:ext cx="3995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 Model &amp;  GPT-2 Tokenizer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16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C197B-75B9-47AB-8A2A-EC8C0F8C5D34}"/>
              </a:ext>
            </a:extLst>
          </p:cNvPr>
          <p:cNvSpPr/>
          <p:nvPr/>
        </p:nvSpPr>
        <p:spPr>
          <a:xfrm>
            <a:off x="1064625" y="3095897"/>
            <a:ext cx="1172390" cy="6482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Pre-Processing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766A0-145B-44A2-A8A6-C68B7070FEC2}"/>
              </a:ext>
            </a:extLst>
          </p:cNvPr>
          <p:cNvSpPr/>
          <p:nvPr/>
        </p:nvSpPr>
        <p:spPr>
          <a:xfrm>
            <a:off x="2564402" y="2022294"/>
            <a:ext cx="2109651" cy="27954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EC936-5C3A-4248-AFCE-6378D45D41AA}"/>
              </a:ext>
            </a:extLst>
          </p:cNvPr>
          <p:cNvSpPr/>
          <p:nvPr/>
        </p:nvSpPr>
        <p:spPr>
          <a:xfrm>
            <a:off x="5281329" y="2970008"/>
            <a:ext cx="1172391" cy="6760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Getting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Response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1003EF-8289-4B2C-8B0E-9EF33F19B638}"/>
              </a:ext>
            </a:extLst>
          </p:cNvPr>
          <p:cNvSpPr/>
          <p:nvPr/>
        </p:nvSpPr>
        <p:spPr>
          <a:xfrm>
            <a:off x="7347859" y="2966078"/>
            <a:ext cx="1172391" cy="6760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Generation of  Logs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F414B0D-2C07-4272-9466-B9D11675CA71}"/>
              </a:ext>
            </a:extLst>
          </p:cNvPr>
          <p:cNvSpPr/>
          <p:nvPr/>
        </p:nvSpPr>
        <p:spPr>
          <a:xfrm>
            <a:off x="4796413" y="5318094"/>
            <a:ext cx="1676673" cy="941750"/>
          </a:xfrm>
          <a:prstGeom prst="flowChartDecisi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Errors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980CD2DF-D77B-4A8A-9FF9-8F8F6AAE9DE2}"/>
              </a:ext>
            </a:extLst>
          </p:cNvPr>
          <p:cNvSpPr/>
          <p:nvPr/>
        </p:nvSpPr>
        <p:spPr>
          <a:xfrm>
            <a:off x="7823204" y="5394228"/>
            <a:ext cx="1116874" cy="789486"/>
          </a:xfrm>
          <a:prstGeom prst="flowChartPunchedTap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Vulnerability</a:t>
            </a:r>
            <a:endParaRPr lang="en-IN" sz="13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FDFA43-7C76-4E29-92E4-A149D806BAE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5407" y="3419570"/>
            <a:ext cx="279218" cy="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F77DF-4AFC-4185-8798-02B9765B5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37015" y="3420020"/>
            <a:ext cx="327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724618-41FE-4950-886A-1E7F65FA5B9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867525" y="1287888"/>
            <a:ext cx="6600" cy="23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D28835-0760-4A0A-8D8C-69AE4521BD2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53720" y="3304080"/>
            <a:ext cx="89413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DECF8B-2A96-4638-88D7-D4E207ECE4B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381641" y="3642081"/>
            <a:ext cx="0" cy="183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CA9771-7334-4955-9C81-B6864D8D23E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473086" y="5788969"/>
            <a:ext cx="1350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23B5C63-A843-4DC0-8539-B06DCFA028B5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3619229" y="4817747"/>
            <a:ext cx="1177185" cy="971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6F658185-9831-45E8-BAE5-2AF2B7DDA09A}"/>
              </a:ext>
            </a:extLst>
          </p:cNvPr>
          <p:cNvSpPr/>
          <p:nvPr/>
        </p:nvSpPr>
        <p:spPr>
          <a:xfrm>
            <a:off x="2795452" y="2379073"/>
            <a:ext cx="1658983" cy="457200"/>
          </a:xfrm>
          <a:prstGeom prst="flowChartPredefined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Param’s Selection</a:t>
            </a:r>
            <a:endParaRPr lang="en-IN" sz="1350" dirty="0"/>
          </a:p>
        </p:txBody>
      </p:sp>
      <p:sp>
        <p:nvSpPr>
          <p:cNvPr id="82" name="Flowchart: Predefined Process 81">
            <a:extLst>
              <a:ext uri="{FF2B5EF4-FFF2-40B4-BE49-F238E27FC236}">
                <a16:creationId xmlns:a16="http://schemas.microsoft.com/office/drawing/2014/main" id="{69D7C529-213A-43DF-BB19-54ACC7D3F04F}"/>
              </a:ext>
            </a:extLst>
          </p:cNvPr>
          <p:cNvSpPr/>
          <p:nvPr/>
        </p:nvSpPr>
        <p:spPr>
          <a:xfrm>
            <a:off x="2772591" y="3175096"/>
            <a:ext cx="1658983" cy="466985"/>
          </a:xfrm>
          <a:prstGeom prst="flowChartPredefined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Wordlist</a:t>
            </a:r>
            <a:endParaRPr lang="en-IN" sz="1350" dirty="0"/>
          </a:p>
        </p:txBody>
      </p:sp>
      <p:sp>
        <p:nvSpPr>
          <p:cNvPr id="83" name="Flowchart: Predefined Process 82">
            <a:extLst>
              <a:ext uri="{FF2B5EF4-FFF2-40B4-BE49-F238E27FC236}">
                <a16:creationId xmlns:a16="http://schemas.microsoft.com/office/drawing/2014/main" id="{9DD764CF-4647-4C9A-8307-E4B5D48E05FE}"/>
              </a:ext>
            </a:extLst>
          </p:cNvPr>
          <p:cNvSpPr/>
          <p:nvPr/>
        </p:nvSpPr>
        <p:spPr>
          <a:xfrm>
            <a:off x="2833823" y="4058881"/>
            <a:ext cx="1620612" cy="457200"/>
          </a:xfrm>
          <a:prstGeom prst="flowChartPredefined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Payloads</a:t>
            </a:r>
          </a:p>
          <a:p>
            <a:pPr algn="ctr"/>
            <a:r>
              <a:rPr lang="en-US" sz="1350" dirty="0"/>
              <a:t>Execution</a:t>
            </a:r>
            <a:endParaRPr lang="en-IN" sz="1350" dirty="0"/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9B987036-3F45-49A0-A0C1-3E33B10547B8}"/>
              </a:ext>
            </a:extLst>
          </p:cNvPr>
          <p:cNvSpPr/>
          <p:nvPr/>
        </p:nvSpPr>
        <p:spPr>
          <a:xfrm>
            <a:off x="2790145" y="1660616"/>
            <a:ext cx="1707968" cy="24758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Test Case Generation</a:t>
            </a:r>
            <a:endParaRPr lang="en-IN" sz="13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51D22C-1D9D-440C-8A05-DEB159AEA9C6}"/>
              </a:ext>
            </a:extLst>
          </p:cNvPr>
          <p:cNvSpPr txBox="1"/>
          <p:nvPr/>
        </p:nvSpPr>
        <p:spPr>
          <a:xfrm>
            <a:off x="6879854" y="5386641"/>
            <a:ext cx="414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  <a:endParaRPr lang="en-IN" sz="13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0FF55C-D7AE-4C68-96AD-F809286CD644}"/>
              </a:ext>
            </a:extLst>
          </p:cNvPr>
          <p:cNvSpPr txBox="1"/>
          <p:nvPr/>
        </p:nvSpPr>
        <p:spPr>
          <a:xfrm>
            <a:off x="4347588" y="5514596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  <a:endParaRPr lang="en-IN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0EE68-734C-893A-E666-779DFF152F77}"/>
              </a:ext>
            </a:extLst>
          </p:cNvPr>
          <p:cNvSpPr txBox="1"/>
          <p:nvPr/>
        </p:nvSpPr>
        <p:spPr>
          <a:xfrm>
            <a:off x="459513" y="258996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4BB26-3180-4666-8083-2A8862BFBB64}"/>
              </a:ext>
            </a:extLst>
          </p:cNvPr>
          <p:cNvSpPr/>
          <p:nvPr/>
        </p:nvSpPr>
        <p:spPr>
          <a:xfrm>
            <a:off x="736420" y="1052749"/>
            <a:ext cx="1828800" cy="39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71521-080B-474F-AA85-5232E42DE498}"/>
              </a:ext>
            </a:extLst>
          </p:cNvPr>
          <p:cNvSpPr txBox="1"/>
          <p:nvPr/>
        </p:nvSpPr>
        <p:spPr>
          <a:xfrm>
            <a:off x="929913" y="1110441"/>
            <a:ext cx="4009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Machine learning</a:t>
            </a:r>
            <a:endParaRPr lang="en-IN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D33A26-5860-4C54-803B-8626AB6E0885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644129" y="1262589"/>
            <a:ext cx="0" cy="39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036D325-1CA1-47DB-B92C-9598F65B4DBF}"/>
              </a:ext>
            </a:extLst>
          </p:cNvPr>
          <p:cNvCxnSpPr>
            <a:cxnSpLocks/>
          </p:cNvCxnSpPr>
          <p:nvPr/>
        </p:nvCxnSpPr>
        <p:spPr>
          <a:xfrm>
            <a:off x="2596502" y="1269175"/>
            <a:ext cx="5369653" cy="1698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F726E0-ED1D-4FEB-BD60-C9644E01F9B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650820" y="1450148"/>
            <a:ext cx="0" cy="1645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D0C36E-8D8C-44F0-950A-289CE433272C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674053" y="2041007"/>
            <a:ext cx="675833" cy="1379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8678A2-31E0-491F-9772-786ED234F0A0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5867525" y="2558014"/>
            <a:ext cx="6600" cy="41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E4E912E-6602-4CB2-B0DA-C4E931C4E186}"/>
              </a:ext>
            </a:extLst>
          </p:cNvPr>
          <p:cNvSpPr/>
          <p:nvPr/>
        </p:nvSpPr>
        <p:spPr>
          <a:xfrm>
            <a:off x="5926037" y="4078952"/>
            <a:ext cx="1172391" cy="6760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Alerts</a:t>
            </a:r>
            <a:endParaRPr lang="en-IN" sz="1350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230CF89-8D85-450F-B22B-2261896051DD}"/>
              </a:ext>
            </a:extLst>
          </p:cNvPr>
          <p:cNvCxnSpPr>
            <a:stCxn id="73" idx="3"/>
            <a:endCxn id="9" idx="2"/>
          </p:cNvCxnSpPr>
          <p:nvPr/>
        </p:nvCxnSpPr>
        <p:spPr>
          <a:xfrm flipV="1">
            <a:off x="7098428" y="3642081"/>
            <a:ext cx="835627" cy="77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A0390F-4DA9-4BDE-ADA1-A3C546DA726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634750" y="3649941"/>
            <a:ext cx="1609" cy="166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C1BDDB-ECB6-4A52-AD66-20DB611D8360}"/>
              </a:ext>
            </a:extLst>
          </p:cNvPr>
          <p:cNvCxnSpPr>
            <a:stCxn id="8" idx="2"/>
            <a:endCxn id="73" idx="0"/>
          </p:cNvCxnSpPr>
          <p:nvPr/>
        </p:nvCxnSpPr>
        <p:spPr>
          <a:xfrm rot="16200000" flipH="1">
            <a:off x="5973409" y="3540127"/>
            <a:ext cx="432941" cy="644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0D1D56-E056-4132-A1A2-9592C6FCC4E1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5634750" y="4416954"/>
            <a:ext cx="29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81030551-17B5-44CF-960C-900A764F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841" y="2948081"/>
            <a:ext cx="914400" cy="9144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D21B7F7-6BA3-4F78-A907-F3F89848711F}"/>
              </a:ext>
            </a:extLst>
          </p:cNvPr>
          <p:cNvSpPr txBox="1"/>
          <p:nvPr/>
        </p:nvSpPr>
        <p:spPr>
          <a:xfrm>
            <a:off x="144474" y="3684577"/>
            <a:ext cx="5597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 User</a:t>
            </a:r>
          </a:p>
          <a:p>
            <a:r>
              <a:rPr lang="en-US" sz="1350" dirty="0"/>
              <a:t>Input</a:t>
            </a:r>
            <a:endParaRPr lang="en-IN" sz="135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F3628C2-4C91-92F8-0123-81B6E2100353}"/>
              </a:ext>
            </a:extLst>
          </p:cNvPr>
          <p:cNvSpPr/>
          <p:nvPr/>
        </p:nvSpPr>
        <p:spPr>
          <a:xfrm>
            <a:off x="5349886" y="1524000"/>
            <a:ext cx="1048477" cy="1034014"/>
          </a:xfrm>
          <a:prstGeom prst="flowChartConnector">
            <a:avLst/>
          </a:prstGeom>
          <a:solidFill>
            <a:srgbClr val="79D2FF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Fuzzing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C777CA-DBA7-6982-12D6-7BB51E159EF7}"/>
              </a:ext>
            </a:extLst>
          </p:cNvPr>
          <p:cNvSpPr/>
          <p:nvPr/>
        </p:nvSpPr>
        <p:spPr>
          <a:xfrm>
            <a:off x="3071027" y="4955459"/>
            <a:ext cx="1172391" cy="6760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Generating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B8842-4C61-4FC9-9891-C075BB52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59844"/>
            <a:ext cx="466680" cy="266236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9C871F8-B57D-4470-BCE4-739D64CABF93}"/>
              </a:ext>
            </a:extLst>
          </p:cNvPr>
          <p:cNvSpPr/>
          <p:nvPr/>
        </p:nvSpPr>
        <p:spPr>
          <a:xfrm>
            <a:off x="3853543" y="4330881"/>
            <a:ext cx="1208315" cy="1156063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687BE80-D09B-4BF3-B401-2B37C70D14F1}"/>
              </a:ext>
            </a:extLst>
          </p:cNvPr>
          <p:cNvSpPr/>
          <p:nvPr/>
        </p:nvSpPr>
        <p:spPr>
          <a:xfrm>
            <a:off x="852355" y="4432118"/>
            <a:ext cx="1208315" cy="9535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396C834-15FA-4C74-AB52-2910B29964D2}"/>
              </a:ext>
            </a:extLst>
          </p:cNvPr>
          <p:cNvSpPr/>
          <p:nvPr/>
        </p:nvSpPr>
        <p:spPr>
          <a:xfrm>
            <a:off x="7057208" y="4445181"/>
            <a:ext cx="1208315" cy="9535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52C3D55-6767-4D01-94AB-3ED1DDAE4FE9}"/>
              </a:ext>
            </a:extLst>
          </p:cNvPr>
          <p:cNvSpPr/>
          <p:nvPr/>
        </p:nvSpPr>
        <p:spPr>
          <a:xfrm>
            <a:off x="3853543" y="2438400"/>
            <a:ext cx="1208315" cy="95358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4A4D4-32FF-4706-B272-125C57ADF9F5}"/>
              </a:ext>
            </a:extLst>
          </p:cNvPr>
          <p:cNvSpPr txBox="1"/>
          <p:nvPr/>
        </p:nvSpPr>
        <p:spPr>
          <a:xfrm flipH="1">
            <a:off x="2666047" y="4666204"/>
            <a:ext cx="8670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</a:t>
            </a:r>
            <a:endParaRPr lang="en-IN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DD66-858A-47E2-9FE8-6DD973BEE84B}"/>
              </a:ext>
            </a:extLst>
          </p:cNvPr>
          <p:cNvSpPr txBox="1"/>
          <p:nvPr/>
        </p:nvSpPr>
        <p:spPr>
          <a:xfrm flipH="1">
            <a:off x="7401741" y="4770412"/>
            <a:ext cx="780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Result</a:t>
            </a:r>
            <a:endParaRPr lang="en-IN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7C8DA-27E4-4EBA-AF2E-E33ACE422094}"/>
              </a:ext>
            </a:extLst>
          </p:cNvPr>
          <p:cNvSpPr txBox="1"/>
          <p:nvPr/>
        </p:nvSpPr>
        <p:spPr>
          <a:xfrm flipH="1">
            <a:off x="4104186" y="2782578"/>
            <a:ext cx="8458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Website</a:t>
            </a:r>
            <a:endParaRPr lang="en-IN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314AC-9EF7-41DD-9FD7-8ADFCE862779}"/>
              </a:ext>
            </a:extLst>
          </p:cNvPr>
          <p:cNvSpPr txBox="1"/>
          <p:nvPr/>
        </p:nvSpPr>
        <p:spPr>
          <a:xfrm flipH="1">
            <a:off x="4127047" y="4770412"/>
            <a:ext cx="8776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Fuzzing</a:t>
            </a:r>
            <a:endParaRPr lang="en-IN" sz="13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04B70A-A07C-4D44-A232-40154063C71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2060670" y="4908912"/>
            <a:ext cx="1792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4E0FE9-96C1-4643-9C79-5E488ABF24FB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5061857" y="4908913"/>
            <a:ext cx="199535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261898-B557-48B3-9154-F49474285AEA}"/>
              </a:ext>
            </a:extLst>
          </p:cNvPr>
          <p:cNvCxnSpPr>
            <a:cxnSpLocks/>
          </p:cNvCxnSpPr>
          <p:nvPr/>
        </p:nvCxnSpPr>
        <p:spPr>
          <a:xfrm>
            <a:off x="4104186" y="3405052"/>
            <a:ext cx="0" cy="102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42FFDD-B127-4F1C-A482-676FB90A8A28}"/>
              </a:ext>
            </a:extLst>
          </p:cNvPr>
          <p:cNvCxnSpPr>
            <a:cxnSpLocks/>
          </p:cNvCxnSpPr>
          <p:nvPr/>
        </p:nvCxnSpPr>
        <p:spPr>
          <a:xfrm flipV="1">
            <a:off x="4833257" y="3395256"/>
            <a:ext cx="0" cy="103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94D46A-D5EB-48BA-9A13-7CFEDA586EBB}"/>
              </a:ext>
            </a:extLst>
          </p:cNvPr>
          <p:cNvSpPr txBox="1"/>
          <p:nvPr/>
        </p:nvSpPr>
        <p:spPr>
          <a:xfrm flipH="1">
            <a:off x="1169952" y="4666204"/>
            <a:ext cx="796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URL’s</a:t>
            </a:r>
            <a:endParaRPr lang="en-IN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157F0-27D8-451C-8A0A-D1D27253618D}"/>
              </a:ext>
            </a:extLst>
          </p:cNvPr>
          <p:cNvSpPr txBox="1"/>
          <p:nvPr/>
        </p:nvSpPr>
        <p:spPr>
          <a:xfrm flipH="1">
            <a:off x="1054020" y="4896368"/>
            <a:ext cx="948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Wordlist</a:t>
            </a:r>
            <a:endParaRPr lang="en-IN" sz="13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B51FA2-64B8-4559-A520-AFE7FBFBAFA0}"/>
              </a:ext>
            </a:extLst>
          </p:cNvPr>
          <p:cNvSpPr txBox="1"/>
          <p:nvPr/>
        </p:nvSpPr>
        <p:spPr>
          <a:xfrm flipH="1">
            <a:off x="4833257" y="3764866"/>
            <a:ext cx="16508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Request(Parameters)</a:t>
            </a:r>
            <a:endParaRPr lang="en-IN" sz="13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C769A2-D960-4301-ACCA-978D61835749}"/>
              </a:ext>
            </a:extLst>
          </p:cNvPr>
          <p:cNvSpPr txBox="1"/>
          <p:nvPr/>
        </p:nvSpPr>
        <p:spPr>
          <a:xfrm flipH="1">
            <a:off x="2431324" y="3775187"/>
            <a:ext cx="1794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Response(Parameters)</a:t>
            </a:r>
            <a:endParaRPr lang="en-IN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0CD2E-4877-44A2-8A3B-CBE3463E563C}"/>
              </a:ext>
            </a:extLst>
          </p:cNvPr>
          <p:cNvSpPr txBox="1"/>
          <p:nvPr/>
        </p:nvSpPr>
        <p:spPr>
          <a:xfrm flipH="1">
            <a:off x="5658667" y="4650039"/>
            <a:ext cx="7576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Output</a:t>
            </a:r>
            <a:endParaRPr lang="en-IN" sz="13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8BF93-C5EA-47D3-960A-22B3D7226307}"/>
              </a:ext>
            </a:extLst>
          </p:cNvPr>
          <p:cNvSpPr txBox="1"/>
          <p:nvPr/>
        </p:nvSpPr>
        <p:spPr>
          <a:xfrm>
            <a:off x="304800" y="114522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2800" b="1" u="sng" dirty="0"/>
              <a:t>DFD – 0 LEVEL Diagram</a:t>
            </a:r>
            <a:endParaRPr lang="en-IN" sz="2800" b="1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B4CCE-C893-4D5E-97A3-B1D829B1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FFE54-9327-4B91-BAD8-0C841FEDB4D0}"/>
              </a:ext>
            </a:extLst>
          </p:cNvPr>
          <p:cNvSpPr txBox="1"/>
          <p:nvPr/>
        </p:nvSpPr>
        <p:spPr>
          <a:xfrm>
            <a:off x="457200" y="3048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 Level - 1  Diagram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595C9-55A2-4258-B625-711443D528B1}"/>
              </a:ext>
            </a:extLst>
          </p:cNvPr>
          <p:cNvSpPr/>
          <p:nvPr/>
        </p:nvSpPr>
        <p:spPr>
          <a:xfrm>
            <a:off x="182881" y="3461892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URL Input</a:t>
            </a:r>
            <a:endParaRPr lang="en-IN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7F587-6773-4A6C-8A6B-DFD848CE36B2}"/>
              </a:ext>
            </a:extLst>
          </p:cNvPr>
          <p:cNvSpPr/>
          <p:nvPr/>
        </p:nvSpPr>
        <p:spPr>
          <a:xfrm>
            <a:off x="6080760" y="473225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Storage</a:t>
            </a:r>
            <a:endParaRPr lang="en-IN" sz="13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42301C-9F34-4C39-A15D-427D9E776861}"/>
              </a:ext>
            </a:extLst>
          </p:cNvPr>
          <p:cNvSpPr/>
          <p:nvPr/>
        </p:nvSpPr>
        <p:spPr>
          <a:xfrm>
            <a:off x="3967843" y="4732259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Fuzzing</a:t>
            </a:r>
          </a:p>
          <a:p>
            <a:pPr algn="ctr"/>
            <a:r>
              <a:rPr lang="en-US" sz="1350" dirty="0"/>
              <a:t>Process</a:t>
            </a:r>
            <a:endParaRPr lang="en-IN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BB577-3A61-4713-A7E2-1E5959B62A0A}"/>
              </a:ext>
            </a:extLst>
          </p:cNvPr>
          <p:cNvSpPr/>
          <p:nvPr/>
        </p:nvSpPr>
        <p:spPr>
          <a:xfrm>
            <a:off x="6080759" y="3357388"/>
            <a:ext cx="1208314" cy="6792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Response </a:t>
            </a:r>
          </a:p>
          <a:p>
            <a:pPr algn="ctr"/>
            <a:r>
              <a:rPr lang="en-US" sz="1350" dirty="0"/>
              <a:t>For </a:t>
            </a:r>
          </a:p>
          <a:p>
            <a:pPr algn="ctr"/>
            <a:r>
              <a:rPr lang="en-US" sz="1350" dirty="0"/>
              <a:t>Parameters</a:t>
            </a:r>
            <a:endParaRPr lang="en-IN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5068-0258-4CFA-A02B-2B5D41865B7B}"/>
              </a:ext>
            </a:extLst>
          </p:cNvPr>
          <p:cNvSpPr/>
          <p:nvPr/>
        </p:nvSpPr>
        <p:spPr>
          <a:xfrm>
            <a:off x="5017164" y="2266634"/>
            <a:ext cx="1191987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Website</a:t>
            </a:r>
            <a:endParaRPr lang="en-IN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60D850-A02C-42A5-878A-245DB7D3774F}"/>
              </a:ext>
            </a:extLst>
          </p:cNvPr>
          <p:cNvSpPr/>
          <p:nvPr/>
        </p:nvSpPr>
        <p:spPr>
          <a:xfrm>
            <a:off x="3997233" y="3388410"/>
            <a:ext cx="1208314" cy="617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Request</a:t>
            </a:r>
          </a:p>
          <a:p>
            <a:pPr algn="ctr"/>
            <a:r>
              <a:rPr lang="en-US" sz="1350" dirty="0"/>
              <a:t>For</a:t>
            </a:r>
          </a:p>
          <a:p>
            <a:pPr algn="ctr"/>
            <a:r>
              <a:rPr lang="en-US" sz="1350" dirty="0"/>
              <a:t>Parameters</a:t>
            </a:r>
            <a:endParaRPr lang="en-IN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0D8B44-2DC0-4FB6-8A0D-731012B3B69A}"/>
              </a:ext>
            </a:extLst>
          </p:cNvPr>
          <p:cNvSpPr/>
          <p:nvPr/>
        </p:nvSpPr>
        <p:spPr>
          <a:xfrm>
            <a:off x="2033509" y="3461892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Wordlist</a:t>
            </a:r>
            <a:endParaRPr lang="en-IN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AE4BE-FD8A-4DC1-B4B8-C82EA99BE249}"/>
              </a:ext>
            </a:extLst>
          </p:cNvPr>
          <p:cNvSpPr/>
          <p:nvPr/>
        </p:nvSpPr>
        <p:spPr>
          <a:xfrm>
            <a:off x="3967842" y="5778137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23D7C-2C8F-4156-8E35-FB4EA11FADCA}"/>
              </a:ext>
            </a:extLst>
          </p:cNvPr>
          <p:cNvSpPr/>
          <p:nvPr/>
        </p:nvSpPr>
        <p:spPr>
          <a:xfrm>
            <a:off x="2033508" y="4732257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Record Logs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D63EFB-178F-4643-AAC3-DAF93942F09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391195" y="3697024"/>
            <a:ext cx="642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25659-D097-434D-A866-1C845E22519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241822" y="3697022"/>
            <a:ext cx="75541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A0B726-A5A0-4D82-9039-4F9E52312745}"/>
              </a:ext>
            </a:extLst>
          </p:cNvPr>
          <p:cNvCxnSpPr>
            <a:stCxn id="20" idx="0"/>
            <a:endCxn id="19" idx="1"/>
          </p:cNvCxnSpPr>
          <p:nvPr/>
        </p:nvCxnSpPr>
        <p:spPr>
          <a:xfrm rot="5400000" flipH="1" flipV="1">
            <a:off x="4365955" y="2737202"/>
            <a:ext cx="886645" cy="415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8E7BDE9-4B01-4E5E-B475-26652135F017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6209151" y="2501766"/>
            <a:ext cx="475765" cy="8556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1BD29D-F85E-498B-A925-78646F135DC0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6684916" y="4036656"/>
            <a:ext cx="1" cy="69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2F3973-E488-4E41-B17F-67665E731D3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5176157" y="4967390"/>
            <a:ext cx="9046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FCEBCB-7558-47FC-8EDB-E5A4FC0D0271}"/>
              </a:ext>
            </a:extLst>
          </p:cNvPr>
          <p:cNvCxnSpPr>
            <a:stCxn id="17" idx="1"/>
            <a:endCxn id="31" idx="3"/>
          </p:cNvCxnSpPr>
          <p:nvPr/>
        </p:nvCxnSpPr>
        <p:spPr>
          <a:xfrm flipH="1" flipV="1">
            <a:off x="3241822" y="4967388"/>
            <a:ext cx="72602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C22AAA-14F0-48A4-88BC-78C3C1479825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flipH="1">
            <a:off x="4572000" y="5202521"/>
            <a:ext cx="1" cy="575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6BCBB-F3F7-4D1B-A8C2-7BB3873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7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FFE54-9327-4B91-BAD8-0C841FEDB4D0}"/>
              </a:ext>
            </a:extLst>
          </p:cNvPr>
          <p:cNvSpPr txBox="1"/>
          <p:nvPr/>
        </p:nvSpPr>
        <p:spPr>
          <a:xfrm>
            <a:off x="202474" y="287951"/>
            <a:ext cx="44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 Level - 2  Diagram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595C9-55A2-4258-B625-711443D528B1}"/>
              </a:ext>
            </a:extLst>
          </p:cNvPr>
          <p:cNvSpPr/>
          <p:nvPr/>
        </p:nvSpPr>
        <p:spPr>
          <a:xfrm>
            <a:off x="188563" y="312677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URL Input</a:t>
            </a:r>
            <a:endParaRPr lang="en-IN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7F587-6773-4A6C-8A6B-DFD848CE36B2}"/>
              </a:ext>
            </a:extLst>
          </p:cNvPr>
          <p:cNvSpPr/>
          <p:nvPr/>
        </p:nvSpPr>
        <p:spPr>
          <a:xfrm>
            <a:off x="1935369" y="406080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Storage</a:t>
            </a:r>
            <a:endParaRPr lang="en-IN" sz="13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42301C-9F34-4C39-A15D-427D9E776861}"/>
              </a:ext>
            </a:extLst>
          </p:cNvPr>
          <p:cNvSpPr/>
          <p:nvPr/>
        </p:nvSpPr>
        <p:spPr>
          <a:xfrm>
            <a:off x="1927807" y="5052379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Fuzzing</a:t>
            </a:r>
          </a:p>
          <a:p>
            <a:pPr algn="ctr"/>
            <a:r>
              <a:rPr lang="en-US" sz="1350" dirty="0"/>
              <a:t>Process</a:t>
            </a:r>
            <a:endParaRPr lang="en-IN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BB577-3A61-4713-A7E2-1E5959B62A0A}"/>
              </a:ext>
            </a:extLst>
          </p:cNvPr>
          <p:cNvSpPr/>
          <p:nvPr/>
        </p:nvSpPr>
        <p:spPr>
          <a:xfrm>
            <a:off x="3747840" y="3956305"/>
            <a:ext cx="1208314" cy="6792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Response </a:t>
            </a:r>
          </a:p>
          <a:p>
            <a:pPr algn="ctr"/>
            <a:r>
              <a:rPr lang="en-US" sz="1350" dirty="0"/>
              <a:t>For </a:t>
            </a:r>
          </a:p>
          <a:p>
            <a:pPr algn="ctr"/>
            <a:r>
              <a:rPr lang="en-US" sz="1350" dirty="0"/>
              <a:t>Parameters</a:t>
            </a:r>
            <a:endParaRPr lang="en-IN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15068-0258-4CFA-A02B-2B5D41865B7B}"/>
              </a:ext>
            </a:extLst>
          </p:cNvPr>
          <p:cNvSpPr/>
          <p:nvPr/>
        </p:nvSpPr>
        <p:spPr>
          <a:xfrm>
            <a:off x="7078868" y="3110449"/>
            <a:ext cx="1191987" cy="4702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Website</a:t>
            </a:r>
            <a:endParaRPr lang="en-IN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60D850-A02C-42A5-878A-245DB7D3774F}"/>
              </a:ext>
            </a:extLst>
          </p:cNvPr>
          <p:cNvSpPr/>
          <p:nvPr/>
        </p:nvSpPr>
        <p:spPr>
          <a:xfrm>
            <a:off x="5503754" y="3036969"/>
            <a:ext cx="1208314" cy="6172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Request</a:t>
            </a:r>
          </a:p>
          <a:p>
            <a:pPr algn="ctr"/>
            <a:r>
              <a:rPr lang="en-US" sz="1350" dirty="0"/>
              <a:t>For</a:t>
            </a:r>
          </a:p>
          <a:p>
            <a:pPr algn="ctr"/>
            <a:r>
              <a:rPr lang="en-US" sz="1350" dirty="0"/>
              <a:t>Parameters</a:t>
            </a:r>
            <a:endParaRPr lang="en-IN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0D8B44-2DC0-4FB6-8A0D-731012B3B69A}"/>
              </a:ext>
            </a:extLst>
          </p:cNvPr>
          <p:cNvSpPr/>
          <p:nvPr/>
        </p:nvSpPr>
        <p:spPr>
          <a:xfrm>
            <a:off x="1964931" y="3129653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Wordlist</a:t>
            </a:r>
            <a:endParaRPr lang="en-IN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AE4BE-FD8A-4DC1-B4B8-C82EA99BE249}"/>
              </a:ext>
            </a:extLst>
          </p:cNvPr>
          <p:cNvSpPr/>
          <p:nvPr/>
        </p:nvSpPr>
        <p:spPr>
          <a:xfrm>
            <a:off x="3727386" y="5052379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23D7C-2C8F-4156-8E35-FB4EA11FADCA}"/>
              </a:ext>
            </a:extLst>
          </p:cNvPr>
          <p:cNvSpPr/>
          <p:nvPr/>
        </p:nvSpPr>
        <p:spPr>
          <a:xfrm>
            <a:off x="1927806" y="5930537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Record Logs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7479DF-C6F7-45D3-8044-7D4BD0E793A6}"/>
              </a:ext>
            </a:extLst>
          </p:cNvPr>
          <p:cNvSpPr/>
          <p:nvPr/>
        </p:nvSpPr>
        <p:spPr>
          <a:xfrm>
            <a:off x="3727386" y="2301166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Pre-Processed</a:t>
            </a:r>
          </a:p>
          <a:p>
            <a:pPr algn="ctr"/>
            <a:r>
              <a:rPr lang="en-US" sz="1350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0E4F2-4E2B-4F3E-B5DA-2C0F8FD43B50}"/>
              </a:ext>
            </a:extLst>
          </p:cNvPr>
          <p:cNvSpPr/>
          <p:nvPr/>
        </p:nvSpPr>
        <p:spPr>
          <a:xfrm>
            <a:off x="3727386" y="3129653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website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D062E-D00F-4109-808F-A613CFB9598A}"/>
              </a:ext>
            </a:extLst>
          </p:cNvPr>
          <p:cNvSpPr/>
          <p:nvPr/>
        </p:nvSpPr>
        <p:spPr>
          <a:xfrm>
            <a:off x="7070704" y="406080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Login</a:t>
            </a:r>
          </a:p>
          <a:p>
            <a:pPr algn="ctr"/>
            <a:r>
              <a:rPr lang="en-US" sz="1350" dirty="0"/>
              <a:t>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C91731-41CD-477B-8E07-3EE6546B4E80}"/>
              </a:ext>
            </a:extLst>
          </p:cNvPr>
          <p:cNvSpPr/>
          <p:nvPr/>
        </p:nvSpPr>
        <p:spPr>
          <a:xfrm>
            <a:off x="202474" y="5052379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Error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73AA85-3BEE-4C2B-8211-8504B50A6926}"/>
              </a:ext>
            </a:extLst>
          </p:cNvPr>
          <p:cNvSpPr/>
          <p:nvPr/>
        </p:nvSpPr>
        <p:spPr>
          <a:xfrm>
            <a:off x="5560311" y="4063064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Webpage</a:t>
            </a:r>
          </a:p>
          <a:p>
            <a:pPr algn="ctr"/>
            <a:r>
              <a:rPr lang="en-US" sz="1350" dirty="0"/>
              <a:t>Parameters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9CA230-A80A-473F-AB01-35258F443BC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396877" y="3361909"/>
            <a:ext cx="568054" cy="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72373-C2E1-4F96-BB6E-5B3C6F2DB0FD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3173244" y="3364784"/>
            <a:ext cx="5541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1DB9FF-DDF7-4574-88EF-FED014CB9F54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flipV="1">
            <a:off x="4331543" y="2771428"/>
            <a:ext cx="0" cy="35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E754EF-6660-4007-9BBE-F70576CA6DAE}"/>
              </a:ext>
            </a:extLst>
          </p:cNvPr>
          <p:cNvCxnSpPr>
            <a:stCxn id="23" idx="3"/>
            <a:endCxn id="20" idx="0"/>
          </p:cNvCxnSpPr>
          <p:nvPr/>
        </p:nvCxnSpPr>
        <p:spPr>
          <a:xfrm>
            <a:off x="4935700" y="2536298"/>
            <a:ext cx="1172211" cy="5006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07BA8-F9C5-4981-9DC6-F2318EA90961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6712068" y="3345580"/>
            <a:ext cx="3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7DD341-F752-484D-96B9-A250492A6E3D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7674861" y="3580712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D4C262-32AF-4C90-879B-4E234A4DEC9F}"/>
              </a:ext>
            </a:extLst>
          </p:cNvPr>
          <p:cNvCxnSpPr>
            <a:stCxn id="22" idx="1"/>
            <a:endCxn id="38" idx="3"/>
          </p:cNvCxnSpPr>
          <p:nvPr/>
        </p:nvCxnSpPr>
        <p:spPr>
          <a:xfrm flipH="1">
            <a:off x="6768625" y="4295940"/>
            <a:ext cx="302079" cy="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FEDA6C-2615-446D-85DF-CEB535E1567E}"/>
              </a:ext>
            </a:extLst>
          </p:cNvPr>
          <p:cNvCxnSpPr>
            <a:stCxn id="38" idx="1"/>
            <a:endCxn id="18" idx="3"/>
          </p:cNvCxnSpPr>
          <p:nvPr/>
        </p:nvCxnSpPr>
        <p:spPr>
          <a:xfrm flipH="1" flipV="1">
            <a:off x="4956154" y="4295939"/>
            <a:ext cx="604157" cy="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C9981B-4896-4746-960F-CE5717D0CF72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3143683" y="4295939"/>
            <a:ext cx="6041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C7116D-1530-4B0C-9D4D-23D3750C995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2531965" y="4531071"/>
            <a:ext cx="7562" cy="52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2C30F-72B1-463C-9A55-1E313A1DC4BD}"/>
              </a:ext>
            </a:extLst>
          </p:cNvPr>
          <p:cNvCxnSpPr>
            <a:cxnSpLocks/>
            <a:stCxn id="17" idx="1"/>
            <a:endCxn id="37" idx="3"/>
          </p:cNvCxnSpPr>
          <p:nvPr/>
        </p:nvCxnSpPr>
        <p:spPr>
          <a:xfrm flipH="1">
            <a:off x="1410788" y="5287510"/>
            <a:ext cx="51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3FBC9-74B4-46D1-9445-0EAC894D4481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136121" y="5287510"/>
            <a:ext cx="591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DE14C3-BDC5-47DB-A426-B34DEABB801B}"/>
              </a:ext>
            </a:extLst>
          </p:cNvPr>
          <p:cNvCxnSpPr>
            <a:stCxn id="17" idx="2"/>
            <a:endCxn id="31" idx="0"/>
          </p:cNvCxnSpPr>
          <p:nvPr/>
        </p:nvCxnSpPr>
        <p:spPr>
          <a:xfrm flipH="1">
            <a:off x="2531964" y="5522642"/>
            <a:ext cx="1" cy="40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25AD0-81C7-4F09-A6C4-BDF6749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5428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70240"/>
            <a:ext cx="5167560" cy="105372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ook Antiqua" panose="02040602050305030304" pitchFamily="18" charset="0"/>
              </a:rPr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676400"/>
            <a:ext cx="7467600" cy="4572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Motivation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Problem Statement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zh-CN" dirty="0">
                <a:latin typeface="Book Antiqua" panose="02040602050305030304" pitchFamily="18" charset="0"/>
                <a:ea typeface="SimSun" pitchFamily="2" charset="-122"/>
              </a:rPr>
              <a:t>Literature Survey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zh-CN" dirty="0">
                <a:latin typeface="Book Antiqua" panose="02040602050305030304" pitchFamily="18" charset="0"/>
                <a:ea typeface="SimSun" pitchFamily="2" charset="-122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zh-CN" dirty="0">
                <a:latin typeface="Book Antiqua" panose="02040602050305030304" pitchFamily="18" charset="0"/>
                <a:ea typeface="SimSun" pitchFamily="2" charset="-122"/>
              </a:rPr>
              <a:t>Existing System vs Proposed 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zh-CN" dirty="0">
                <a:latin typeface="Book Antiqua" panose="02040602050305030304" pitchFamily="18" charset="0"/>
                <a:ea typeface="SimSun" pitchFamily="2" charset="-122"/>
              </a:rPr>
              <a:t>Methodologies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Block Diagram/ System Architecture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Requirements(Software/ Hardware)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DFD Diagrams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UML Diagram (Use case, Class dig, Activity dig, Sequence dig)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Project Plan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References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172200"/>
            <a:ext cx="847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CE7BE4-0B5F-4BB3-A75C-6F1A4FCEB80B}"/>
              </a:ext>
            </a:extLst>
          </p:cNvPr>
          <p:cNvSpPr/>
          <p:nvPr/>
        </p:nvSpPr>
        <p:spPr>
          <a:xfrm>
            <a:off x="734557" y="3467306"/>
            <a:ext cx="1719153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Generating/Recording Logs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E9B0-E566-436C-BEEF-2644170A5C11}"/>
              </a:ext>
            </a:extLst>
          </p:cNvPr>
          <p:cNvSpPr/>
          <p:nvPr/>
        </p:nvSpPr>
        <p:spPr>
          <a:xfrm>
            <a:off x="3527910" y="4633266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Performing </a:t>
            </a:r>
          </a:p>
          <a:p>
            <a:pPr algn="ctr"/>
            <a:r>
              <a:rPr lang="en-US" sz="1350" dirty="0"/>
              <a:t>Attack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BBFC7-C033-4177-B882-6A9585E4029C}"/>
              </a:ext>
            </a:extLst>
          </p:cNvPr>
          <p:cNvSpPr/>
          <p:nvPr/>
        </p:nvSpPr>
        <p:spPr>
          <a:xfrm>
            <a:off x="5728927" y="410166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Response</a:t>
            </a:r>
          </a:p>
          <a:p>
            <a:pPr algn="ctr"/>
            <a:r>
              <a:rPr lang="en-US" sz="1350" dirty="0"/>
              <a:t>(Param’s)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6374A-1DA8-4D18-AF1F-2AF94406F695}"/>
              </a:ext>
            </a:extLst>
          </p:cNvPr>
          <p:cNvSpPr/>
          <p:nvPr/>
        </p:nvSpPr>
        <p:spPr>
          <a:xfrm>
            <a:off x="5730992" y="3224538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Request (Param’s)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EA81E-077A-4B26-9842-2BBB3CD1790B}"/>
              </a:ext>
            </a:extLst>
          </p:cNvPr>
          <p:cNvSpPr/>
          <p:nvPr/>
        </p:nvSpPr>
        <p:spPr>
          <a:xfrm>
            <a:off x="7289071" y="1308697"/>
            <a:ext cx="1574078" cy="26052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AA2760-B497-4994-BEC5-9AE822DDB049}"/>
              </a:ext>
            </a:extLst>
          </p:cNvPr>
          <p:cNvSpPr/>
          <p:nvPr/>
        </p:nvSpPr>
        <p:spPr>
          <a:xfrm>
            <a:off x="7418993" y="3224538"/>
            <a:ext cx="1279175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Navigate Target Webpage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A618A-6C8C-4F2C-9551-7C53BB418EC6}"/>
              </a:ext>
            </a:extLst>
          </p:cNvPr>
          <p:cNvSpPr/>
          <p:nvPr/>
        </p:nvSpPr>
        <p:spPr>
          <a:xfrm>
            <a:off x="7454424" y="2286071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Login</a:t>
            </a:r>
          </a:p>
          <a:p>
            <a:pPr algn="ctr"/>
            <a:r>
              <a:rPr lang="en-US" sz="1350" dirty="0"/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2907B-1A22-43D9-ABC2-11BAF2D52FFD}"/>
              </a:ext>
            </a:extLst>
          </p:cNvPr>
          <p:cNvSpPr/>
          <p:nvPr/>
        </p:nvSpPr>
        <p:spPr>
          <a:xfrm>
            <a:off x="1775348" y="1466342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4DB681-2F7B-4E35-965C-5D4396C6D8A3}"/>
              </a:ext>
            </a:extLst>
          </p:cNvPr>
          <p:cNvSpPr/>
          <p:nvPr/>
        </p:nvSpPr>
        <p:spPr>
          <a:xfrm>
            <a:off x="4328194" y="1347607"/>
            <a:ext cx="1254110" cy="5889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Pre-Processing </a:t>
            </a:r>
          </a:p>
          <a:p>
            <a:pPr algn="ctr"/>
            <a:r>
              <a:rPr lang="en-US" sz="1350" dirty="0"/>
              <a:t>Of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336FB1-1112-4791-817B-A35E8BD17F26}"/>
              </a:ext>
            </a:extLst>
          </p:cNvPr>
          <p:cNvSpPr/>
          <p:nvPr/>
        </p:nvSpPr>
        <p:spPr>
          <a:xfrm>
            <a:off x="3418003" y="2286072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Website</a:t>
            </a:r>
          </a:p>
          <a:p>
            <a:pPr algn="ctr"/>
            <a:r>
              <a:rPr lang="en-US" sz="1350" dirty="0"/>
              <a:t>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EC2DF2-BF2A-40B1-B4C4-0C420D0AA4FF}"/>
              </a:ext>
            </a:extLst>
          </p:cNvPr>
          <p:cNvSpPr/>
          <p:nvPr/>
        </p:nvSpPr>
        <p:spPr>
          <a:xfrm>
            <a:off x="1775348" y="2288485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</a:t>
            </a:r>
          </a:p>
          <a:p>
            <a:pPr algn="ctr"/>
            <a:r>
              <a:rPr lang="en-US" sz="1350" dirty="0"/>
              <a:t>Wordlist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DB2643-D27A-4E3C-B7B1-93B168BD2013}"/>
              </a:ext>
            </a:extLst>
          </p:cNvPr>
          <p:cNvSpPr/>
          <p:nvPr/>
        </p:nvSpPr>
        <p:spPr>
          <a:xfrm>
            <a:off x="217603" y="2288485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URL Target</a:t>
            </a:r>
          </a:p>
          <a:p>
            <a:pPr algn="ctr"/>
            <a:r>
              <a:rPr lang="en-US" sz="135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923A5-17DC-4833-A7B3-2BABFE81FB60}"/>
              </a:ext>
            </a:extLst>
          </p:cNvPr>
          <p:cNvSpPr txBox="1"/>
          <p:nvPr/>
        </p:nvSpPr>
        <p:spPr>
          <a:xfrm>
            <a:off x="291628" y="196436"/>
            <a:ext cx="5042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 Level - 3  Diagram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03E56-3FB8-4C31-95DE-B7498E8562C2}"/>
              </a:ext>
            </a:extLst>
          </p:cNvPr>
          <p:cNvSpPr/>
          <p:nvPr/>
        </p:nvSpPr>
        <p:spPr>
          <a:xfrm>
            <a:off x="5728928" y="2286071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Load Wordlist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E2AD9-1811-48EF-ACD1-11A28B78563C}"/>
              </a:ext>
            </a:extLst>
          </p:cNvPr>
          <p:cNvSpPr/>
          <p:nvPr/>
        </p:nvSpPr>
        <p:spPr>
          <a:xfrm>
            <a:off x="7454425" y="1466341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Starting of</a:t>
            </a:r>
          </a:p>
          <a:p>
            <a:pPr algn="ctr"/>
            <a:r>
              <a:rPr lang="en-US" sz="1350" dirty="0"/>
              <a:t>Browser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57A8A5E-8C10-4D7D-A75E-7B388C0F8582}"/>
              </a:ext>
            </a:extLst>
          </p:cNvPr>
          <p:cNvSpPr/>
          <p:nvPr/>
        </p:nvSpPr>
        <p:spPr>
          <a:xfrm>
            <a:off x="3527910" y="3104576"/>
            <a:ext cx="1208314" cy="1180448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Fuzzing Engine</a:t>
            </a:r>
            <a:endParaRPr lang="en-IN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E8638-A5BB-4B3A-A572-D37052187751}"/>
              </a:ext>
            </a:extLst>
          </p:cNvPr>
          <p:cNvSpPr/>
          <p:nvPr/>
        </p:nvSpPr>
        <p:spPr>
          <a:xfrm>
            <a:off x="7030416" y="5500653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46A07D-362D-443A-9742-3A116953ACCF}"/>
              </a:ext>
            </a:extLst>
          </p:cNvPr>
          <p:cNvSpPr/>
          <p:nvPr/>
        </p:nvSpPr>
        <p:spPr>
          <a:xfrm>
            <a:off x="5206266" y="5500653"/>
            <a:ext cx="1208314" cy="4702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Generating </a:t>
            </a:r>
          </a:p>
          <a:p>
            <a:pPr algn="ctr"/>
            <a:r>
              <a:rPr lang="en-US" sz="1350" dirty="0"/>
              <a:t>Report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5D7B8-6898-4211-8E23-49C15C9B63C3}"/>
              </a:ext>
            </a:extLst>
          </p:cNvPr>
          <p:cNvSpPr/>
          <p:nvPr/>
        </p:nvSpPr>
        <p:spPr>
          <a:xfrm>
            <a:off x="3527910" y="5451770"/>
            <a:ext cx="1208314" cy="5680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Checking Response code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3FE873-409B-4605-BF49-BA3D6332124C}"/>
              </a:ext>
            </a:extLst>
          </p:cNvPr>
          <p:cNvCxnSpPr>
            <a:stCxn id="23" idx="0"/>
            <a:endCxn id="19" idx="1"/>
          </p:cNvCxnSpPr>
          <p:nvPr/>
        </p:nvCxnSpPr>
        <p:spPr>
          <a:xfrm rot="5400000" flipH="1" flipV="1">
            <a:off x="1005048" y="1518185"/>
            <a:ext cx="587012" cy="9535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B96674-1509-472B-BF23-84E193150618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2379505" y="1936604"/>
            <a:ext cx="0" cy="35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63703D-9F7F-487E-BC48-B3A6853F60E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5400000" flipH="1" flipV="1">
            <a:off x="3608010" y="119103"/>
            <a:ext cx="118735" cy="2575744"/>
          </a:xfrm>
          <a:prstGeom prst="bentConnector3">
            <a:avLst>
              <a:gd name="adj1" fmla="val 292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F9C6FF0-FC13-434C-9C58-06CB62CFC800}"/>
              </a:ext>
            </a:extLst>
          </p:cNvPr>
          <p:cNvCxnSpPr>
            <a:stCxn id="21" idx="0"/>
            <a:endCxn id="19" idx="3"/>
          </p:cNvCxnSpPr>
          <p:nvPr/>
        </p:nvCxnSpPr>
        <p:spPr>
          <a:xfrm rot="16200000" flipV="1">
            <a:off x="3210612" y="1474523"/>
            <a:ext cx="584598" cy="1038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9C3B4BE-10FA-494A-AB3A-1495F495CA15}"/>
              </a:ext>
            </a:extLst>
          </p:cNvPr>
          <p:cNvCxnSpPr>
            <a:cxnSpLocks/>
          </p:cNvCxnSpPr>
          <p:nvPr/>
        </p:nvCxnSpPr>
        <p:spPr>
          <a:xfrm rot="5400000">
            <a:off x="3990579" y="2085152"/>
            <a:ext cx="1113216" cy="816125"/>
          </a:xfrm>
          <a:prstGeom prst="bentConnector3">
            <a:avLst>
              <a:gd name="adj1" fmla="val 823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7F4C4F-571F-4605-9D25-1D2453E2E7D5}"/>
              </a:ext>
            </a:extLst>
          </p:cNvPr>
          <p:cNvCxnSpPr>
            <a:stCxn id="25" idx="2"/>
            <a:endCxn id="9" idx="3"/>
          </p:cNvCxnSpPr>
          <p:nvPr/>
        </p:nvCxnSpPr>
        <p:spPr>
          <a:xfrm flipH="1">
            <a:off x="2453710" y="3694801"/>
            <a:ext cx="1074200" cy="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BB59A5-BF80-4340-8438-4747EB6F8098}"/>
              </a:ext>
            </a:extLst>
          </p:cNvPr>
          <p:cNvCxnSpPr>
            <a:stCxn id="25" idx="6"/>
            <a:endCxn id="17" idx="1"/>
          </p:cNvCxnSpPr>
          <p:nvPr/>
        </p:nvCxnSpPr>
        <p:spPr>
          <a:xfrm flipV="1">
            <a:off x="4736224" y="2521203"/>
            <a:ext cx="992704" cy="11735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D3536D9-AE1B-490B-BB6F-C623F68F8EF6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 rot="5400000" flipH="1" flipV="1">
            <a:off x="6601456" y="1433102"/>
            <a:ext cx="584598" cy="11213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FA634F-EB6A-4378-A171-C3758AF876EF}"/>
              </a:ext>
            </a:extLst>
          </p:cNvPr>
          <p:cNvCxnSpPr>
            <a:stCxn id="16" idx="2"/>
          </p:cNvCxnSpPr>
          <p:nvPr/>
        </p:nvCxnSpPr>
        <p:spPr>
          <a:xfrm flipH="1">
            <a:off x="8058580" y="1936604"/>
            <a:ext cx="2" cy="34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BE07CD-01F9-455F-833A-2E88E35E1A1C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8058581" y="2756334"/>
            <a:ext cx="1" cy="46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C75B0FA-7A73-4FC1-BAA7-6536B8582A37}"/>
              </a:ext>
            </a:extLst>
          </p:cNvPr>
          <p:cNvCxnSpPr>
            <a:cxnSpLocks/>
          </p:cNvCxnSpPr>
          <p:nvPr/>
        </p:nvCxnSpPr>
        <p:spPr>
          <a:xfrm rot="5400000">
            <a:off x="7176911" y="3455131"/>
            <a:ext cx="641999" cy="11213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F108E86-5BBA-40F2-BDF4-D29A85650AB0}"/>
              </a:ext>
            </a:extLst>
          </p:cNvPr>
          <p:cNvCxnSpPr>
            <a:stCxn id="25" idx="5"/>
            <a:endCxn id="12" idx="1"/>
          </p:cNvCxnSpPr>
          <p:nvPr/>
        </p:nvCxnSpPr>
        <p:spPr>
          <a:xfrm rot="5400000" flipH="1" flipV="1">
            <a:off x="4818890" y="3200050"/>
            <a:ext cx="652482" cy="1171721"/>
          </a:xfrm>
          <a:prstGeom prst="bentConnector4">
            <a:avLst>
              <a:gd name="adj1" fmla="val -26277"/>
              <a:gd name="adj2" fmla="val 76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70913F-4CCD-4AD7-B059-330D66AAAB44}"/>
              </a:ext>
            </a:extLst>
          </p:cNvPr>
          <p:cNvCxnSpPr>
            <a:stCxn id="12" idx="3"/>
          </p:cNvCxnSpPr>
          <p:nvPr/>
        </p:nvCxnSpPr>
        <p:spPr>
          <a:xfrm flipV="1">
            <a:off x="6939305" y="3456688"/>
            <a:ext cx="479688" cy="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223AF9-DB7B-4FC3-A607-211841CF7688}"/>
              </a:ext>
            </a:extLst>
          </p:cNvPr>
          <p:cNvCxnSpPr>
            <a:stCxn id="25" idx="4"/>
            <a:endCxn id="10" idx="0"/>
          </p:cNvCxnSpPr>
          <p:nvPr/>
        </p:nvCxnSpPr>
        <p:spPr>
          <a:xfrm flipH="1">
            <a:off x="4132067" y="4285024"/>
            <a:ext cx="1" cy="34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0819-0BC8-4B8B-B9F9-6FE4257E1F4C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4132067" y="5103529"/>
            <a:ext cx="0" cy="348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46C5CF-0544-463B-81DC-CD760314F6F6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4736224" y="5735785"/>
            <a:ext cx="470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128F73-85F5-4EE8-946F-1E2F45280045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414580" y="5735785"/>
            <a:ext cx="615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E6ECC6-0C8B-41ED-AFB6-069BDD36C99E}"/>
              </a:ext>
            </a:extLst>
          </p:cNvPr>
          <p:cNvSpPr txBox="1"/>
          <p:nvPr/>
        </p:nvSpPr>
        <p:spPr>
          <a:xfrm>
            <a:off x="7634572" y="842767"/>
            <a:ext cx="1279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Selenium Automation</a:t>
            </a:r>
            <a:endParaRPr lang="en-IN" sz="13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903C3-CAFF-4CFA-8294-90FEDA48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466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3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56B76-E0D7-406B-9F12-1D14836A2EB7}"/>
              </a:ext>
            </a:extLst>
          </p:cNvPr>
          <p:cNvSpPr/>
          <p:nvPr/>
        </p:nvSpPr>
        <p:spPr>
          <a:xfrm>
            <a:off x="50618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7524-83B5-4399-87B0-A9A31BD5025E}"/>
              </a:ext>
            </a:extLst>
          </p:cNvPr>
          <p:cNvSpPr/>
          <p:nvPr/>
        </p:nvSpPr>
        <p:spPr>
          <a:xfrm>
            <a:off x="1316083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Fuzzer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D85C3-2C6F-4200-825C-6552DD2B17EC}"/>
              </a:ext>
            </a:extLst>
          </p:cNvPr>
          <p:cNvSpPr/>
          <p:nvPr/>
        </p:nvSpPr>
        <p:spPr>
          <a:xfrm>
            <a:off x="6758395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Response</a:t>
            </a:r>
          </a:p>
          <a:p>
            <a:pPr algn="ctr"/>
            <a:r>
              <a:rPr lang="en-US" sz="1200" dirty="0"/>
              <a:t>Analyzer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37D6D-61D5-4874-B266-E94230B64210}"/>
              </a:ext>
            </a:extLst>
          </p:cNvPr>
          <p:cNvSpPr/>
          <p:nvPr/>
        </p:nvSpPr>
        <p:spPr>
          <a:xfrm>
            <a:off x="5345975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  <a:p>
            <a:pPr algn="ctr"/>
            <a:r>
              <a:rPr lang="en-US" sz="1200" dirty="0"/>
              <a:t>Application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81726-9228-410D-959C-BBE355824B73}"/>
              </a:ext>
            </a:extLst>
          </p:cNvPr>
          <p:cNvSpPr/>
          <p:nvPr/>
        </p:nvSpPr>
        <p:spPr>
          <a:xfrm>
            <a:off x="4041321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</a:t>
            </a:r>
          </a:p>
          <a:p>
            <a:pPr algn="ctr"/>
            <a:r>
              <a:rPr lang="en-US" sz="1200" dirty="0"/>
              <a:t>Model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0E45A-F6CA-46D2-B18C-ACB0F1D8E3D0}"/>
              </a:ext>
            </a:extLst>
          </p:cNvPr>
          <p:cNvSpPr/>
          <p:nvPr/>
        </p:nvSpPr>
        <p:spPr>
          <a:xfrm>
            <a:off x="2614205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Pre-Processing</a:t>
            </a:r>
            <a:endParaRPr lang="en-IN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B70F2D-6EAE-4B90-BAB3-852EA6878D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7413" y="1752058"/>
            <a:ext cx="0" cy="472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D5D83-6C76-4693-B423-CC03E0A51BB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92878" y="1752058"/>
            <a:ext cx="6265" cy="472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D3F466-0453-4013-8FFA-764A9E845BE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91000" y="1752058"/>
            <a:ext cx="39265" cy="472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AA510-7C6A-4762-86CA-B960B2615F9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18116" y="1752058"/>
            <a:ext cx="6532" cy="472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DE084C-E709-40D4-9983-1D0A81C657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22770" y="1752058"/>
            <a:ext cx="34598" cy="464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CF32E0-DF92-4E5A-99A1-CFD2D81B79F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35189" y="1752058"/>
            <a:ext cx="1" cy="472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464983-DA27-4C41-A229-C1EC0A0FCB03}"/>
              </a:ext>
            </a:extLst>
          </p:cNvPr>
          <p:cNvCxnSpPr>
            <a:cxnSpLocks/>
          </p:cNvCxnSpPr>
          <p:nvPr/>
        </p:nvCxnSpPr>
        <p:spPr>
          <a:xfrm>
            <a:off x="527413" y="2143942"/>
            <a:ext cx="1265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7BA231-A0EB-422F-8B60-C1D99CE29745}"/>
              </a:ext>
            </a:extLst>
          </p:cNvPr>
          <p:cNvCxnSpPr>
            <a:cxnSpLocks/>
          </p:cNvCxnSpPr>
          <p:nvPr/>
        </p:nvCxnSpPr>
        <p:spPr>
          <a:xfrm>
            <a:off x="1806278" y="2338198"/>
            <a:ext cx="2725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2A757C-A7C7-4E0D-972A-6B97790EC120}"/>
              </a:ext>
            </a:extLst>
          </p:cNvPr>
          <p:cNvCxnSpPr>
            <a:cxnSpLocks/>
          </p:cNvCxnSpPr>
          <p:nvPr/>
        </p:nvCxnSpPr>
        <p:spPr>
          <a:xfrm>
            <a:off x="1786347" y="3429000"/>
            <a:ext cx="129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7919EF-8426-48A8-A795-2269E1AE0314}"/>
              </a:ext>
            </a:extLst>
          </p:cNvPr>
          <p:cNvCxnSpPr/>
          <p:nvPr/>
        </p:nvCxnSpPr>
        <p:spPr>
          <a:xfrm>
            <a:off x="3091000" y="3620109"/>
            <a:ext cx="1427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91601C-8A3A-4603-843A-3E21C00A80E4}"/>
              </a:ext>
            </a:extLst>
          </p:cNvPr>
          <p:cNvCxnSpPr/>
          <p:nvPr/>
        </p:nvCxnSpPr>
        <p:spPr>
          <a:xfrm flipH="1">
            <a:off x="3091000" y="3868239"/>
            <a:ext cx="1427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DAB587-41D8-4DBB-9FE0-E0F33C962639}"/>
              </a:ext>
            </a:extLst>
          </p:cNvPr>
          <p:cNvCxnSpPr/>
          <p:nvPr/>
        </p:nvCxnSpPr>
        <p:spPr>
          <a:xfrm flipH="1">
            <a:off x="1792877" y="4233998"/>
            <a:ext cx="129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990A52-1774-4B73-8863-E39962C0D970}"/>
              </a:ext>
            </a:extLst>
          </p:cNvPr>
          <p:cNvCxnSpPr/>
          <p:nvPr/>
        </p:nvCxnSpPr>
        <p:spPr>
          <a:xfrm>
            <a:off x="1792878" y="4599759"/>
            <a:ext cx="4029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6545-780C-4362-B27C-34FF3ED74117}"/>
              </a:ext>
            </a:extLst>
          </p:cNvPr>
          <p:cNvCxnSpPr/>
          <p:nvPr/>
        </p:nvCxnSpPr>
        <p:spPr>
          <a:xfrm>
            <a:off x="1786347" y="5083894"/>
            <a:ext cx="5442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358142-9FFC-4AE1-8D44-32832191E0EB}"/>
              </a:ext>
            </a:extLst>
          </p:cNvPr>
          <p:cNvCxnSpPr>
            <a:cxnSpLocks/>
          </p:cNvCxnSpPr>
          <p:nvPr/>
        </p:nvCxnSpPr>
        <p:spPr>
          <a:xfrm flipH="1">
            <a:off x="1786347" y="5404644"/>
            <a:ext cx="5442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60C2CA-B5F1-4873-8A60-613E363C4BB0}"/>
              </a:ext>
            </a:extLst>
          </p:cNvPr>
          <p:cNvCxnSpPr>
            <a:cxnSpLocks/>
          </p:cNvCxnSpPr>
          <p:nvPr/>
        </p:nvCxnSpPr>
        <p:spPr>
          <a:xfrm>
            <a:off x="1792879" y="5847262"/>
            <a:ext cx="6608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CB70F3-D3CB-4798-B12B-57B9B6954F23}"/>
              </a:ext>
            </a:extLst>
          </p:cNvPr>
          <p:cNvSpPr txBox="1"/>
          <p:nvPr/>
        </p:nvSpPr>
        <p:spPr>
          <a:xfrm>
            <a:off x="831737" y="1924651"/>
            <a:ext cx="70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</a:t>
            </a:r>
          </a:p>
          <a:p>
            <a:r>
              <a:rPr lang="en-US" sz="1200" dirty="0"/>
              <a:t>Fuzzing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5DF-4F71-4703-A760-F69A7CEDA46B}"/>
              </a:ext>
            </a:extLst>
          </p:cNvPr>
          <p:cNvSpPr txBox="1"/>
          <p:nvPr/>
        </p:nvSpPr>
        <p:spPr>
          <a:xfrm>
            <a:off x="3210644" y="2107267"/>
            <a:ext cx="114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Model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B78C6-76F0-4261-A78D-81BEDC7AB36C}"/>
              </a:ext>
            </a:extLst>
          </p:cNvPr>
          <p:cNvSpPr txBox="1"/>
          <p:nvPr/>
        </p:nvSpPr>
        <p:spPr>
          <a:xfrm>
            <a:off x="1858486" y="319876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Provided  input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5933E1-4AA6-4848-B631-EEA3F2FB2622}"/>
              </a:ext>
            </a:extLst>
          </p:cNvPr>
          <p:cNvSpPr txBox="1"/>
          <p:nvPr/>
        </p:nvSpPr>
        <p:spPr>
          <a:xfrm>
            <a:off x="3205363" y="3356602"/>
            <a:ext cx="120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Parameter Input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B4FB53-2F81-4075-8FDC-B8A634FA591D}"/>
              </a:ext>
            </a:extLst>
          </p:cNvPr>
          <p:cNvSpPr txBox="1"/>
          <p:nvPr/>
        </p:nvSpPr>
        <p:spPr>
          <a:xfrm>
            <a:off x="3140589" y="3647092"/>
            <a:ext cx="133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Generated </a:t>
            </a:r>
          </a:p>
          <a:p>
            <a:r>
              <a:rPr lang="en-US" sz="1200" dirty="0"/>
              <a:t>          Input</a:t>
            </a:r>
            <a:endParaRPr lang="en-IN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EC7F0-C7B2-4C13-8CFB-0BF15B1445AF}"/>
              </a:ext>
            </a:extLst>
          </p:cNvPr>
          <p:cNvSpPr txBox="1"/>
          <p:nvPr/>
        </p:nvSpPr>
        <p:spPr>
          <a:xfrm>
            <a:off x="1981473" y="4024995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Input</a:t>
            </a:r>
            <a:endParaRPr lang="en-IN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744A69-9F72-48E7-BF01-22E0B3E61739}"/>
              </a:ext>
            </a:extLst>
          </p:cNvPr>
          <p:cNvCxnSpPr>
            <a:cxnSpLocks/>
          </p:cNvCxnSpPr>
          <p:nvPr/>
        </p:nvCxnSpPr>
        <p:spPr>
          <a:xfrm flipH="1">
            <a:off x="1786347" y="4834890"/>
            <a:ext cx="4036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FBE546-DDD0-43D7-8DDC-1E10D367690D}"/>
              </a:ext>
            </a:extLst>
          </p:cNvPr>
          <p:cNvSpPr txBox="1"/>
          <p:nvPr/>
        </p:nvSpPr>
        <p:spPr>
          <a:xfrm>
            <a:off x="4763360" y="437116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Input</a:t>
            </a:r>
            <a:endParaRPr lang="en-IN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0006B5-1EC2-48E5-B1C5-822808746945}"/>
              </a:ext>
            </a:extLst>
          </p:cNvPr>
          <p:cNvSpPr txBox="1"/>
          <p:nvPr/>
        </p:nvSpPr>
        <p:spPr>
          <a:xfrm>
            <a:off x="1890630" y="4642619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Response</a:t>
            </a:r>
            <a:endParaRPr lang="en-IN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A029B-7F9C-4F82-891D-3EEDD992555B}"/>
              </a:ext>
            </a:extLst>
          </p:cNvPr>
          <p:cNvSpPr txBox="1"/>
          <p:nvPr/>
        </p:nvSpPr>
        <p:spPr>
          <a:xfrm>
            <a:off x="5882361" y="4851731"/>
            <a:ext cx="1299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Analyze Response</a:t>
            </a:r>
            <a:endParaRPr lang="en-IN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ED21A-D028-4061-8605-6F6B8F1C3513}"/>
              </a:ext>
            </a:extLst>
          </p:cNvPr>
          <p:cNvSpPr txBox="1"/>
          <p:nvPr/>
        </p:nvSpPr>
        <p:spPr>
          <a:xfrm>
            <a:off x="1765173" y="5173812"/>
            <a:ext cx="142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Vulnerability</a:t>
            </a:r>
          </a:p>
          <a:p>
            <a:r>
              <a:rPr lang="en-US" sz="1200" dirty="0"/>
              <a:t>          Result</a:t>
            </a:r>
            <a:endParaRPr lang="en-IN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874BB-73C7-4C70-8E96-3945D9B35C79}"/>
              </a:ext>
            </a:extLst>
          </p:cNvPr>
          <p:cNvSpPr txBox="1"/>
          <p:nvPr/>
        </p:nvSpPr>
        <p:spPr>
          <a:xfrm>
            <a:off x="7198284" y="5596695"/>
            <a:ext cx="122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Report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48821-22EF-B06B-FABF-64D5CBB4DFFF}"/>
              </a:ext>
            </a:extLst>
          </p:cNvPr>
          <p:cNvSpPr txBox="1"/>
          <p:nvPr/>
        </p:nvSpPr>
        <p:spPr>
          <a:xfrm>
            <a:off x="130689" y="23244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082B8-38FF-4752-BBDD-800284429A55}"/>
              </a:ext>
            </a:extLst>
          </p:cNvPr>
          <p:cNvCxnSpPr>
            <a:cxnSpLocks/>
          </p:cNvCxnSpPr>
          <p:nvPr/>
        </p:nvCxnSpPr>
        <p:spPr>
          <a:xfrm>
            <a:off x="556116" y="3230714"/>
            <a:ext cx="1265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BAEA58-0F3E-4653-9F59-87DEDB60B75B}"/>
              </a:ext>
            </a:extLst>
          </p:cNvPr>
          <p:cNvSpPr txBox="1"/>
          <p:nvPr/>
        </p:nvSpPr>
        <p:spPr>
          <a:xfrm>
            <a:off x="899438" y="298637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Input</a:t>
            </a:r>
            <a:endParaRPr lang="en-IN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E750D-4980-42E5-954F-1FBF4A65AB6D}"/>
              </a:ext>
            </a:extLst>
          </p:cNvPr>
          <p:cNvCxnSpPr>
            <a:cxnSpLocks/>
          </p:cNvCxnSpPr>
          <p:nvPr/>
        </p:nvCxnSpPr>
        <p:spPr>
          <a:xfrm flipH="1">
            <a:off x="527412" y="2678938"/>
            <a:ext cx="125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8BF619-D311-4A1D-A9FA-34FE608F0B33}"/>
              </a:ext>
            </a:extLst>
          </p:cNvPr>
          <p:cNvSpPr txBox="1"/>
          <p:nvPr/>
        </p:nvSpPr>
        <p:spPr>
          <a:xfrm>
            <a:off x="701554" y="2448105"/>
            <a:ext cx="93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for </a:t>
            </a:r>
          </a:p>
          <a:p>
            <a:r>
              <a:rPr lang="en-US" sz="1200" dirty="0"/>
              <a:t>Parameters</a:t>
            </a:r>
            <a:endParaRPr lang="en-IN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0EEDCC-A67C-4CA9-A1FE-B01456F13E8A}"/>
              </a:ext>
            </a:extLst>
          </p:cNvPr>
          <p:cNvSpPr/>
          <p:nvPr/>
        </p:nvSpPr>
        <p:spPr>
          <a:xfrm>
            <a:off x="7924800" y="1249138"/>
            <a:ext cx="953589" cy="50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  <a:p>
            <a:pPr algn="ctr"/>
            <a:r>
              <a:rPr lang="en-US" sz="1200" dirty="0"/>
              <a:t>Generation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F37CD-7480-4F68-A51B-484F154014C2}"/>
              </a:ext>
            </a:extLst>
          </p:cNvPr>
          <p:cNvCxnSpPr>
            <a:stCxn id="59" idx="2"/>
          </p:cNvCxnSpPr>
          <p:nvPr/>
        </p:nvCxnSpPr>
        <p:spPr>
          <a:xfrm flipH="1">
            <a:off x="8401594" y="1752058"/>
            <a:ext cx="1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8225D1-E6FD-4555-AD0D-379B0B8CBF8C}"/>
              </a:ext>
            </a:extLst>
          </p:cNvPr>
          <p:cNvCxnSpPr/>
          <p:nvPr/>
        </p:nvCxnSpPr>
        <p:spPr>
          <a:xfrm flipH="1">
            <a:off x="527412" y="6172200"/>
            <a:ext cx="7894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710FCF-C608-4AB5-8159-CD4FA004A580}"/>
              </a:ext>
            </a:extLst>
          </p:cNvPr>
          <p:cNvSpPr txBox="1"/>
          <p:nvPr/>
        </p:nvSpPr>
        <p:spPr>
          <a:xfrm>
            <a:off x="694575" y="5941367"/>
            <a:ext cx="969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Vulnerability</a:t>
            </a:r>
          </a:p>
          <a:p>
            <a:r>
              <a:rPr lang="en-US" sz="1200" dirty="0"/>
              <a:t>     Report</a:t>
            </a:r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BBB2-22EC-4F0F-8D96-187A1B86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9080"/>
            <a:ext cx="466679" cy="27700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DE6A-3C16-4241-934B-DD75BFF1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-124062"/>
            <a:ext cx="8229600" cy="11430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Uml Use Case Diagram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D80A5-735D-4A07-AF49-3A3DEB38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741CE-BC5A-7377-B955-39677B5AAC39}"/>
              </a:ext>
            </a:extLst>
          </p:cNvPr>
          <p:cNvSpPr/>
          <p:nvPr/>
        </p:nvSpPr>
        <p:spPr>
          <a:xfrm>
            <a:off x="3346653" y="1035997"/>
            <a:ext cx="2362200" cy="489324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BAB14-C831-8B86-B078-C2FB00B0A703}"/>
              </a:ext>
            </a:extLst>
          </p:cNvPr>
          <p:cNvSpPr txBox="1"/>
          <p:nvPr/>
        </p:nvSpPr>
        <p:spPr>
          <a:xfrm>
            <a:off x="35814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Use Case 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70C80A-A08C-69A2-45C8-B8990299C93F}"/>
              </a:ext>
            </a:extLst>
          </p:cNvPr>
          <p:cNvSpPr/>
          <p:nvPr/>
        </p:nvSpPr>
        <p:spPr>
          <a:xfrm>
            <a:off x="3792793" y="1225318"/>
            <a:ext cx="1558413" cy="51939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F6187-3020-49FF-AA61-9DDAA665A135}"/>
              </a:ext>
            </a:extLst>
          </p:cNvPr>
          <p:cNvSpPr/>
          <p:nvPr/>
        </p:nvSpPr>
        <p:spPr>
          <a:xfrm>
            <a:off x="3716593" y="1885685"/>
            <a:ext cx="1558413" cy="51939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571834-B880-699F-AC1A-B2505029A185}"/>
              </a:ext>
            </a:extLst>
          </p:cNvPr>
          <p:cNvSpPr/>
          <p:nvPr/>
        </p:nvSpPr>
        <p:spPr>
          <a:xfrm>
            <a:off x="3751003" y="2535248"/>
            <a:ext cx="1558413" cy="51939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0B5109-993E-3C03-363F-91804CCF5710}"/>
              </a:ext>
            </a:extLst>
          </p:cNvPr>
          <p:cNvSpPr/>
          <p:nvPr/>
        </p:nvSpPr>
        <p:spPr>
          <a:xfrm>
            <a:off x="3751003" y="3222921"/>
            <a:ext cx="1558413" cy="51939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128C04-88C0-BDAA-BFB6-E81D63257954}"/>
              </a:ext>
            </a:extLst>
          </p:cNvPr>
          <p:cNvSpPr/>
          <p:nvPr/>
        </p:nvSpPr>
        <p:spPr>
          <a:xfrm>
            <a:off x="3758352" y="3924858"/>
            <a:ext cx="1558413" cy="51939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A6B04E-74C2-5DCA-91F3-9748C84C478A}"/>
              </a:ext>
            </a:extLst>
          </p:cNvPr>
          <p:cNvSpPr/>
          <p:nvPr/>
        </p:nvSpPr>
        <p:spPr>
          <a:xfrm>
            <a:off x="3748547" y="4587880"/>
            <a:ext cx="1558413" cy="51939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1B3249-6C4F-B2C9-083A-DD9A71AB96D1}"/>
              </a:ext>
            </a:extLst>
          </p:cNvPr>
          <p:cNvSpPr/>
          <p:nvPr/>
        </p:nvSpPr>
        <p:spPr>
          <a:xfrm>
            <a:off x="3751002" y="5168059"/>
            <a:ext cx="1558413" cy="51939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AAAB54-92A6-9FC1-71EA-8E8207C55420}"/>
              </a:ext>
            </a:extLst>
          </p:cNvPr>
          <p:cNvSpPr/>
          <p:nvPr/>
        </p:nvSpPr>
        <p:spPr>
          <a:xfrm>
            <a:off x="1295390" y="1556312"/>
            <a:ext cx="304800" cy="2969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618D5-1BD1-25F5-D200-9BA1E87BCE7C}"/>
              </a:ext>
            </a:extLst>
          </p:cNvPr>
          <p:cNvCxnSpPr>
            <a:stCxn id="54" idx="4"/>
          </p:cNvCxnSpPr>
          <p:nvPr/>
        </p:nvCxnSpPr>
        <p:spPr>
          <a:xfrm>
            <a:off x="1447790" y="1853228"/>
            <a:ext cx="0" cy="465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686187-5D9E-3D0F-4EBD-B8B1ABC7331B}"/>
              </a:ext>
            </a:extLst>
          </p:cNvPr>
          <p:cNvCxnSpPr/>
          <p:nvPr/>
        </p:nvCxnSpPr>
        <p:spPr>
          <a:xfrm>
            <a:off x="1457622" y="2336724"/>
            <a:ext cx="381000" cy="32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7F757-57CF-13C5-F4E4-B89E80A46A89}"/>
              </a:ext>
            </a:extLst>
          </p:cNvPr>
          <p:cNvCxnSpPr/>
          <p:nvPr/>
        </p:nvCxnSpPr>
        <p:spPr>
          <a:xfrm flipH="1">
            <a:off x="1142990" y="2318311"/>
            <a:ext cx="304800" cy="32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D0F7FF-C169-969E-4D8A-0FCFC7B8C147}"/>
              </a:ext>
            </a:extLst>
          </p:cNvPr>
          <p:cNvCxnSpPr>
            <a:cxnSpLocks/>
          </p:cNvCxnSpPr>
          <p:nvPr/>
        </p:nvCxnSpPr>
        <p:spPr>
          <a:xfrm>
            <a:off x="1066790" y="2085769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854910A-5A2C-2870-41F5-81F8B469A3D8}"/>
              </a:ext>
            </a:extLst>
          </p:cNvPr>
          <p:cNvSpPr/>
          <p:nvPr/>
        </p:nvSpPr>
        <p:spPr>
          <a:xfrm>
            <a:off x="7302915" y="4064239"/>
            <a:ext cx="304800" cy="29691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F00540-51E1-7CB7-B55C-5F6874196424}"/>
              </a:ext>
            </a:extLst>
          </p:cNvPr>
          <p:cNvCxnSpPr>
            <a:stCxn id="59" idx="4"/>
          </p:cNvCxnSpPr>
          <p:nvPr/>
        </p:nvCxnSpPr>
        <p:spPr>
          <a:xfrm>
            <a:off x="7455315" y="4361155"/>
            <a:ext cx="0" cy="465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855D87-7E2A-2129-E57F-521534DE5E9B}"/>
              </a:ext>
            </a:extLst>
          </p:cNvPr>
          <p:cNvCxnSpPr/>
          <p:nvPr/>
        </p:nvCxnSpPr>
        <p:spPr>
          <a:xfrm>
            <a:off x="7455315" y="4796411"/>
            <a:ext cx="381000" cy="32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BFF1CE-4BB9-5535-22C4-4ED769F81EDD}"/>
              </a:ext>
            </a:extLst>
          </p:cNvPr>
          <p:cNvCxnSpPr/>
          <p:nvPr/>
        </p:nvCxnSpPr>
        <p:spPr>
          <a:xfrm flipH="1">
            <a:off x="7150515" y="4811325"/>
            <a:ext cx="304800" cy="32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2AEF1B-52DD-C0CB-4F70-07141B86CCD5}"/>
              </a:ext>
            </a:extLst>
          </p:cNvPr>
          <p:cNvCxnSpPr>
            <a:cxnSpLocks/>
          </p:cNvCxnSpPr>
          <p:nvPr/>
        </p:nvCxnSpPr>
        <p:spPr>
          <a:xfrm>
            <a:off x="7150515" y="4533078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E0CA7-432E-298F-6497-EDDA2DABB445}"/>
              </a:ext>
            </a:extLst>
          </p:cNvPr>
          <p:cNvSpPr txBox="1"/>
          <p:nvPr/>
        </p:nvSpPr>
        <p:spPr>
          <a:xfrm>
            <a:off x="3886200" y="1331988"/>
            <a:ext cx="199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Configure Fuzzer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EBDAB-8D5D-ACAB-499D-628880DCF817}"/>
              </a:ext>
            </a:extLst>
          </p:cNvPr>
          <p:cNvSpPr txBox="1"/>
          <p:nvPr/>
        </p:nvSpPr>
        <p:spPr>
          <a:xfrm>
            <a:off x="1101222" y="2708890"/>
            <a:ext cx="160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Admin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84F67-2718-8861-B52B-2F62AC2BC2BF}"/>
              </a:ext>
            </a:extLst>
          </p:cNvPr>
          <p:cNvSpPr txBox="1"/>
          <p:nvPr/>
        </p:nvSpPr>
        <p:spPr>
          <a:xfrm>
            <a:off x="3880053" y="199666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Initiate Fuzzing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B5BE3-A145-0EAC-CD30-CEE4F5FE00EF}"/>
              </a:ext>
            </a:extLst>
          </p:cNvPr>
          <p:cNvSpPr txBox="1"/>
          <p:nvPr/>
        </p:nvSpPr>
        <p:spPr>
          <a:xfrm>
            <a:off x="6824826" y="5355309"/>
            <a:ext cx="141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User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6A87A-0EC0-567D-EF1A-3D9A5138FBE9}"/>
              </a:ext>
            </a:extLst>
          </p:cNvPr>
          <p:cNvSpPr txBox="1"/>
          <p:nvPr/>
        </p:nvSpPr>
        <p:spPr>
          <a:xfrm>
            <a:off x="3761468" y="2650995"/>
            <a:ext cx="175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 Generate Inputs 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35E8-F0AC-6D21-A86C-C32C240721BD}"/>
              </a:ext>
            </a:extLst>
          </p:cNvPr>
          <p:cNvSpPr txBox="1"/>
          <p:nvPr/>
        </p:nvSpPr>
        <p:spPr>
          <a:xfrm>
            <a:off x="3932580" y="3228142"/>
            <a:ext cx="147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Inputs to Web App 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D19B9-5441-5509-D44A-FFF156AD745E}"/>
              </a:ext>
            </a:extLst>
          </p:cNvPr>
          <p:cNvSpPr txBox="1"/>
          <p:nvPr/>
        </p:nvSpPr>
        <p:spPr>
          <a:xfrm>
            <a:off x="3744162" y="4018816"/>
            <a:ext cx="159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Analyze</a:t>
            </a:r>
            <a:r>
              <a:rPr lang="en-IN" sz="1400" dirty="0"/>
              <a:t> Responses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3ED8-946D-5594-4912-431CEEA7237D}"/>
              </a:ext>
            </a:extLst>
          </p:cNvPr>
          <p:cNvSpPr txBox="1"/>
          <p:nvPr/>
        </p:nvSpPr>
        <p:spPr>
          <a:xfrm>
            <a:off x="3834365" y="4717731"/>
            <a:ext cx="1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Generate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0A4AB-7B68-5185-46BE-A8515CB8BE7F}"/>
              </a:ext>
            </a:extLst>
          </p:cNvPr>
          <p:cNvSpPr txBox="1"/>
          <p:nvPr/>
        </p:nvSpPr>
        <p:spPr>
          <a:xfrm>
            <a:off x="3932580" y="5185298"/>
            <a:ext cx="142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Learn from Previous Tests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4A25EB-8664-F5A1-1FFB-F26F092E5716}"/>
              </a:ext>
            </a:extLst>
          </p:cNvPr>
          <p:cNvCxnSpPr>
            <a:endCxn id="9" idx="2"/>
          </p:cNvCxnSpPr>
          <p:nvPr/>
        </p:nvCxnSpPr>
        <p:spPr>
          <a:xfrm flipV="1">
            <a:off x="1838622" y="1485017"/>
            <a:ext cx="1954171" cy="600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615A6-7745-BC25-174A-10A4411527C4}"/>
              </a:ext>
            </a:extLst>
          </p:cNvPr>
          <p:cNvCxnSpPr>
            <a:endCxn id="30" idx="2"/>
          </p:cNvCxnSpPr>
          <p:nvPr/>
        </p:nvCxnSpPr>
        <p:spPr>
          <a:xfrm>
            <a:off x="1838622" y="2085769"/>
            <a:ext cx="1877971" cy="5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9CE99D-0757-8BD1-37AE-EA5CFD71F77D}"/>
              </a:ext>
            </a:extLst>
          </p:cNvPr>
          <p:cNvCxnSpPr>
            <a:endCxn id="14" idx="1"/>
          </p:cNvCxnSpPr>
          <p:nvPr/>
        </p:nvCxnSpPr>
        <p:spPr>
          <a:xfrm>
            <a:off x="1828790" y="2085769"/>
            <a:ext cx="1932678" cy="71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3FB8D2-7A5F-94E8-2350-C11307FFE497}"/>
              </a:ext>
            </a:extLst>
          </p:cNvPr>
          <p:cNvCxnSpPr>
            <a:endCxn id="32" idx="2"/>
          </p:cNvCxnSpPr>
          <p:nvPr/>
        </p:nvCxnSpPr>
        <p:spPr>
          <a:xfrm>
            <a:off x="1838622" y="2115576"/>
            <a:ext cx="1912381" cy="1367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B62105-77C6-A8A9-6410-F7DEB241C382}"/>
              </a:ext>
            </a:extLst>
          </p:cNvPr>
          <p:cNvCxnSpPr/>
          <p:nvPr/>
        </p:nvCxnSpPr>
        <p:spPr>
          <a:xfrm flipH="1" flipV="1">
            <a:off x="5275006" y="4172704"/>
            <a:ext cx="1875509" cy="36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ECF1F9-D3B2-49A5-149C-EE9143FC434E}"/>
              </a:ext>
            </a:extLst>
          </p:cNvPr>
          <p:cNvCxnSpPr>
            <a:cxnSpLocks/>
          </p:cNvCxnSpPr>
          <p:nvPr/>
        </p:nvCxnSpPr>
        <p:spPr>
          <a:xfrm flipH="1">
            <a:off x="5281450" y="4553762"/>
            <a:ext cx="1746782" cy="33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783C2-4655-EB0D-11AE-5F54F25633D0}"/>
              </a:ext>
            </a:extLst>
          </p:cNvPr>
          <p:cNvCxnSpPr>
            <a:cxnSpLocks/>
          </p:cNvCxnSpPr>
          <p:nvPr/>
        </p:nvCxnSpPr>
        <p:spPr>
          <a:xfrm flipH="1">
            <a:off x="5316765" y="4517705"/>
            <a:ext cx="1795191" cy="859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9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DE6A-3C16-4241-934B-DD75BFF1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7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D80A5-735D-4A07-AF49-3A3DEB38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66716"/>
            <a:ext cx="466680" cy="259363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2C8EF-662E-45F1-8B40-D42C8BDF73C6}"/>
              </a:ext>
            </a:extLst>
          </p:cNvPr>
          <p:cNvSpPr/>
          <p:nvPr/>
        </p:nvSpPr>
        <p:spPr>
          <a:xfrm>
            <a:off x="6019800" y="1112838"/>
            <a:ext cx="2209800" cy="23161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8F26F-6CF6-7A3D-BE59-18C116B6F708}"/>
              </a:ext>
            </a:extLst>
          </p:cNvPr>
          <p:cNvSpPr/>
          <p:nvPr/>
        </p:nvSpPr>
        <p:spPr>
          <a:xfrm>
            <a:off x="1600200" y="1219200"/>
            <a:ext cx="2209800" cy="2222786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5E849-B1A2-167A-C3B6-FF5A099BCA8B}"/>
              </a:ext>
            </a:extLst>
          </p:cNvPr>
          <p:cNvSpPr/>
          <p:nvPr/>
        </p:nvSpPr>
        <p:spPr>
          <a:xfrm>
            <a:off x="1600200" y="3849624"/>
            <a:ext cx="2209800" cy="23161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B7BA8-FF1A-82B3-7354-3D763AA90143}"/>
              </a:ext>
            </a:extLst>
          </p:cNvPr>
          <p:cNvSpPr/>
          <p:nvPr/>
        </p:nvSpPr>
        <p:spPr>
          <a:xfrm>
            <a:off x="6019800" y="3849624"/>
            <a:ext cx="2209800" cy="235273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DD395-4516-EB4C-20AA-01D06492E00D}"/>
              </a:ext>
            </a:extLst>
          </p:cNvPr>
          <p:cNvCxnSpPr/>
          <p:nvPr/>
        </p:nvCxnSpPr>
        <p:spPr>
          <a:xfrm>
            <a:off x="1600200" y="16002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E4FDF8-6923-3BCB-AB2B-C5100E4D5C5E}"/>
              </a:ext>
            </a:extLst>
          </p:cNvPr>
          <p:cNvCxnSpPr/>
          <p:nvPr/>
        </p:nvCxnSpPr>
        <p:spPr>
          <a:xfrm>
            <a:off x="1600200" y="26670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3B72B7-1ECE-F422-A7C9-4F1C1376D8E4}"/>
              </a:ext>
            </a:extLst>
          </p:cNvPr>
          <p:cNvSpPr txBox="1"/>
          <p:nvPr/>
        </p:nvSpPr>
        <p:spPr>
          <a:xfrm>
            <a:off x="17526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Fuzzer 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23776-C4DE-FCD8-8AFD-E16EA6C7B88D}"/>
              </a:ext>
            </a:extLst>
          </p:cNvPr>
          <p:cNvCxnSpPr/>
          <p:nvPr/>
        </p:nvCxnSpPr>
        <p:spPr>
          <a:xfrm>
            <a:off x="6019800" y="1588532"/>
            <a:ext cx="2209800" cy="1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89E58D-E96F-5335-49F4-5BAE708CF844}"/>
              </a:ext>
            </a:extLst>
          </p:cNvPr>
          <p:cNvCxnSpPr/>
          <p:nvPr/>
        </p:nvCxnSpPr>
        <p:spPr>
          <a:xfrm>
            <a:off x="6019800" y="2693242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BB200B-BEFD-C840-B73C-FB436DB9A984}"/>
              </a:ext>
            </a:extLst>
          </p:cNvPr>
          <p:cNvCxnSpPr/>
          <p:nvPr/>
        </p:nvCxnSpPr>
        <p:spPr>
          <a:xfrm>
            <a:off x="1600200" y="434340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C00AF1-8893-C079-6745-330332E69A37}"/>
              </a:ext>
            </a:extLst>
          </p:cNvPr>
          <p:cNvCxnSpPr/>
          <p:nvPr/>
        </p:nvCxnSpPr>
        <p:spPr>
          <a:xfrm>
            <a:off x="1600200" y="541020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DD65AB-F68F-D960-D32E-1E37764701C8}"/>
              </a:ext>
            </a:extLst>
          </p:cNvPr>
          <p:cNvCxnSpPr/>
          <p:nvPr/>
        </p:nvCxnSpPr>
        <p:spPr>
          <a:xfrm>
            <a:off x="6019800" y="434340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8FD9C8-0309-32FD-B433-734DA2239791}"/>
              </a:ext>
            </a:extLst>
          </p:cNvPr>
          <p:cNvCxnSpPr/>
          <p:nvPr/>
        </p:nvCxnSpPr>
        <p:spPr>
          <a:xfrm>
            <a:off x="6019800" y="54102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62570-DC09-3D81-2AA4-88BF9BAEE301}"/>
              </a:ext>
            </a:extLst>
          </p:cNvPr>
          <p:cNvSpPr txBox="1"/>
          <p:nvPr/>
        </p:nvSpPr>
        <p:spPr>
          <a:xfrm>
            <a:off x="1752600" y="1752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 : String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Version: String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4E295C-514D-0054-FF77-B82B0089DCC7}"/>
              </a:ext>
            </a:extLst>
          </p:cNvPr>
          <p:cNvSpPr txBox="1"/>
          <p:nvPr/>
        </p:nvSpPr>
        <p:spPr>
          <a:xfrm>
            <a:off x="1695450" y="2699338"/>
            <a:ext cx="201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Methods:</a:t>
            </a:r>
          </a:p>
          <a:p>
            <a:r>
              <a:rPr lang="en-US" sz="1400" dirty="0"/>
              <a:t>+Initialize()</a:t>
            </a:r>
          </a:p>
          <a:p>
            <a:r>
              <a:rPr lang="en-US" sz="1400" dirty="0"/>
              <a:t>+start Fuzzing()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CF564D-4FD4-EC71-0196-ADC15503039D}"/>
              </a:ext>
            </a:extLst>
          </p:cNvPr>
          <p:cNvSpPr txBox="1"/>
          <p:nvPr/>
        </p:nvSpPr>
        <p:spPr>
          <a:xfrm>
            <a:off x="1695450" y="38862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Request Handler 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A3DA0B-27ED-9A52-F2C1-586C6F70A4CB}"/>
              </a:ext>
            </a:extLst>
          </p:cNvPr>
          <p:cNvSpPr txBox="1"/>
          <p:nvPr/>
        </p:nvSpPr>
        <p:spPr>
          <a:xfrm>
            <a:off x="1732026" y="4608358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: </a:t>
            </a:r>
          </a:p>
          <a:p>
            <a:r>
              <a:rPr lang="en-US" sz="1400" dirty="0"/>
              <a:t>- Request Type : String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51378-7DEA-2D6E-0BFD-DF23DF2DEF7F}"/>
              </a:ext>
            </a:extLst>
          </p:cNvPr>
          <p:cNvSpPr txBox="1"/>
          <p:nvPr/>
        </p:nvSpPr>
        <p:spPr>
          <a:xfrm>
            <a:off x="1695450" y="5562600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Methods:</a:t>
            </a:r>
          </a:p>
          <a:p>
            <a:r>
              <a:rPr lang="en-US" sz="1400" dirty="0"/>
              <a:t>+Process Request()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8EEB7-7705-574F-7E0A-E0E23152888D}"/>
              </a:ext>
            </a:extLst>
          </p:cNvPr>
          <p:cNvSpPr txBox="1"/>
          <p:nvPr/>
        </p:nvSpPr>
        <p:spPr>
          <a:xfrm>
            <a:off x="60198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Report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9866D2-CFF8-F110-F014-5CAEC375C95C}"/>
              </a:ext>
            </a:extLst>
          </p:cNvPr>
          <p:cNvSpPr txBox="1"/>
          <p:nvPr/>
        </p:nvSpPr>
        <p:spPr>
          <a:xfrm>
            <a:off x="6147816" y="186032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: </a:t>
            </a:r>
          </a:p>
          <a:p>
            <a:r>
              <a:rPr lang="en-US" sz="1400" dirty="0"/>
              <a:t>- Report Id  : String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FD0FA-08A7-8644-BD7F-F88C8D640CA8}"/>
              </a:ext>
            </a:extLst>
          </p:cNvPr>
          <p:cNvSpPr txBox="1"/>
          <p:nvPr/>
        </p:nvSpPr>
        <p:spPr>
          <a:xfrm>
            <a:off x="6147816" y="280706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Methods :</a:t>
            </a:r>
          </a:p>
          <a:p>
            <a:r>
              <a:rPr lang="en-US" sz="1400" dirty="0"/>
              <a:t>- Generate Report()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5FC7E2-62C3-1039-9E19-88A4CD9268A0}"/>
              </a:ext>
            </a:extLst>
          </p:cNvPr>
          <p:cNvSpPr txBox="1"/>
          <p:nvPr/>
        </p:nvSpPr>
        <p:spPr>
          <a:xfrm>
            <a:off x="6210300" y="5466498"/>
            <a:ext cx="190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Methods : </a:t>
            </a:r>
          </a:p>
          <a:p>
            <a:r>
              <a:rPr lang="en-US" sz="1400" dirty="0"/>
              <a:t>+ analyze response()</a:t>
            </a:r>
            <a:endParaRPr lang="en-IN" sz="1400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6146EF-ED28-4B45-EC23-127E7F563CFC}"/>
              </a:ext>
            </a:extLst>
          </p:cNvPr>
          <p:cNvSpPr txBox="1"/>
          <p:nvPr/>
        </p:nvSpPr>
        <p:spPr>
          <a:xfrm>
            <a:off x="6120384" y="4553684"/>
            <a:ext cx="20627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: </a:t>
            </a:r>
          </a:p>
          <a:p>
            <a:r>
              <a:rPr lang="en-US" sz="1400" dirty="0"/>
              <a:t>- Response code : Init</a:t>
            </a:r>
            <a:endParaRPr lang="en-IN" sz="1400" dirty="0"/>
          </a:p>
          <a:p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5CF4A7-0C70-3679-A21E-0C61F9110884}"/>
              </a:ext>
            </a:extLst>
          </p:cNvPr>
          <p:cNvSpPr txBox="1"/>
          <p:nvPr/>
        </p:nvSpPr>
        <p:spPr>
          <a:xfrm>
            <a:off x="6120384" y="3886200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Response Analyzer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BED69F-D1A1-E003-1902-02D563528D45}"/>
              </a:ext>
            </a:extLst>
          </p:cNvPr>
          <p:cNvCxnSpPr>
            <a:stCxn id="33" idx="2"/>
            <a:endCxn id="10" idx="0"/>
          </p:cNvCxnSpPr>
          <p:nvPr/>
        </p:nvCxnSpPr>
        <p:spPr>
          <a:xfrm>
            <a:off x="2705100" y="3438002"/>
            <a:ext cx="0" cy="41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B47681-D301-02C5-9954-3F094306FD5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10000" y="5007705"/>
            <a:ext cx="2209800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D5CC0A-5E7C-1A10-675A-5CF6DF463912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7124700" y="3429000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F7897EC-1472-3D2A-42BE-617D2DCA3431}"/>
              </a:ext>
            </a:extLst>
          </p:cNvPr>
          <p:cNvSpPr/>
          <p:nvPr/>
        </p:nvSpPr>
        <p:spPr>
          <a:xfrm>
            <a:off x="4191000" y="6070640"/>
            <a:ext cx="685798" cy="365125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66692F-4DB6-DB63-85EA-26DEAAA257CB}"/>
              </a:ext>
            </a:extLst>
          </p:cNvPr>
          <p:cNvSpPr/>
          <p:nvPr/>
        </p:nvSpPr>
        <p:spPr>
          <a:xfrm>
            <a:off x="4267200" y="990600"/>
            <a:ext cx="838200" cy="36933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6CFD6-2A2E-87EB-868D-1B9BD1EE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Activity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A7F2B-85F8-70DE-EF9B-CEBF8C5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56748"/>
            <a:ext cx="466680" cy="369332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098B5-3D7C-BE27-1FFA-9B417CA22C37}"/>
              </a:ext>
            </a:extLst>
          </p:cNvPr>
          <p:cNvSpPr/>
          <p:nvPr/>
        </p:nvSpPr>
        <p:spPr>
          <a:xfrm>
            <a:off x="2933700" y="1524000"/>
            <a:ext cx="3429000" cy="60528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Fuzzer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CE5C1-F84E-E116-FE97-3CBC6D1AD943}"/>
              </a:ext>
            </a:extLst>
          </p:cNvPr>
          <p:cNvSpPr txBox="1"/>
          <p:nvPr/>
        </p:nvSpPr>
        <p:spPr>
          <a:xfrm>
            <a:off x="3276600" y="990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Start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2D222-E422-799A-F4D1-20CC24DFBAA0}"/>
              </a:ext>
            </a:extLst>
          </p:cNvPr>
          <p:cNvSpPr/>
          <p:nvPr/>
        </p:nvSpPr>
        <p:spPr>
          <a:xfrm>
            <a:off x="2933700" y="2464451"/>
            <a:ext cx="3429000" cy="60528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Fuzzing Parameters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C3723-F5E1-9A22-D358-FF0E4E253703}"/>
              </a:ext>
            </a:extLst>
          </p:cNvPr>
          <p:cNvSpPr/>
          <p:nvPr/>
        </p:nvSpPr>
        <p:spPr>
          <a:xfrm>
            <a:off x="2927604" y="3396512"/>
            <a:ext cx="3429000" cy="60528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 Fuzzing Test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1B743-1712-EE53-6F24-E315A4D22BB8}"/>
              </a:ext>
            </a:extLst>
          </p:cNvPr>
          <p:cNvSpPr/>
          <p:nvPr/>
        </p:nvSpPr>
        <p:spPr>
          <a:xfrm>
            <a:off x="2927604" y="4356759"/>
            <a:ext cx="3429000" cy="60528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Capture And Analyze Response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EB00C-D1D6-D368-DA49-515473BF31E5}"/>
              </a:ext>
            </a:extLst>
          </p:cNvPr>
          <p:cNvSpPr/>
          <p:nvPr/>
        </p:nvSpPr>
        <p:spPr>
          <a:xfrm>
            <a:off x="2927604" y="5269024"/>
            <a:ext cx="3429000" cy="60528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Vulnerability Report 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0F446-AE24-DCE3-EB39-34ECD5D74AC0}"/>
              </a:ext>
            </a:extLst>
          </p:cNvPr>
          <p:cNvSpPr txBox="1"/>
          <p:nvPr/>
        </p:nvSpPr>
        <p:spPr>
          <a:xfrm>
            <a:off x="3956304" y="61061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END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7941E-F8A0-AA27-39F3-0C4754C62F91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4648200" y="1359932"/>
            <a:ext cx="0" cy="16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0C20E5-3649-B6CD-322B-A98EAD71A4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648200" y="2129282"/>
            <a:ext cx="0" cy="335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C67731-A9F6-2C70-3032-4CF49EBF7C4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642104" y="3069733"/>
            <a:ext cx="6096" cy="326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51711-3F8C-DEC3-4F28-790CA13B6B5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42104" y="4001794"/>
            <a:ext cx="0" cy="354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E0AA14-396B-1BBE-9C65-DE46E435A52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642104" y="4962041"/>
            <a:ext cx="0" cy="30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A0FEAF-B12A-B356-41C5-A4DE22D0F6E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642104" y="5874306"/>
            <a:ext cx="0" cy="23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3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20" y="814011"/>
            <a:ext cx="775584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lang="en-IN" smtClean="0"/>
              <a:pPr marL="114300">
                <a:lnSpc>
                  <a:spcPts val="1240"/>
                </a:lnSpc>
              </a:pPr>
              <a:t>25</a:t>
            </a:fld>
            <a:endParaRPr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79489BF-09ED-498B-90C3-F2BD9D4E78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2200533"/>
                  </p:ext>
                </p:extLst>
              </p:nvPr>
            </p:nvGraphicFramePr>
            <p:xfrm>
              <a:off x="152400" y="1355724"/>
              <a:ext cx="8880475" cy="45116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79489BF-09ED-498B-90C3-F2BD9D4E78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" y="1355724"/>
                <a:ext cx="8880475" cy="45116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D84D-98BE-4694-BA61-222EE0B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D9216-3E06-4B19-8D65-0984D1451825}"/>
              </a:ext>
            </a:extLst>
          </p:cNvPr>
          <p:cNvSpPr txBox="1"/>
          <p:nvPr/>
        </p:nvSpPr>
        <p:spPr>
          <a:xfrm>
            <a:off x="6927" y="578063"/>
            <a:ext cx="642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Initialization of </a:t>
            </a:r>
            <a:r>
              <a:rPr lang="en-US" sz="3600" dirty="0" err="1"/>
              <a:t>Web_Fuzzer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AA781-9757-424E-8D6F-39194B3E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3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01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3C0C84-39B7-497C-A1F3-63D892BD8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48" y="1647018"/>
            <a:ext cx="9193848" cy="43886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211F-5541-4FD9-832C-1F565209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25760"/>
            <a:ext cx="466680" cy="40032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CDADD-3FC1-4FC1-A77A-DBE54CA89E9A}"/>
              </a:ext>
            </a:extLst>
          </p:cNvPr>
          <p:cNvSpPr txBox="1"/>
          <p:nvPr/>
        </p:nvSpPr>
        <p:spPr>
          <a:xfrm flipH="1">
            <a:off x="9236" y="507114"/>
            <a:ext cx="44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Result &amp; Analytics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866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0B25B-8B8E-4C79-9C6B-E4DF292E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22" y="1648112"/>
            <a:ext cx="9209022" cy="4381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42AF-2D8E-4569-8408-1A97DEED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25760"/>
            <a:ext cx="466680" cy="40032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1D793-2689-49B4-82AF-B5744E04F7C2}"/>
              </a:ext>
            </a:extLst>
          </p:cNvPr>
          <p:cNvSpPr txBox="1"/>
          <p:nvPr/>
        </p:nvSpPr>
        <p:spPr>
          <a:xfrm>
            <a:off x="0" y="587301"/>
            <a:ext cx="79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Activity Logs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2966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67440B-C89E-402F-916C-963F48C4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9" y="1600200"/>
            <a:ext cx="9224298" cy="43743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86F4E-4320-43D4-B0BB-9F36AC25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466680" cy="277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2E948-85B1-4656-A9A1-0BCFBA1E17D4}"/>
              </a:ext>
            </a:extLst>
          </p:cNvPr>
          <p:cNvSpPr txBox="1"/>
          <p:nvPr/>
        </p:nvSpPr>
        <p:spPr>
          <a:xfrm>
            <a:off x="0" y="589610"/>
            <a:ext cx="378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Model Training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312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Book Antiqua" panose="02040602050305030304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The </a:t>
            </a:r>
            <a:r>
              <a:rPr lang="en-US" dirty="0" err="1">
                <a:latin typeface="Book Antiqua" panose="02040602050305030304" pitchFamily="18" charset="0"/>
                <a:ea typeface="SimSun" pitchFamily="2" charset="-122"/>
              </a:rPr>
              <a:t>Fuzzer</a:t>
            </a: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 sends random or semi-random inputs(Payloads) to the application, allowing developers and security testers to identify potential security flaws before they can be exploited.</a:t>
            </a:r>
            <a:endParaRPr lang="en-US" kern="0" spc="-36" dirty="0">
              <a:solidFill>
                <a:srgbClr val="272525"/>
              </a:solidFill>
              <a:latin typeface="Book Antiqua" panose="02040602050305030304" pitchFamily="18" charset="0"/>
              <a:ea typeface="Inter" pitchFamily="34" charset="-122"/>
              <a:cs typeface="Inter" pitchFamily="34" charset="-12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spc="-36" dirty="0">
                <a:solidFill>
                  <a:srgbClr val="272525"/>
                </a:solidFill>
                <a:latin typeface="Book Antiqua" panose="02040602050305030304" pitchFamily="18" charset="0"/>
                <a:ea typeface="Inter" pitchFamily="34" charset="-122"/>
                <a:cs typeface="Inter" pitchFamily="34" charset="-120"/>
              </a:rPr>
              <a:t>Web application fuzzing is a powerful technique for discovering security vulnerabilities in web applications.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spc="-36" dirty="0">
                <a:solidFill>
                  <a:srgbClr val="272525"/>
                </a:solidFill>
                <a:latin typeface="Book Antiqua" panose="02040602050305030304" pitchFamily="18" charset="0"/>
                <a:ea typeface="Inter" pitchFamily="34" charset="-122"/>
                <a:cs typeface="Inter" pitchFamily="34" charset="-120"/>
              </a:rPr>
              <a:t> It is an automated way to detect issues such as SQL injection, Cross-Site Scripting (XSS), and buffer overflow attacks, Path traversal, open Redirection.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Book Antiqua" panose="02040602050305030304" pitchFamily="18" charset="0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148440"/>
            <a:ext cx="771480" cy="37764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2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FF4BA5-5DDE-4DA9-B2E3-326FFBCB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0" y="1645925"/>
            <a:ext cx="9178770" cy="43957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211F-5541-4FD9-832C-1F565209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6A234-C6A1-4E08-B2CF-1948D9E15E91}"/>
              </a:ext>
            </a:extLst>
          </p:cNvPr>
          <p:cNvSpPr txBox="1"/>
          <p:nvPr/>
        </p:nvSpPr>
        <p:spPr>
          <a:xfrm>
            <a:off x="0" y="543428"/>
            <a:ext cx="834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Storing the Response Data for ML Model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295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6EE180-D301-4417-842E-877CD777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0" y="1645925"/>
            <a:ext cx="9178770" cy="43957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23BF5-3CE8-412B-A7EC-3CC2CDA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25760"/>
            <a:ext cx="466680" cy="40032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15DA2-1C67-4F16-875C-EC4AF443B5C4}"/>
              </a:ext>
            </a:extLst>
          </p:cNvPr>
          <p:cNvSpPr txBox="1"/>
          <p:nvPr/>
        </p:nvSpPr>
        <p:spPr>
          <a:xfrm>
            <a:off x="34636" y="566519"/>
            <a:ext cx="507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Vulnerability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2186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88C87-A23B-49C6-962D-30B6B220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466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C5047-B867-4AA0-827B-9AFE9EEAB7E2}"/>
              </a:ext>
            </a:extLst>
          </p:cNvPr>
          <p:cNvSpPr/>
          <p:nvPr/>
        </p:nvSpPr>
        <p:spPr>
          <a:xfrm>
            <a:off x="0" y="596537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Reports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022E0-3278-4925-9CA9-FB843871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" y="2057400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7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211F-5541-4FD9-832C-1F565209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466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6EE3A-9A0F-44A9-9604-6F3233E20627}"/>
              </a:ext>
            </a:extLst>
          </p:cNvPr>
          <p:cNvSpPr txBox="1"/>
          <p:nvPr/>
        </p:nvSpPr>
        <p:spPr>
          <a:xfrm>
            <a:off x="0" y="426819"/>
            <a:ext cx="8062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Executing the Machine Learning Model</a:t>
            </a:r>
            <a:endParaRPr lang="en-IN" sz="36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79489BF-09ED-498B-90C3-F2BD9D4E78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3992053"/>
                  </p:ext>
                </p:extLst>
              </p:nvPr>
            </p:nvGraphicFramePr>
            <p:xfrm>
              <a:off x="152399" y="1355724"/>
              <a:ext cx="8839201" cy="4740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79489BF-09ED-498B-90C3-F2BD9D4E78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99" y="1355724"/>
                <a:ext cx="8839201" cy="4740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017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The web application fuzzer is a critical tool for enhancing web security by automating the process of vulnerability detection.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It can test various web inputs and identify potential threats before they are exploited by attackers.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By providing detailed reports, it helps developers secure their applications more effectively.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+mj-lt"/>
              <a:cs typeface="Times New Roman" pitchFamily="18" charset="0"/>
            </a:endParaRPr>
          </a:p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125760"/>
            <a:ext cx="466680" cy="40032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Godefroid, P., Peleg, H., &amp; Singh, R. (2017). Learn Fuzz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for Input Fuzzing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*32nd IEEE/ACM International Conference on Automated Software Engineering (ASE)*, 50-59.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Sutton, M., Greene, A., &amp; Amini, P. (2007). </a:t>
            </a:r>
            <a:r>
              <a:rPr lang="en-IN" sz="18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Fuzzing: Brute Force Vulnerability Discovery</a:t>
            </a:r>
            <a:r>
              <a:rPr lang="en-I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Addison-Wesley Professional.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Oehlert, P. (2005). Violating assumptions with fuzzing. </a:t>
            </a:r>
            <a:r>
              <a:rPr lang="en-IN" sz="18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Security &amp; Privacy</a:t>
            </a:r>
            <a:r>
              <a:rPr lang="en-I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3(2), 58-62.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Takanen, A., Demott, J. D., &amp; Miller, C. (2008). </a:t>
            </a:r>
            <a:r>
              <a:rPr lang="en-IN" sz="1800" i="1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Fuzzing for Software Security Testing and Quality Assurance</a:t>
            </a:r>
            <a:r>
              <a:rPr lang="en-I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Assiri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Y., &amp;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Aljahdali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O. (2024). Software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Fuzz Testing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Mutation-Selection Optimization Systematic Review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She, D., Pei, K., Epstein, D., Yang, J., Ray, B., &amp; Jana, S. (2019).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NEUZZ: Efficient Fuzzing with Neural Program Smoothing.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*IEEE Symposium on Security and Privacy (SP)*, 803-817.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126163"/>
            <a:ext cx="466680" cy="399917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AA988-BB64-43CE-8181-157A99C586A4}"/>
              </a:ext>
            </a:extLst>
          </p:cNvPr>
          <p:cNvSpPr txBox="1"/>
          <p:nvPr/>
        </p:nvSpPr>
        <p:spPr>
          <a:xfrm>
            <a:off x="3563289" y="4749968"/>
            <a:ext cx="6151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…Thank You !!!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4666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8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Book Antiqua" panose="02040602050305030304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Ensuring the security of these applications is crucial, and fuzzing offers an automated approach to identifying potential security risks.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The motivation behind developing a web application fuzzer is to proactively detect vulnerabilities that could otherwise lead to data breaches, downtime, or reputation damage.</a:t>
            </a:r>
            <a:endParaRPr lang="en-US" sz="2000" dirty="0">
              <a:latin typeface="Book Antiqua" panose="02040602050305030304" pitchFamily="18" charset="0"/>
              <a:cs typeface="Times New Roman" pitchFamily="18" charset="0"/>
            </a:endParaRPr>
          </a:p>
          <a:p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160" y="6096000"/>
            <a:ext cx="328320" cy="4300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Book Antiqua" panose="02040602050305030304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 “To develop an automated web application </a:t>
            </a:r>
            <a:r>
              <a:rPr lang="en-US" dirty="0" err="1">
                <a:latin typeface="Book Antiqua" panose="02040602050305030304" pitchFamily="18" charset="0"/>
                <a:ea typeface="SimSun" pitchFamily="2" charset="-122"/>
              </a:rPr>
              <a:t>fuzzer</a:t>
            </a:r>
            <a:r>
              <a:rPr lang="en-US" dirty="0">
                <a:latin typeface="Book Antiqua" panose="02040602050305030304" pitchFamily="18" charset="0"/>
                <a:ea typeface="SimSun" pitchFamily="2" charset="-122"/>
              </a:rPr>
              <a:t> that detects security vulnerabilities like SQL Injection and XSS using machine learning-based techniques, aiming to improve accuracy and reduce manual testing efforts.”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160" y="6125760"/>
            <a:ext cx="328320" cy="40032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Literature Survey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88520"/>
            <a:ext cx="238080" cy="3646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10022"/>
              </p:ext>
            </p:extLst>
          </p:nvPr>
        </p:nvGraphicFramePr>
        <p:xfrm>
          <a:off x="304800" y="1132201"/>
          <a:ext cx="8534398" cy="502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483">
                  <a:extLst>
                    <a:ext uri="{9D8B030D-6E8A-4147-A177-3AD203B41FA5}">
                      <a16:colId xmlns:a16="http://schemas.microsoft.com/office/drawing/2014/main" val="3470189056"/>
                    </a:ext>
                  </a:extLst>
                </a:gridCol>
                <a:gridCol w="3309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8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02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Fuzzing Framework for server side 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Arya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Dharmaadi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dirty="0"/>
                        <a:t>2024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itchFamily="34" charset="0"/>
                          <a:cs typeface="Times New Roman" pitchFamily="18" charset="0"/>
                        </a:rPr>
                        <a:t>This study reviews the state-of-the-art fuzzing frameworks for testing web applications through web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itchFamily="34" charset="0"/>
                          <a:cs typeface="Times New Roman" pitchFamily="18" charset="0"/>
                        </a:rPr>
                        <a:t>api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31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  <a:p>
                      <a:pPr algn="ctr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Fuzzing techniques in web application and beyond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Danyang</a:t>
                      </a:r>
                      <a:r>
                        <a:rPr lang="en-IN" sz="1400" dirty="0"/>
                        <a:t> 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dirty="0"/>
                        <a:t>2020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study discusses the current situation  of the fuzzing technique used in both web and other applications.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238080" cy="353880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3CDFA5-77F9-A0B3-47E6-816CDFCE1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479"/>
              </p:ext>
            </p:extLst>
          </p:nvPr>
        </p:nvGraphicFramePr>
        <p:xfrm>
          <a:off x="456677" y="914400"/>
          <a:ext cx="8208000" cy="4646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33">
                  <a:extLst>
                    <a:ext uri="{9D8B030D-6E8A-4147-A177-3AD203B41FA5}">
                      <a16:colId xmlns:a16="http://schemas.microsoft.com/office/drawing/2014/main" val="256389132"/>
                    </a:ext>
                  </a:extLst>
                </a:gridCol>
                <a:gridCol w="1850843">
                  <a:extLst>
                    <a:ext uri="{9D8B030D-6E8A-4147-A177-3AD203B41FA5}">
                      <a16:colId xmlns:a16="http://schemas.microsoft.com/office/drawing/2014/main" val="1367158029"/>
                    </a:ext>
                  </a:extLst>
                </a:gridCol>
                <a:gridCol w="1691247">
                  <a:extLst>
                    <a:ext uri="{9D8B030D-6E8A-4147-A177-3AD203B41FA5}">
                      <a16:colId xmlns:a16="http://schemas.microsoft.com/office/drawing/2014/main" val="72836733"/>
                    </a:ext>
                  </a:extLst>
                </a:gridCol>
                <a:gridCol w="1470627">
                  <a:extLst>
                    <a:ext uri="{9D8B030D-6E8A-4147-A177-3AD203B41FA5}">
                      <a16:colId xmlns:a16="http://schemas.microsoft.com/office/drawing/2014/main" val="510181653"/>
                    </a:ext>
                  </a:extLst>
                </a:gridCol>
                <a:gridCol w="2622050">
                  <a:extLst>
                    <a:ext uri="{9D8B030D-6E8A-4147-A177-3AD203B41FA5}">
                      <a16:colId xmlns:a16="http://schemas.microsoft.com/office/drawing/2014/main" val="1143756183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US" sz="1400" dirty="0"/>
                        <a:t>  03</a:t>
                      </a:r>
                      <a:endParaRPr lang="en-IN" sz="1400" dirty="0"/>
                    </a:p>
                    <a:p>
                      <a:endParaRPr lang="en-IN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</a:t>
                      </a:r>
                    </a:p>
                    <a:p>
                      <a:pPr algn="ctr"/>
                      <a:r>
                        <a:rPr lang="pt-BR" sz="1400" dirty="0">
                          <a:latin typeface="+mn-lt"/>
                        </a:rPr>
                        <a:t>Blackbox fuzzing approaches to secure web application</a:t>
                      </a:r>
                    </a:p>
                    <a:p>
                      <a:endParaRPr lang="en-IN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    </a:t>
                      </a:r>
                      <a:r>
                        <a:rPr lang="en-IN" sz="1400" dirty="0" err="1"/>
                        <a:t>Assel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Alsaedi</a:t>
                      </a:r>
                      <a:r>
                        <a:rPr lang="en-IN" sz="1400" dirty="0"/>
                        <a:t> , Abeer </a:t>
                      </a:r>
                      <a:r>
                        <a:rPr lang="en-IN" sz="1400" dirty="0" err="1"/>
                        <a:t>Alhuzali</a:t>
                      </a:r>
                      <a:r>
                        <a:rPr lang="en-IN" sz="1400" dirty="0"/>
                        <a:t> , </a:t>
                      </a:r>
                      <a:r>
                        <a:rPr lang="en-IN" sz="1400" dirty="0" err="1"/>
                        <a:t>Omaimah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Bamasag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        2021</a:t>
                      </a:r>
                      <a:endParaRPr lang="en-IN" sz="14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this black box fuzzing approach it can achieve better performance when considering the inner state of applications, dynamic features and input generation.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662844"/>
                  </a:ext>
                </a:extLst>
              </a:tr>
              <a:tr h="1438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1400" dirty="0">
                          <a:latin typeface="+mj-lt"/>
                        </a:rPr>
                        <a:t>  04</a:t>
                      </a:r>
                      <a:endParaRPr lang="en-IN" sz="1400" dirty="0">
                        <a:latin typeface="+mj-lt"/>
                      </a:endParaRP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Effective fuzzing of web application for server side vulnerabilities</a:t>
                      </a:r>
                      <a:endParaRPr lang="en-IN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Emre Guler , Sergej Schumilo , Moritz Schloegl , Nils Bars , Philipp Gorz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</a:t>
                      </a:r>
                    </a:p>
                    <a:p>
                      <a:r>
                        <a:rPr lang="en-US" sz="1400" dirty="0"/>
                        <a:t>         2022</a:t>
                      </a:r>
                      <a:endParaRPr lang="en-IN" sz="14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A snapshot based feedback – driven fuzzing method tailored for PHP- based web applications .</a:t>
                      </a:r>
                      <a:endParaRPr lang="en-IN" sz="14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54673"/>
                  </a:ext>
                </a:extLst>
              </a:tr>
              <a:tr h="14386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IN" sz="1400" dirty="0"/>
                        <a:t> 05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Machine learning –Based Fuzz Testing Techniques</a:t>
                      </a:r>
                      <a:endParaRPr lang="en-IN" sz="14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AO Zhang, Yao XU, Cong Wang,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Siwei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IN" sz="1400" dirty="0"/>
                        <a:t>        2024</a:t>
                      </a:r>
                    </a:p>
                    <a:p>
                      <a:endParaRPr lang="en-IN" sz="14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IN" sz="1400" dirty="0"/>
                        <a:t>The present study investigates the application of machine learning in the field of fuzzing based on extensive review of the relevant literature.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79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 Automate the process of vulnerability detection.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 Detect vulnerabilities like SQL injection, XSS, CSRF, and more.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 Ensure scalability and support for various input vectors (URL, headers, cookies, forms.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 Generate detailed reports on vulnerabilities found for further remediation.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Book Antiqua" panose="02040602050305030304" pitchFamily="18" charset="0"/>
                <a:cs typeface="Times New Roman" pitchFamily="18" charset="0"/>
              </a:rPr>
              <a:t>To Provide a user-friendly interface for easy configuration and results analysis.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04268"/>
            <a:ext cx="238080" cy="321812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AB5-3B4A-A481-0907-F56B0F5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E359-A1CB-FE41-9584-12709BCF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000" dirty="0">
                <a:latin typeface="Book Antiqua" panose="02040602050305030304" pitchFamily="18" charset="0"/>
              </a:rPr>
              <a:t>Overview:   - Traditional fuzzing tools rely on predefined inputs and rules to test web applications for vulnerabilities.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Detection Mechanism: Rule-based detection, often focusing on specific vulnerabilities (e.g., SQL injection, XSS). 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 Adaptability: Limited; unable to learn from previous tests or adapt to new attack vectors dynamically.  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Efficiency: Can generate a high volume of requests but may miss nuanced vulnerabilities due to lack of contextual understanding. 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Limitations:   - High false positive/negative rates.   - Inability to prioritize tests based on risk or context.   - Inefficient in exploring deeper application logic</a:t>
            </a:r>
            <a:r>
              <a:rPr lang="en-US" sz="2000" dirty="0">
                <a:latin typeface="+mj-lt"/>
              </a:rPr>
              <a:t>.</a:t>
            </a:r>
            <a:endParaRPr lang="en-IN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991A-8CBE-4C0D-637A-0800F321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126163"/>
            <a:ext cx="238080" cy="399917"/>
          </a:xfrm>
        </p:spPr>
        <p:txBody>
          <a:bodyPr/>
          <a:lstStyle/>
          <a:p>
            <a:fld id="{7161C815-E3C8-4F84-A404-75109D49E8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68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7CDF51-CC87-406B-A54F-E9257333A799}" vid="{1CFEA272-50C2-439C-894E-A2A5423E07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3946</TotalTime>
  <Words>1936</Words>
  <Application>Microsoft Office PowerPoint</Application>
  <PresentationFormat>On-screen Show (4:3)</PresentationFormat>
  <Paragraphs>397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SimSun</vt:lpstr>
      <vt:lpstr>Arial</vt:lpstr>
      <vt:lpstr>Book Antiqua</vt:lpstr>
      <vt:lpstr>Calibri</vt:lpstr>
      <vt:lpstr>Calibri Light</vt:lpstr>
      <vt:lpstr>Calibri Light (Headings)</vt:lpstr>
      <vt:lpstr>DejaVu Sans</vt:lpstr>
      <vt:lpstr>Inter</vt:lpstr>
      <vt:lpstr>Symbol</vt:lpstr>
      <vt:lpstr>Times New Roman</vt:lpstr>
      <vt:lpstr>Wingdings</vt:lpstr>
      <vt:lpstr>Theme1</vt:lpstr>
      <vt:lpstr>Office Theme</vt:lpstr>
      <vt:lpstr>1_Office Theme</vt:lpstr>
      <vt:lpstr>2_Office Theme</vt:lpstr>
      <vt:lpstr>3_Office Theme</vt:lpstr>
      <vt:lpstr>PowerPoint Presentation</vt:lpstr>
      <vt:lpstr>Content</vt:lpstr>
      <vt:lpstr>Introduction</vt:lpstr>
      <vt:lpstr>Motivation</vt:lpstr>
      <vt:lpstr>Problem Statement</vt:lpstr>
      <vt:lpstr>Literature Survey </vt:lpstr>
      <vt:lpstr>PowerPoint Presentation</vt:lpstr>
      <vt:lpstr>Objectives</vt:lpstr>
      <vt:lpstr>Existing System</vt:lpstr>
      <vt:lpstr>Proposed System</vt:lpstr>
      <vt:lpstr>Software Requirements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Use Case Diagram</vt:lpstr>
      <vt:lpstr>Uml Class Diagram</vt:lpstr>
      <vt:lpstr>UML Activity Diagram</vt:lpstr>
      <vt:lpstr>Project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>Pranav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LOKESH</cp:lastModifiedBy>
  <cp:revision>206</cp:revision>
  <dcterms:created xsi:type="dcterms:W3CDTF">2021-04-23T05:53:40Z</dcterms:created>
  <dcterms:modified xsi:type="dcterms:W3CDTF">2025-06-12T05:35:36Z</dcterms:modified>
</cp:coreProperties>
</file>