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A74C-AEEE-E4CD-BC50-94BD935149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24020-4876-09BB-6483-3D6E5BBCF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ACEFD5-39B3-B04E-CC76-A576D4E84E25}"/>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026DCF01-1660-AFAF-1F32-9799C8565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BF731-E15A-826D-95F4-B0397B28FF65}"/>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207638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BCA6-4B5F-774C-2E74-1DED9F8486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C63C3-AC2D-AD29-E5AD-DAEE17342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F866A-73C8-1F9E-B9ED-D37C058AADF3}"/>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D072415B-DE67-BF0F-A569-1415A7765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75814-175E-CEEC-783C-EC7BBB51486D}"/>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89052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B3686-AAC9-CB19-30C3-E494F53FCD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547BDE-7401-1101-FDBC-A85A1FD6B7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218C2-9E93-9B43-6958-3AA2CC7F900D}"/>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ED4F4786-A64C-92CE-FE37-DD1B615157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0BFA7-BF04-30EF-2F30-8F7BDC3FE083}"/>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252496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16C7-D7FB-DCDA-A9DE-45B0EE713C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ACC0B-BE9E-E608-CE94-464C834CE6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A1E45-A353-120E-ED02-E79AEB19B8D7}"/>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22E20F37-5B9E-43F2-3303-A039B4F10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375B1-CA97-4969-0511-71897644D392}"/>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210723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8FAA-F7AB-9B42-756A-E3B5A705D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CE144-A917-55D0-CD7D-1F021FAF7A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E2BB0C-1D7A-438E-59EC-1512463980A2}"/>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BDFBF54D-E992-DCFA-534B-315AAC974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B72FA-CBC9-E17A-D6E2-4C03AC4E7139}"/>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100747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BF0A-D83E-8695-4E44-BA2062AE1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47CC12-04C2-1456-3DEA-0E35F280F5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9579A2-83CB-2647-74DD-54CE02986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399BFC-0FE4-BCC0-7139-0AC96A8E3BB9}"/>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6" name="Footer Placeholder 5">
            <a:extLst>
              <a:ext uri="{FF2B5EF4-FFF2-40B4-BE49-F238E27FC236}">
                <a16:creationId xmlns:a16="http://schemas.microsoft.com/office/drawing/2014/main" id="{E8D2767D-442E-4A43-216B-67F5189D9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9DFC1-C051-9642-C53F-09DE0EA492D2}"/>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334107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CCE4-2F0C-CACB-29C0-1BA9040C6C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E9541A-9B94-F446-423F-306387140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EBF4D-2F8E-D545-DE1C-329CCE339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2EF288-7CA0-BF25-E2E0-F224AD684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317FEC-BBF5-8640-B1B6-ACBBA62FB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F5F6D7-6641-FA98-72DC-2BD4908FC9E7}"/>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8" name="Footer Placeholder 7">
            <a:extLst>
              <a:ext uri="{FF2B5EF4-FFF2-40B4-BE49-F238E27FC236}">
                <a16:creationId xmlns:a16="http://schemas.microsoft.com/office/drawing/2014/main" id="{4861FB85-F774-E213-C832-041331FAFF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823A18-7E53-48C2-73AB-F40643AACC4A}"/>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217100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3994-2F75-6064-371B-7CC501B074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9D6212-9CEB-3EC1-4C16-7955167AF6AA}"/>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4" name="Footer Placeholder 3">
            <a:extLst>
              <a:ext uri="{FF2B5EF4-FFF2-40B4-BE49-F238E27FC236}">
                <a16:creationId xmlns:a16="http://schemas.microsoft.com/office/drawing/2014/main" id="{04416C71-D4D3-2598-7E93-4BBD1A2E7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527D23-BF9D-5A17-8388-1D4F00B1B725}"/>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278997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23B708-DEC0-D264-5A9B-826EE88552E8}"/>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3" name="Footer Placeholder 2">
            <a:extLst>
              <a:ext uri="{FF2B5EF4-FFF2-40B4-BE49-F238E27FC236}">
                <a16:creationId xmlns:a16="http://schemas.microsoft.com/office/drawing/2014/main" id="{8B975813-1535-7E1D-BF5D-24D7E6B2CB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5EF083-8766-CB3B-BE4F-ECBFE99A0051}"/>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18438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6375-F2AF-FE2B-77FE-C71ACCE8E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01A340-92C3-76DC-AB32-1202C1A08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909C2B-6186-6F77-F7D7-EC1ADB452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11266-6E19-7969-F14F-3567B1285662}"/>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6" name="Footer Placeholder 5">
            <a:extLst>
              <a:ext uri="{FF2B5EF4-FFF2-40B4-BE49-F238E27FC236}">
                <a16:creationId xmlns:a16="http://schemas.microsoft.com/office/drawing/2014/main" id="{D4A3D291-E396-4F8B-3118-527A1FC4A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0C6B3-6BD0-5F2D-9838-DEB18B7E0F86}"/>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116991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7821-07D1-A48F-E8B3-D7DF80280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CFCB-DFD2-95B7-30BA-1F8742FC0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E95203-C519-7657-9C21-B4B9E8B20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FA453-ADEC-0E5F-D86C-3EDDC46649EB}"/>
              </a:ext>
            </a:extLst>
          </p:cNvPr>
          <p:cNvSpPr>
            <a:spLocks noGrp="1"/>
          </p:cNvSpPr>
          <p:nvPr>
            <p:ph type="dt" sz="half" idx="10"/>
          </p:nvPr>
        </p:nvSpPr>
        <p:spPr/>
        <p:txBody>
          <a:bodyPr/>
          <a:lstStyle/>
          <a:p>
            <a:fld id="{19DAB930-7C64-4B42-9789-5663056BCD7F}" type="datetimeFigureOut">
              <a:rPr lang="en-IN" smtClean="0"/>
              <a:t>29-03-2024</a:t>
            </a:fld>
            <a:endParaRPr lang="en-IN"/>
          </a:p>
        </p:txBody>
      </p:sp>
      <p:sp>
        <p:nvSpPr>
          <p:cNvPr id="6" name="Footer Placeholder 5">
            <a:extLst>
              <a:ext uri="{FF2B5EF4-FFF2-40B4-BE49-F238E27FC236}">
                <a16:creationId xmlns:a16="http://schemas.microsoft.com/office/drawing/2014/main" id="{BE65D4B4-6A31-E78D-0843-D0E080587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5438-40E6-31A7-85F0-7F74318A6622}"/>
              </a:ext>
            </a:extLst>
          </p:cNvPr>
          <p:cNvSpPr>
            <a:spLocks noGrp="1"/>
          </p:cNvSpPr>
          <p:nvPr>
            <p:ph type="sldNum" sz="quarter" idx="12"/>
          </p:nvPr>
        </p:nvSpPr>
        <p:spPr/>
        <p:txBody>
          <a:bodyPr/>
          <a:lstStyle/>
          <a:p>
            <a:fld id="{6DA56EE4-3517-4D58-A84A-1251944FF4EE}" type="slidenum">
              <a:rPr lang="en-IN" smtClean="0"/>
              <a:t>‹#›</a:t>
            </a:fld>
            <a:endParaRPr lang="en-IN"/>
          </a:p>
        </p:txBody>
      </p:sp>
    </p:spTree>
    <p:extLst>
      <p:ext uri="{BB962C8B-B14F-4D97-AF65-F5344CB8AC3E}">
        <p14:creationId xmlns:p14="http://schemas.microsoft.com/office/powerpoint/2010/main" val="173131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386F6-3FC3-6B96-F1C0-51EF0D473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419050-8CCE-D503-02F5-26A8DED82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35706-4A8B-4A4D-B375-3BAAFBCD2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DAB930-7C64-4B42-9789-5663056BCD7F}" type="datetimeFigureOut">
              <a:rPr lang="en-IN" smtClean="0"/>
              <a:t>29-03-2024</a:t>
            </a:fld>
            <a:endParaRPr lang="en-IN"/>
          </a:p>
        </p:txBody>
      </p:sp>
      <p:sp>
        <p:nvSpPr>
          <p:cNvPr id="5" name="Footer Placeholder 4">
            <a:extLst>
              <a:ext uri="{FF2B5EF4-FFF2-40B4-BE49-F238E27FC236}">
                <a16:creationId xmlns:a16="http://schemas.microsoft.com/office/drawing/2014/main" id="{4F04DE92-F8E2-F42F-4EE5-7D3693D630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AE43ACF-7009-9176-0F89-5829F0DE0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A56EE4-3517-4D58-A84A-1251944FF4EE}" type="slidenum">
              <a:rPr lang="en-IN" smtClean="0"/>
              <a:t>‹#›</a:t>
            </a:fld>
            <a:endParaRPr lang="en-IN"/>
          </a:p>
        </p:txBody>
      </p:sp>
    </p:spTree>
    <p:extLst>
      <p:ext uri="{BB962C8B-B14F-4D97-AF65-F5344CB8AC3E}">
        <p14:creationId xmlns:p14="http://schemas.microsoft.com/office/powerpoint/2010/main" val="98343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EFA6-8899-8126-0C2E-B6799E758764}"/>
              </a:ext>
            </a:extLst>
          </p:cNvPr>
          <p:cNvSpPr>
            <a:spLocks noGrp="1"/>
          </p:cNvSpPr>
          <p:nvPr>
            <p:ph type="ctrTitle"/>
          </p:nvPr>
        </p:nvSpPr>
        <p:spPr/>
        <p:txBody>
          <a:bodyPr/>
          <a:lstStyle/>
          <a:p>
            <a:r>
              <a:rPr lang="en-IN" dirty="0"/>
              <a:t>Excel Internal </a:t>
            </a:r>
            <a:r>
              <a:rPr lang="en-IN" dirty="0" err="1"/>
              <a:t>assement</a:t>
            </a:r>
            <a:r>
              <a:rPr lang="en-IN" dirty="0"/>
              <a:t> 1</a:t>
            </a:r>
          </a:p>
        </p:txBody>
      </p:sp>
      <p:sp>
        <p:nvSpPr>
          <p:cNvPr id="3" name="Subtitle 2">
            <a:extLst>
              <a:ext uri="{FF2B5EF4-FFF2-40B4-BE49-F238E27FC236}">
                <a16:creationId xmlns:a16="http://schemas.microsoft.com/office/drawing/2014/main" id="{F3F35ECB-C0C7-CB6A-2840-CCF3E2289714}"/>
              </a:ext>
            </a:extLst>
          </p:cNvPr>
          <p:cNvSpPr>
            <a:spLocks noGrp="1"/>
          </p:cNvSpPr>
          <p:nvPr>
            <p:ph type="subTitle" idx="1"/>
          </p:nvPr>
        </p:nvSpPr>
        <p:spPr/>
        <p:txBody>
          <a:bodyPr/>
          <a:lstStyle/>
          <a:p>
            <a:r>
              <a:rPr lang="en-IN" dirty="0"/>
              <a:t>Lokesh</a:t>
            </a:r>
          </a:p>
        </p:txBody>
      </p:sp>
    </p:spTree>
    <p:extLst>
      <p:ext uri="{BB962C8B-B14F-4D97-AF65-F5344CB8AC3E}">
        <p14:creationId xmlns:p14="http://schemas.microsoft.com/office/powerpoint/2010/main" val="164808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091C-38A5-5EED-0B66-67F7D93D8E28}"/>
              </a:ext>
            </a:extLst>
          </p:cNvPr>
          <p:cNvSpPr>
            <a:spLocks noGrp="1"/>
          </p:cNvSpPr>
          <p:nvPr>
            <p:ph type="title"/>
          </p:nvPr>
        </p:nvSpPr>
        <p:spPr/>
        <p:txBody>
          <a:bodyPr/>
          <a:lstStyle/>
          <a:p>
            <a:r>
              <a:rPr lang="en-IN" dirty="0"/>
              <a:t>Q9</a:t>
            </a:r>
          </a:p>
        </p:txBody>
      </p:sp>
      <p:sp>
        <p:nvSpPr>
          <p:cNvPr id="3" name="Content Placeholder 2">
            <a:extLst>
              <a:ext uri="{FF2B5EF4-FFF2-40B4-BE49-F238E27FC236}">
                <a16:creationId xmlns:a16="http://schemas.microsoft.com/office/drawing/2014/main" id="{A106B7CD-C4D1-CE78-227D-159230B1AC9D}"/>
              </a:ext>
            </a:extLst>
          </p:cNvPr>
          <p:cNvSpPr>
            <a:spLocks noGrp="1"/>
          </p:cNvSpPr>
          <p:nvPr>
            <p:ph idx="1"/>
          </p:nvPr>
        </p:nvSpPr>
        <p:spPr>
          <a:xfrm>
            <a:off x="5267391" y="1352232"/>
            <a:ext cx="5577840" cy="5140643"/>
          </a:xfrm>
        </p:spPr>
        <p:txBody>
          <a:bodyPr/>
          <a:lstStyle/>
          <a:p>
            <a:pPr marL="0" indent="0">
              <a:buNone/>
            </a:pPr>
            <a:r>
              <a:rPr lang="en-IN" dirty="0"/>
              <a:t>We can see that the most employees from the IT department is Asian and Caucasian. And we could conclude that departments is diverse based on ethnicity.</a:t>
            </a:r>
          </a:p>
          <a:p>
            <a:pPr marL="0" indent="0">
              <a:buNone/>
            </a:pPr>
            <a:endParaRPr lang="en-IN" dirty="0"/>
          </a:p>
        </p:txBody>
      </p:sp>
      <p:sp>
        <p:nvSpPr>
          <p:cNvPr id="5" name="TextBox 4">
            <a:extLst>
              <a:ext uri="{FF2B5EF4-FFF2-40B4-BE49-F238E27FC236}">
                <a16:creationId xmlns:a16="http://schemas.microsoft.com/office/drawing/2014/main" id="{C8C66769-0C1B-1A8B-6E4C-50F03CCB69AB}"/>
              </a:ext>
            </a:extLst>
          </p:cNvPr>
          <p:cNvSpPr txBox="1"/>
          <p:nvPr/>
        </p:nvSpPr>
        <p:spPr>
          <a:xfrm>
            <a:off x="3291840" y="3325614"/>
            <a:ext cx="658368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79BAB4D0-AA2F-7A9C-34F7-46BF3C50D469}"/>
              </a:ext>
            </a:extLst>
          </p:cNvPr>
          <p:cNvSpPr txBox="1"/>
          <p:nvPr/>
        </p:nvSpPr>
        <p:spPr>
          <a:xfrm>
            <a:off x="3289434" y="3323742"/>
            <a:ext cx="6578866" cy="369332"/>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A6FCEA4E-84D3-E950-A8C2-6B999CC5BF5B}"/>
              </a:ext>
            </a:extLst>
          </p:cNvPr>
          <p:cNvPicPr>
            <a:picLocks noChangeAspect="1"/>
          </p:cNvPicPr>
          <p:nvPr/>
        </p:nvPicPr>
        <p:blipFill>
          <a:blip r:embed="rId2"/>
          <a:stretch>
            <a:fillRect/>
          </a:stretch>
        </p:blipFill>
        <p:spPr>
          <a:xfrm>
            <a:off x="1346769" y="2022938"/>
            <a:ext cx="2559182" cy="3340272"/>
          </a:xfrm>
          <a:prstGeom prst="rect">
            <a:avLst/>
          </a:prstGeom>
        </p:spPr>
      </p:pic>
    </p:spTree>
    <p:extLst>
      <p:ext uri="{BB962C8B-B14F-4D97-AF65-F5344CB8AC3E}">
        <p14:creationId xmlns:p14="http://schemas.microsoft.com/office/powerpoint/2010/main" val="136752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4D4-F25B-0E40-5C32-6EDBC7EC9D15}"/>
              </a:ext>
            </a:extLst>
          </p:cNvPr>
          <p:cNvSpPr>
            <a:spLocks noGrp="1"/>
          </p:cNvSpPr>
          <p:nvPr>
            <p:ph type="title"/>
          </p:nvPr>
        </p:nvSpPr>
        <p:spPr/>
        <p:txBody>
          <a:bodyPr/>
          <a:lstStyle/>
          <a:p>
            <a:r>
              <a:rPr lang="en-IN" dirty="0"/>
              <a:t>Q10</a:t>
            </a:r>
          </a:p>
        </p:txBody>
      </p:sp>
      <p:sp>
        <p:nvSpPr>
          <p:cNvPr id="3" name="Content Placeholder 2">
            <a:extLst>
              <a:ext uri="{FF2B5EF4-FFF2-40B4-BE49-F238E27FC236}">
                <a16:creationId xmlns:a16="http://schemas.microsoft.com/office/drawing/2014/main" id="{19EB432A-EF3C-C2BC-A27A-7CCB2F0AE49B}"/>
              </a:ext>
            </a:extLst>
          </p:cNvPr>
          <p:cNvSpPr>
            <a:spLocks noGrp="1"/>
          </p:cNvSpPr>
          <p:nvPr>
            <p:ph idx="1"/>
          </p:nvPr>
        </p:nvSpPr>
        <p:spPr>
          <a:xfrm>
            <a:off x="4917440" y="1564641"/>
            <a:ext cx="6436360" cy="4612322"/>
          </a:xfrm>
        </p:spPr>
        <p:txBody>
          <a:bodyPr/>
          <a:lstStyle/>
          <a:p>
            <a:r>
              <a:rPr lang="en-IN" dirty="0"/>
              <a:t>From the table we can see that the hiring rates is been steadily increasing for the current years compared to the past years.</a:t>
            </a:r>
          </a:p>
          <a:p>
            <a:endParaRPr lang="en-IN" dirty="0"/>
          </a:p>
        </p:txBody>
      </p:sp>
      <p:pic>
        <p:nvPicPr>
          <p:cNvPr id="5" name="Picture 4">
            <a:extLst>
              <a:ext uri="{FF2B5EF4-FFF2-40B4-BE49-F238E27FC236}">
                <a16:creationId xmlns:a16="http://schemas.microsoft.com/office/drawing/2014/main" id="{411A9E6E-3F35-656E-EE45-664BFA91788A}"/>
              </a:ext>
            </a:extLst>
          </p:cNvPr>
          <p:cNvPicPr>
            <a:picLocks noChangeAspect="1"/>
          </p:cNvPicPr>
          <p:nvPr/>
        </p:nvPicPr>
        <p:blipFill>
          <a:blip r:embed="rId2"/>
          <a:stretch>
            <a:fillRect/>
          </a:stretch>
        </p:blipFill>
        <p:spPr>
          <a:xfrm>
            <a:off x="1831933" y="2058590"/>
            <a:ext cx="1619333" cy="3086259"/>
          </a:xfrm>
          <a:prstGeom prst="rect">
            <a:avLst/>
          </a:prstGeom>
        </p:spPr>
      </p:pic>
    </p:spTree>
    <p:extLst>
      <p:ext uri="{BB962C8B-B14F-4D97-AF65-F5344CB8AC3E}">
        <p14:creationId xmlns:p14="http://schemas.microsoft.com/office/powerpoint/2010/main" val="412568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69E8-69F9-9EF2-B6E8-2265B827F939}"/>
              </a:ext>
            </a:extLst>
          </p:cNvPr>
          <p:cNvSpPr>
            <a:spLocks noGrp="1"/>
          </p:cNvSpPr>
          <p:nvPr>
            <p:ph type="title"/>
          </p:nvPr>
        </p:nvSpPr>
        <p:spPr>
          <a:xfrm>
            <a:off x="838200" y="365126"/>
            <a:ext cx="10515600" cy="315912"/>
          </a:xfrm>
        </p:spPr>
        <p:txBody>
          <a:bodyPr>
            <a:normAutofit fontScale="90000"/>
          </a:bodyPr>
          <a:lstStyle/>
          <a:p>
            <a:r>
              <a:rPr lang="en-IN" sz="3200" dirty="0"/>
              <a:t>Q1.</a:t>
            </a:r>
          </a:p>
        </p:txBody>
      </p:sp>
      <p:pic>
        <p:nvPicPr>
          <p:cNvPr id="5" name="Picture 4">
            <a:extLst>
              <a:ext uri="{FF2B5EF4-FFF2-40B4-BE49-F238E27FC236}">
                <a16:creationId xmlns:a16="http://schemas.microsoft.com/office/drawing/2014/main" id="{DDF70C83-E4BF-46C5-54EF-D4235B271511}"/>
              </a:ext>
            </a:extLst>
          </p:cNvPr>
          <p:cNvPicPr>
            <a:picLocks noChangeAspect="1"/>
          </p:cNvPicPr>
          <p:nvPr/>
        </p:nvPicPr>
        <p:blipFill>
          <a:blip r:embed="rId2"/>
          <a:stretch>
            <a:fillRect/>
          </a:stretch>
        </p:blipFill>
        <p:spPr>
          <a:xfrm>
            <a:off x="3492543" y="1406919"/>
            <a:ext cx="2109515" cy="3203108"/>
          </a:xfrm>
          <a:prstGeom prst="rect">
            <a:avLst/>
          </a:prstGeom>
        </p:spPr>
      </p:pic>
      <p:sp>
        <p:nvSpPr>
          <p:cNvPr id="6" name="TextBox 5">
            <a:extLst>
              <a:ext uri="{FF2B5EF4-FFF2-40B4-BE49-F238E27FC236}">
                <a16:creationId xmlns:a16="http://schemas.microsoft.com/office/drawing/2014/main" id="{E63C5F62-34D1-932D-42A2-F8F3EA55E550}"/>
              </a:ext>
            </a:extLst>
          </p:cNvPr>
          <p:cNvSpPr txBox="1"/>
          <p:nvPr/>
        </p:nvSpPr>
        <p:spPr>
          <a:xfrm>
            <a:off x="6908800" y="1531452"/>
            <a:ext cx="4003040" cy="2031325"/>
          </a:xfrm>
          <a:prstGeom prst="rect">
            <a:avLst/>
          </a:prstGeom>
          <a:noFill/>
        </p:spPr>
        <p:txBody>
          <a:bodyPr wrap="square" rtlCol="0">
            <a:spAutoFit/>
          </a:bodyPr>
          <a:lstStyle/>
          <a:p>
            <a:r>
              <a:rPr lang="en-IN" dirty="0"/>
              <a:t>Here we can see the overall distribution between the female and male and as well the ethnicity distribution. From this we know that there are more female employees than the male employees and most of them are Asian and the least are Black.</a:t>
            </a:r>
          </a:p>
        </p:txBody>
      </p:sp>
      <p:pic>
        <p:nvPicPr>
          <p:cNvPr id="8" name="Picture 7">
            <a:extLst>
              <a:ext uri="{FF2B5EF4-FFF2-40B4-BE49-F238E27FC236}">
                <a16:creationId xmlns:a16="http://schemas.microsoft.com/office/drawing/2014/main" id="{FEA0C68B-F87A-2CA4-1ED1-FC691311929C}"/>
              </a:ext>
            </a:extLst>
          </p:cNvPr>
          <p:cNvPicPr>
            <a:picLocks noChangeAspect="1"/>
          </p:cNvPicPr>
          <p:nvPr/>
        </p:nvPicPr>
        <p:blipFill>
          <a:blip r:embed="rId3"/>
          <a:stretch>
            <a:fillRect/>
          </a:stretch>
        </p:blipFill>
        <p:spPr>
          <a:xfrm>
            <a:off x="1130256" y="1406919"/>
            <a:ext cx="1701887" cy="895396"/>
          </a:xfrm>
          <a:prstGeom prst="rect">
            <a:avLst/>
          </a:prstGeom>
        </p:spPr>
      </p:pic>
      <p:pic>
        <p:nvPicPr>
          <p:cNvPr id="10" name="Picture 9">
            <a:extLst>
              <a:ext uri="{FF2B5EF4-FFF2-40B4-BE49-F238E27FC236}">
                <a16:creationId xmlns:a16="http://schemas.microsoft.com/office/drawing/2014/main" id="{B53B939E-742D-C16A-004B-4ABB19F7ABAC}"/>
              </a:ext>
            </a:extLst>
          </p:cNvPr>
          <p:cNvPicPr>
            <a:picLocks noChangeAspect="1"/>
          </p:cNvPicPr>
          <p:nvPr/>
        </p:nvPicPr>
        <p:blipFill>
          <a:blip r:embed="rId4"/>
          <a:stretch>
            <a:fillRect/>
          </a:stretch>
        </p:blipFill>
        <p:spPr>
          <a:xfrm>
            <a:off x="1130256" y="3154022"/>
            <a:ext cx="1701887" cy="1276416"/>
          </a:xfrm>
          <a:prstGeom prst="rect">
            <a:avLst/>
          </a:prstGeom>
        </p:spPr>
      </p:pic>
    </p:spTree>
    <p:extLst>
      <p:ext uri="{BB962C8B-B14F-4D97-AF65-F5344CB8AC3E}">
        <p14:creationId xmlns:p14="http://schemas.microsoft.com/office/powerpoint/2010/main" val="176823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B0DB-B9CE-00FD-9565-296943837BD6}"/>
              </a:ext>
            </a:extLst>
          </p:cNvPr>
          <p:cNvSpPr>
            <a:spLocks noGrp="1"/>
          </p:cNvSpPr>
          <p:nvPr>
            <p:ph type="title"/>
          </p:nvPr>
        </p:nvSpPr>
        <p:spPr>
          <a:xfrm>
            <a:off x="838200" y="365125"/>
            <a:ext cx="10515600" cy="661035"/>
          </a:xfrm>
        </p:spPr>
        <p:txBody>
          <a:bodyPr>
            <a:normAutofit/>
          </a:bodyPr>
          <a:lstStyle/>
          <a:p>
            <a:r>
              <a:rPr lang="en-IN" sz="2400" dirty="0"/>
              <a:t>Q2.</a:t>
            </a:r>
          </a:p>
        </p:txBody>
      </p:sp>
      <p:sp>
        <p:nvSpPr>
          <p:cNvPr id="3" name="Content Placeholder 2">
            <a:extLst>
              <a:ext uri="{FF2B5EF4-FFF2-40B4-BE49-F238E27FC236}">
                <a16:creationId xmlns:a16="http://schemas.microsoft.com/office/drawing/2014/main" id="{D467C2DB-3432-00B6-4018-221DB3B4618F}"/>
              </a:ext>
            </a:extLst>
          </p:cNvPr>
          <p:cNvSpPr>
            <a:spLocks noGrp="1"/>
          </p:cNvSpPr>
          <p:nvPr>
            <p:ph idx="1"/>
          </p:nvPr>
        </p:nvSpPr>
        <p:spPr>
          <a:xfrm>
            <a:off x="7371120" y="1126156"/>
            <a:ext cx="3982680" cy="5050807"/>
          </a:xfrm>
        </p:spPr>
        <p:txBody>
          <a:bodyPr/>
          <a:lstStyle/>
          <a:p>
            <a:pPr marL="0" indent="0">
              <a:buNone/>
            </a:pPr>
            <a:r>
              <a:rPr lang="en-IN" dirty="0"/>
              <a:t>The average days the employee saved are around 1801.25 days. Can check from hire to exit date.</a:t>
            </a:r>
          </a:p>
        </p:txBody>
      </p:sp>
      <p:pic>
        <p:nvPicPr>
          <p:cNvPr id="5" name="Picture 4">
            <a:extLst>
              <a:ext uri="{FF2B5EF4-FFF2-40B4-BE49-F238E27FC236}">
                <a16:creationId xmlns:a16="http://schemas.microsoft.com/office/drawing/2014/main" id="{D2AA065C-8137-BF7C-9C3F-672286224E29}"/>
              </a:ext>
            </a:extLst>
          </p:cNvPr>
          <p:cNvPicPr>
            <a:picLocks noChangeAspect="1"/>
          </p:cNvPicPr>
          <p:nvPr/>
        </p:nvPicPr>
        <p:blipFill>
          <a:blip r:embed="rId2"/>
          <a:stretch>
            <a:fillRect/>
          </a:stretch>
        </p:blipFill>
        <p:spPr>
          <a:xfrm>
            <a:off x="1315674" y="2609196"/>
            <a:ext cx="3505209" cy="1389565"/>
          </a:xfrm>
          <a:prstGeom prst="rect">
            <a:avLst/>
          </a:prstGeom>
        </p:spPr>
      </p:pic>
    </p:spTree>
    <p:extLst>
      <p:ext uri="{BB962C8B-B14F-4D97-AF65-F5344CB8AC3E}">
        <p14:creationId xmlns:p14="http://schemas.microsoft.com/office/powerpoint/2010/main" val="142868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3941-E937-1A06-71C8-64AF07719FA8}"/>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A1463D9D-D536-81AB-57C0-5FB37098111F}"/>
              </a:ext>
            </a:extLst>
          </p:cNvPr>
          <p:cNvSpPr>
            <a:spLocks noGrp="1"/>
          </p:cNvSpPr>
          <p:nvPr>
            <p:ph idx="1"/>
          </p:nvPr>
        </p:nvSpPr>
        <p:spPr>
          <a:xfrm>
            <a:off x="487680" y="3261360"/>
            <a:ext cx="10866119" cy="2915602"/>
          </a:xfrm>
        </p:spPr>
        <p:txBody>
          <a:bodyPr>
            <a:normAutofit/>
          </a:bodyPr>
          <a:lstStyle/>
          <a:p>
            <a:pPr marL="0" indent="0">
              <a:buNone/>
            </a:pPr>
            <a:r>
              <a:rPr lang="en-IN" sz="1800" dirty="0"/>
              <a:t>Yeah there are relatively slight difference in the average salary from one department to another. The average salary of the marketing department is high and the average salary of the IT department is low, there’s a difference of 3.95%.</a:t>
            </a:r>
          </a:p>
          <a:p>
            <a:pPr marL="0" indent="0">
              <a:buNone/>
            </a:pPr>
            <a:endParaRPr lang="en-IN" sz="1800" dirty="0"/>
          </a:p>
        </p:txBody>
      </p:sp>
      <p:pic>
        <p:nvPicPr>
          <p:cNvPr id="5" name="Picture 4">
            <a:extLst>
              <a:ext uri="{FF2B5EF4-FFF2-40B4-BE49-F238E27FC236}">
                <a16:creationId xmlns:a16="http://schemas.microsoft.com/office/drawing/2014/main" id="{47C9A301-CB29-D679-F9CD-559190AE4872}"/>
              </a:ext>
            </a:extLst>
          </p:cNvPr>
          <p:cNvPicPr>
            <a:picLocks noChangeAspect="1"/>
          </p:cNvPicPr>
          <p:nvPr/>
        </p:nvPicPr>
        <p:blipFill>
          <a:blip r:embed="rId2"/>
          <a:stretch>
            <a:fillRect/>
          </a:stretch>
        </p:blipFill>
        <p:spPr>
          <a:xfrm>
            <a:off x="2555920" y="1495906"/>
            <a:ext cx="6663070" cy="1493558"/>
          </a:xfrm>
          <a:prstGeom prst="rect">
            <a:avLst/>
          </a:prstGeom>
        </p:spPr>
      </p:pic>
    </p:spTree>
    <p:extLst>
      <p:ext uri="{BB962C8B-B14F-4D97-AF65-F5344CB8AC3E}">
        <p14:creationId xmlns:p14="http://schemas.microsoft.com/office/powerpoint/2010/main" val="97115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1F22-35A9-CA3E-CCD9-6F6ECF7BBA92}"/>
              </a:ext>
            </a:extLst>
          </p:cNvPr>
          <p:cNvSpPr>
            <a:spLocks noGrp="1"/>
          </p:cNvSpPr>
          <p:nvPr>
            <p:ph type="title"/>
          </p:nvPr>
        </p:nvSpPr>
        <p:spPr>
          <a:xfrm>
            <a:off x="838200" y="365125"/>
            <a:ext cx="10515600" cy="721995"/>
          </a:xfrm>
        </p:spPr>
        <p:txBody>
          <a:bodyPr>
            <a:normAutofit/>
          </a:bodyPr>
          <a:lstStyle/>
          <a:p>
            <a:r>
              <a:rPr lang="en-IN" sz="2000" dirty="0"/>
              <a:t>Q4.</a:t>
            </a:r>
          </a:p>
        </p:txBody>
      </p:sp>
      <p:sp>
        <p:nvSpPr>
          <p:cNvPr id="3" name="Content Placeholder 2">
            <a:extLst>
              <a:ext uri="{FF2B5EF4-FFF2-40B4-BE49-F238E27FC236}">
                <a16:creationId xmlns:a16="http://schemas.microsoft.com/office/drawing/2014/main" id="{11DDB73D-33CA-C6CD-C73D-954A4054E7B8}"/>
              </a:ext>
            </a:extLst>
          </p:cNvPr>
          <p:cNvSpPr>
            <a:spLocks noGrp="1"/>
          </p:cNvSpPr>
          <p:nvPr>
            <p:ph idx="1"/>
          </p:nvPr>
        </p:nvSpPr>
        <p:spPr>
          <a:xfrm>
            <a:off x="7609840" y="1808480"/>
            <a:ext cx="3743960" cy="4368483"/>
          </a:xfrm>
        </p:spPr>
        <p:txBody>
          <a:bodyPr/>
          <a:lstStyle/>
          <a:p>
            <a:pPr marL="0" indent="0">
              <a:buNone/>
            </a:pPr>
            <a:r>
              <a:rPr lang="en-IN" dirty="0"/>
              <a:t>United States has the most </a:t>
            </a:r>
            <a:r>
              <a:rPr lang="en-IN" dirty="0" err="1"/>
              <a:t>employess</a:t>
            </a:r>
            <a:endParaRPr lang="en-IN" dirty="0"/>
          </a:p>
        </p:txBody>
      </p:sp>
      <p:pic>
        <p:nvPicPr>
          <p:cNvPr id="5" name="Picture 4">
            <a:extLst>
              <a:ext uri="{FF2B5EF4-FFF2-40B4-BE49-F238E27FC236}">
                <a16:creationId xmlns:a16="http://schemas.microsoft.com/office/drawing/2014/main" id="{E1659506-EC0D-D7DF-ABD3-6A03625E3BF3}"/>
              </a:ext>
            </a:extLst>
          </p:cNvPr>
          <p:cNvPicPr>
            <a:picLocks noChangeAspect="1"/>
          </p:cNvPicPr>
          <p:nvPr/>
        </p:nvPicPr>
        <p:blipFill>
          <a:blip r:embed="rId2"/>
          <a:stretch>
            <a:fillRect/>
          </a:stretch>
        </p:blipFill>
        <p:spPr>
          <a:xfrm>
            <a:off x="2021841" y="2541541"/>
            <a:ext cx="3519848" cy="2333383"/>
          </a:xfrm>
          <a:prstGeom prst="rect">
            <a:avLst/>
          </a:prstGeom>
        </p:spPr>
      </p:pic>
    </p:spTree>
    <p:extLst>
      <p:ext uri="{BB962C8B-B14F-4D97-AF65-F5344CB8AC3E}">
        <p14:creationId xmlns:p14="http://schemas.microsoft.com/office/powerpoint/2010/main" val="342906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AC7D-E92D-AFF4-701C-FDED1E65FCDD}"/>
              </a:ext>
            </a:extLst>
          </p:cNvPr>
          <p:cNvSpPr>
            <a:spLocks noGrp="1"/>
          </p:cNvSpPr>
          <p:nvPr>
            <p:ph type="title"/>
          </p:nvPr>
        </p:nvSpPr>
        <p:spPr/>
        <p:txBody>
          <a:bodyPr/>
          <a:lstStyle/>
          <a:p>
            <a:r>
              <a:rPr lang="en-IN" dirty="0"/>
              <a:t>Q5</a:t>
            </a:r>
          </a:p>
        </p:txBody>
      </p:sp>
      <p:sp>
        <p:nvSpPr>
          <p:cNvPr id="3" name="Content Placeholder 2">
            <a:extLst>
              <a:ext uri="{FF2B5EF4-FFF2-40B4-BE49-F238E27FC236}">
                <a16:creationId xmlns:a16="http://schemas.microsoft.com/office/drawing/2014/main" id="{A108EA7E-F606-B856-2B39-694146323293}"/>
              </a:ext>
            </a:extLst>
          </p:cNvPr>
          <p:cNvSpPr>
            <a:spLocks noGrp="1"/>
          </p:cNvSpPr>
          <p:nvPr>
            <p:ph idx="1"/>
          </p:nvPr>
        </p:nvSpPr>
        <p:spPr>
          <a:xfrm>
            <a:off x="6990080" y="2042161"/>
            <a:ext cx="4363720" cy="4134802"/>
          </a:xfrm>
        </p:spPr>
        <p:txBody>
          <a:bodyPr>
            <a:normAutofit/>
          </a:bodyPr>
          <a:lstStyle/>
          <a:p>
            <a:pPr marL="0" indent="0">
              <a:buNone/>
            </a:pPr>
            <a:r>
              <a:rPr lang="en-IN" sz="2000" dirty="0"/>
              <a:t>There are more number of employees in the age group of 45, and while comparing with the 5 age group, there are more employees between the age group of 45 to 49.</a:t>
            </a:r>
          </a:p>
          <a:p>
            <a:pPr marL="0" indent="0">
              <a:buNone/>
            </a:pPr>
            <a:endParaRPr lang="en-IN" sz="2000" dirty="0"/>
          </a:p>
        </p:txBody>
      </p:sp>
      <p:pic>
        <p:nvPicPr>
          <p:cNvPr id="5" name="Picture 4">
            <a:extLst>
              <a:ext uri="{FF2B5EF4-FFF2-40B4-BE49-F238E27FC236}">
                <a16:creationId xmlns:a16="http://schemas.microsoft.com/office/drawing/2014/main" id="{E8D929F0-62BF-FA66-D1DA-D7F53E251184}"/>
              </a:ext>
            </a:extLst>
          </p:cNvPr>
          <p:cNvPicPr>
            <a:picLocks noChangeAspect="1"/>
          </p:cNvPicPr>
          <p:nvPr/>
        </p:nvPicPr>
        <p:blipFill>
          <a:blip r:embed="rId2"/>
          <a:stretch>
            <a:fillRect/>
          </a:stretch>
        </p:blipFill>
        <p:spPr>
          <a:xfrm>
            <a:off x="1513798" y="2156389"/>
            <a:ext cx="1625684" cy="2768742"/>
          </a:xfrm>
          <a:prstGeom prst="rect">
            <a:avLst/>
          </a:prstGeom>
        </p:spPr>
      </p:pic>
      <p:pic>
        <p:nvPicPr>
          <p:cNvPr id="7" name="Picture 6">
            <a:extLst>
              <a:ext uri="{FF2B5EF4-FFF2-40B4-BE49-F238E27FC236}">
                <a16:creationId xmlns:a16="http://schemas.microsoft.com/office/drawing/2014/main" id="{D81821AF-1507-EC2C-F79B-8F06F5E5517F}"/>
              </a:ext>
            </a:extLst>
          </p:cNvPr>
          <p:cNvPicPr>
            <a:picLocks noChangeAspect="1"/>
          </p:cNvPicPr>
          <p:nvPr/>
        </p:nvPicPr>
        <p:blipFill>
          <a:blip r:embed="rId3"/>
          <a:stretch>
            <a:fillRect/>
          </a:stretch>
        </p:blipFill>
        <p:spPr>
          <a:xfrm>
            <a:off x="4222069" y="2156389"/>
            <a:ext cx="1797142" cy="1981302"/>
          </a:xfrm>
          <a:prstGeom prst="rect">
            <a:avLst/>
          </a:prstGeom>
        </p:spPr>
      </p:pic>
    </p:spTree>
    <p:extLst>
      <p:ext uri="{BB962C8B-B14F-4D97-AF65-F5344CB8AC3E}">
        <p14:creationId xmlns:p14="http://schemas.microsoft.com/office/powerpoint/2010/main" val="356498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53E5-38C3-F2F1-6582-F428CEAB3995}"/>
              </a:ext>
            </a:extLst>
          </p:cNvPr>
          <p:cNvSpPr>
            <a:spLocks noGrp="1"/>
          </p:cNvSpPr>
          <p:nvPr>
            <p:ph type="title"/>
          </p:nvPr>
        </p:nvSpPr>
        <p:spPr/>
        <p:txBody>
          <a:bodyPr/>
          <a:lstStyle/>
          <a:p>
            <a:r>
              <a:rPr lang="en-IN" dirty="0"/>
              <a:t>Q6</a:t>
            </a:r>
            <a:br>
              <a:rPr lang="en-IN" dirty="0"/>
            </a:br>
            <a:endParaRPr lang="en-IN" dirty="0"/>
          </a:p>
        </p:txBody>
      </p:sp>
      <p:sp>
        <p:nvSpPr>
          <p:cNvPr id="3" name="Content Placeholder 2">
            <a:extLst>
              <a:ext uri="{FF2B5EF4-FFF2-40B4-BE49-F238E27FC236}">
                <a16:creationId xmlns:a16="http://schemas.microsoft.com/office/drawing/2014/main" id="{966E1C9B-A817-5D39-BEF3-5255963BC62E}"/>
              </a:ext>
            </a:extLst>
          </p:cNvPr>
          <p:cNvSpPr>
            <a:spLocks noGrp="1"/>
          </p:cNvSpPr>
          <p:nvPr>
            <p:ph idx="1"/>
          </p:nvPr>
        </p:nvSpPr>
        <p:spPr>
          <a:xfrm>
            <a:off x="5140960" y="2245359"/>
            <a:ext cx="6212840" cy="3931603"/>
          </a:xfrm>
        </p:spPr>
        <p:txBody>
          <a:bodyPr>
            <a:normAutofit/>
          </a:bodyPr>
          <a:lstStyle/>
          <a:p>
            <a:pPr marL="0" indent="0">
              <a:buNone/>
            </a:pPr>
            <a:r>
              <a:rPr lang="en-IN" sz="2000" dirty="0"/>
              <a:t>The average bonus of an employee is 8.866%, since most of the employees doesn’t receive any bonus.</a:t>
            </a:r>
          </a:p>
        </p:txBody>
      </p:sp>
      <p:pic>
        <p:nvPicPr>
          <p:cNvPr id="5" name="Picture 4">
            <a:extLst>
              <a:ext uri="{FF2B5EF4-FFF2-40B4-BE49-F238E27FC236}">
                <a16:creationId xmlns:a16="http://schemas.microsoft.com/office/drawing/2014/main" id="{B8D7A93B-D10E-E52C-6E84-37145D2DA2DE}"/>
              </a:ext>
            </a:extLst>
          </p:cNvPr>
          <p:cNvPicPr>
            <a:picLocks noChangeAspect="1"/>
          </p:cNvPicPr>
          <p:nvPr/>
        </p:nvPicPr>
        <p:blipFill>
          <a:blip r:embed="rId2"/>
          <a:stretch>
            <a:fillRect/>
          </a:stretch>
        </p:blipFill>
        <p:spPr>
          <a:xfrm>
            <a:off x="838200" y="2487284"/>
            <a:ext cx="3539371" cy="1109356"/>
          </a:xfrm>
          <a:prstGeom prst="rect">
            <a:avLst/>
          </a:prstGeom>
        </p:spPr>
      </p:pic>
    </p:spTree>
    <p:extLst>
      <p:ext uri="{BB962C8B-B14F-4D97-AF65-F5344CB8AC3E}">
        <p14:creationId xmlns:p14="http://schemas.microsoft.com/office/powerpoint/2010/main" val="180780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197F-18F9-2EA3-FEEF-30AE44E2CDEB}"/>
              </a:ext>
            </a:extLst>
          </p:cNvPr>
          <p:cNvSpPr>
            <a:spLocks noGrp="1"/>
          </p:cNvSpPr>
          <p:nvPr>
            <p:ph type="title"/>
          </p:nvPr>
        </p:nvSpPr>
        <p:spPr/>
        <p:txBody>
          <a:bodyPr/>
          <a:lstStyle/>
          <a:p>
            <a:r>
              <a:rPr lang="en-IN" dirty="0"/>
              <a:t>Q7</a:t>
            </a:r>
          </a:p>
        </p:txBody>
      </p:sp>
      <p:sp>
        <p:nvSpPr>
          <p:cNvPr id="3" name="Content Placeholder 2">
            <a:extLst>
              <a:ext uri="{FF2B5EF4-FFF2-40B4-BE49-F238E27FC236}">
                <a16:creationId xmlns:a16="http://schemas.microsoft.com/office/drawing/2014/main" id="{EC0561F9-1DA6-0199-39AD-34E57C302B86}"/>
              </a:ext>
            </a:extLst>
          </p:cNvPr>
          <p:cNvSpPr>
            <a:spLocks noGrp="1"/>
          </p:cNvSpPr>
          <p:nvPr>
            <p:ph idx="1"/>
          </p:nvPr>
        </p:nvSpPr>
        <p:spPr>
          <a:xfrm>
            <a:off x="7345680" y="1950719"/>
            <a:ext cx="4008120" cy="4226243"/>
          </a:xfrm>
        </p:spPr>
        <p:txBody>
          <a:bodyPr>
            <a:normAutofit/>
          </a:bodyPr>
          <a:lstStyle/>
          <a:p>
            <a:pPr marL="0" indent="0">
              <a:buNone/>
            </a:pPr>
            <a:r>
              <a:rPr lang="en-IN" sz="2000" dirty="0"/>
              <a:t>The director title appears the most cause, each department has a director in it</a:t>
            </a:r>
          </a:p>
        </p:txBody>
      </p:sp>
      <p:pic>
        <p:nvPicPr>
          <p:cNvPr id="5" name="Picture 4">
            <a:extLst>
              <a:ext uri="{FF2B5EF4-FFF2-40B4-BE49-F238E27FC236}">
                <a16:creationId xmlns:a16="http://schemas.microsoft.com/office/drawing/2014/main" id="{705CC9A9-F4DD-B050-6146-2E3394011C2B}"/>
              </a:ext>
            </a:extLst>
          </p:cNvPr>
          <p:cNvPicPr>
            <a:picLocks noChangeAspect="1"/>
          </p:cNvPicPr>
          <p:nvPr/>
        </p:nvPicPr>
        <p:blipFill>
          <a:blip r:embed="rId2"/>
          <a:stretch>
            <a:fillRect/>
          </a:stretch>
        </p:blipFill>
        <p:spPr>
          <a:xfrm>
            <a:off x="1149918" y="2377997"/>
            <a:ext cx="2597283" cy="3016405"/>
          </a:xfrm>
          <a:prstGeom prst="rect">
            <a:avLst/>
          </a:prstGeom>
        </p:spPr>
      </p:pic>
    </p:spTree>
    <p:extLst>
      <p:ext uri="{BB962C8B-B14F-4D97-AF65-F5344CB8AC3E}">
        <p14:creationId xmlns:p14="http://schemas.microsoft.com/office/powerpoint/2010/main" val="98709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2D8D-96DC-25B0-37EC-9F5806927BF5}"/>
              </a:ext>
            </a:extLst>
          </p:cNvPr>
          <p:cNvSpPr>
            <a:spLocks noGrp="1"/>
          </p:cNvSpPr>
          <p:nvPr>
            <p:ph type="title"/>
          </p:nvPr>
        </p:nvSpPr>
        <p:spPr>
          <a:xfrm>
            <a:off x="530192" y="334210"/>
            <a:ext cx="10515600" cy="693654"/>
          </a:xfrm>
        </p:spPr>
        <p:txBody>
          <a:bodyPr>
            <a:normAutofit/>
          </a:bodyPr>
          <a:lstStyle/>
          <a:p>
            <a:r>
              <a:rPr lang="en-IN" sz="2000" dirty="0"/>
              <a:t>Q8</a:t>
            </a:r>
          </a:p>
        </p:txBody>
      </p:sp>
      <p:sp>
        <p:nvSpPr>
          <p:cNvPr id="3" name="Content Placeholder 2">
            <a:extLst>
              <a:ext uri="{FF2B5EF4-FFF2-40B4-BE49-F238E27FC236}">
                <a16:creationId xmlns:a16="http://schemas.microsoft.com/office/drawing/2014/main" id="{89AF98A1-6483-FF61-B243-DD62A77DF0E8}"/>
              </a:ext>
            </a:extLst>
          </p:cNvPr>
          <p:cNvSpPr>
            <a:spLocks noGrp="1"/>
          </p:cNvSpPr>
          <p:nvPr>
            <p:ph idx="1"/>
          </p:nvPr>
        </p:nvSpPr>
        <p:spPr>
          <a:xfrm>
            <a:off x="4995512" y="1940561"/>
            <a:ext cx="6358288" cy="4236402"/>
          </a:xfrm>
        </p:spPr>
        <p:txBody>
          <a:bodyPr/>
          <a:lstStyle/>
          <a:p>
            <a:pPr marL="0" indent="0">
              <a:buNone/>
            </a:pPr>
            <a:r>
              <a:rPr lang="en-IN" dirty="0"/>
              <a:t>Around 85 peoples have exited the company, reasons is the age and role promotion.</a:t>
            </a:r>
          </a:p>
        </p:txBody>
      </p:sp>
      <p:pic>
        <p:nvPicPr>
          <p:cNvPr id="5" name="Picture 4">
            <a:extLst>
              <a:ext uri="{FF2B5EF4-FFF2-40B4-BE49-F238E27FC236}">
                <a16:creationId xmlns:a16="http://schemas.microsoft.com/office/drawing/2014/main" id="{26040DDC-C4A5-C24C-C15F-4053D62AED86}"/>
              </a:ext>
            </a:extLst>
          </p:cNvPr>
          <p:cNvPicPr>
            <a:picLocks noChangeAspect="1"/>
          </p:cNvPicPr>
          <p:nvPr/>
        </p:nvPicPr>
        <p:blipFill>
          <a:blip r:embed="rId2"/>
          <a:stretch>
            <a:fillRect/>
          </a:stretch>
        </p:blipFill>
        <p:spPr>
          <a:xfrm>
            <a:off x="104699" y="2720644"/>
            <a:ext cx="4462151" cy="1416709"/>
          </a:xfrm>
          <a:prstGeom prst="rect">
            <a:avLst/>
          </a:prstGeom>
        </p:spPr>
      </p:pic>
    </p:spTree>
    <p:extLst>
      <p:ext uri="{BB962C8B-B14F-4D97-AF65-F5344CB8AC3E}">
        <p14:creationId xmlns:p14="http://schemas.microsoft.com/office/powerpoint/2010/main" val="340584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268</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Excel Internal assement 1</vt:lpstr>
      <vt:lpstr>Q1.</vt:lpstr>
      <vt:lpstr>Q2.</vt:lpstr>
      <vt:lpstr>Q3</vt:lpstr>
      <vt:lpstr>Q4.</vt:lpstr>
      <vt:lpstr>Q5</vt:lpstr>
      <vt:lpstr>Q6 </vt:lpstr>
      <vt:lpstr>Q7</vt:lpstr>
      <vt:lpstr>Q8</vt:lpstr>
      <vt:lpstr>Q9</vt:lpstr>
      <vt:lpstr>Q10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R</dc:creator>
  <cp:lastModifiedBy>Lokesh R</cp:lastModifiedBy>
  <cp:revision>2</cp:revision>
  <dcterms:created xsi:type="dcterms:W3CDTF">2024-03-29T05:18:37Z</dcterms:created>
  <dcterms:modified xsi:type="dcterms:W3CDTF">2024-03-29T06:19:18Z</dcterms:modified>
</cp:coreProperties>
</file>