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62" r:id="rId6"/>
    <p:sldId id="264" r:id="rId7"/>
    <p:sldId id="266" r:id="rId8"/>
    <p:sldId id="265" r:id="rId9"/>
    <p:sldId id="267"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7DA0-B036-71F2-C3BB-02F37CE48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8D14C5-8CDA-F77D-4100-7935EDD17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EEA88A-00BC-8319-2299-F11D9761D61C}"/>
              </a:ext>
            </a:extLst>
          </p:cNvPr>
          <p:cNvSpPr>
            <a:spLocks noGrp="1"/>
          </p:cNvSpPr>
          <p:nvPr>
            <p:ph type="dt" sz="half" idx="10"/>
          </p:nvPr>
        </p:nvSpPr>
        <p:spPr/>
        <p:txBody>
          <a:bodyPr/>
          <a:lstStyle/>
          <a:p>
            <a:fld id="{C6AA795C-1DD4-4539-BC3B-AC6761271B91}" type="datetimeFigureOut">
              <a:rPr lang="en-IN" smtClean="0"/>
              <a:t>02-04-2024</a:t>
            </a:fld>
            <a:endParaRPr lang="en-IN"/>
          </a:p>
        </p:txBody>
      </p:sp>
      <p:sp>
        <p:nvSpPr>
          <p:cNvPr id="5" name="Footer Placeholder 4">
            <a:extLst>
              <a:ext uri="{FF2B5EF4-FFF2-40B4-BE49-F238E27FC236}">
                <a16:creationId xmlns:a16="http://schemas.microsoft.com/office/drawing/2014/main" id="{1E774D33-9F32-962D-EB4B-1FBEF844C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2161D-B4F8-096E-57B5-B09C160CF5CF}"/>
              </a:ext>
            </a:extLst>
          </p:cNvPr>
          <p:cNvSpPr>
            <a:spLocks noGrp="1"/>
          </p:cNvSpPr>
          <p:nvPr>
            <p:ph type="sldNum" sz="quarter" idx="12"/>
          </p:nvPr>
        </p:nvSpPr>
        <p:spPr/>
        <p:txBody>
          <a:bodyPr/>
          <a:lstStyle/>
          <a:p>
            <a:fld id="{CD662046-E626-4EEC-9F46-1AA99356FA33}" type="slidenum">
              <a:rPr lang="en-IN" smtClean="0"/>
              <a:t>‹#›</a:t>
            </a:fld>
            <a:endParaRPr lang="en-IN"/>
          </a:p>
        </p:txBody>
      </p:sp>
    </p:spTree>
    <p:extLst>
      <p:ext uri="{BB962C8B-B14F-4D97-AF65-F5344CB8AC3E}">
        <p14:creationId xmlns:p14="http://schemas.microsoft.com/office/powerpoint/2010/main" val="305859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38B3-FB7F-B280-29F4-58D62AF84F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B95991-AC06-6950-3AC3-73949C4A64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9197AD-0DF8-C2D5-FC37-2DA53633A06B}"/>
              </a:ext>
            </a:extLst>
          </p:cNvPr>
          <p:cNvSpPr>
            <a:spLocks noGrp="1"/>
          </p:cNvSpPr>
          <p:nvPr>
            <p:ph type="dt" sz="half" idx="10"/>
          </p:nvPr>
        </p:nvSpPr>
        <p:spPr/>
        <p:txBody>
          <a:bodyPr/>
          <a:lstStyle/>
          <a:p>
            <a:fld id="{C6AA795C-1DD4-4539-BC3B-AC6761271B91}" type="datetimeFigureOut">
              <a:rPr lang="en-IN" smtClean="0"/>
              <a:t>02-04-2024</a:t>
            </a:fld>
            <a:endParaRPr lang="en-IN"/>
          </a:p>
        </p:txBody>
      </p:sp>
      <p:sp>
        <p:nvSpPr>
          <p:cNvPr id="5" name="Footer Placeholder 4">
            <a:extLst>
              <a:ext uri="{FF2B5EF4-FFF2-40B4-BE49-F238E27FC236}">
                <a16:creationId xmlns:a16="http://schemas.microsoft.com/office/drawing/2014/main" id="{C4E301CE-5814-E07E-EC64-5C082C1F49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DAF078-83B3-5F1C-F42B-5E78CEC3A145}"/>
              </a:ext>
            </a:extLst>
          </p:cNvPr>
          <p:cNvSpPr>
            <a:spLocks noGrp="1"/>
          </p:cNvSpPr>
          <p:nvPr>
            <p:ph type="sldNum" sz="quarter" idx="12"/>
          </p:nvPr>
        </p:nvSpPr>
        <p:spPr/>
        <p:txBody>
          <a:bodyPr/>
          <a:lstStyle/>
          <a:p>
            <a:fld id="{CD662046-E626-4EEC-9F46-1AA99356FA33}" type="slidenum">
              <a:rPr lang="en-IN" smtClean="0"/>
              <a:t>‹#›</a:t>
            </a:fld>
            <a:endParaRPr lang="en-IN"/>
          </a:p>
        </p:txBody>
      </p:sp>
    </p:spTree>
    <p:extLst>
      <p:ext uri="{BB962C8B-B14F-4D97-AF65-F5344CB8AC3E}">
        <p14:creationId xmlns:p14="http://schemas.microsoft.com/office/powerpoint/2010/main" val="215073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9D852-727D-DCDB-58BE-5A792B3588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BC5CE1-6DC6-96AC-BA75-9C13D52C84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AB9D27-4632-C05F-B440-2E5B76FF819A}"/>
              </a:ext>
            </a:extLst>
          </p:cNvPr>
          <p:cNvSpPr>
            <a:spLocks noGrp="1"/>
          </p:cNvSpPr>
          <p:nvPr>
            <p:ph type="dt" sz="half" idx="10"/>
          </p:nvPr>
        </p:nvSpPr>
        <p:spPr/>
        <p:txBody>
          <a:bodyPr/>
          <a:lstStyle/>
          <a:p>
            <a:fld id="{C6AA795C-1DD4-4539-BC3B-AC6761271B91}" type="datetimeFigureOut">
              <a:rPr lang="en-IN" smtClean="0"/>
              <a:t>02-04-2024</a:t>
            </a:fld>
            <a:endParaRPr lang="en-IN"/>
          </a:p>
        </p:txBody>
      </p:sp>
      <p:sp>
        <p:nvSpPr>
          <p:cNvPr id="5" name="Footer Placeholder 4">
            <a:extLst>
              <a:ext uri="{FF2B5EF4-FFF2-40B4-BE49-F238E27FC236}">
                <a16:creationId xmlns:a16="http://schemas.microsoft.com/office/drawing/2014/main" id="{688C0A30-DD6A-96E2-A357-DAFFA0DEC3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599034-BD8C-DF8E-0093-087BC0571577}"/>
              </a:ext>
            </a:extLst>
          </p:cNvPr>
          <p:cNvSpPr>
            <a:spLocks noGrp="1"/>
          </p:cNvSpPr>
          <p:nvPr>
            <p:ph type="sldNum" sz="quarter" idx="12"/>
          </p:nvPr>
        </p:nvSpPr>
        <p:spPr/>
        <p:txBody>
          <a:bodyPr/>
          <a:lstStyle/>
          <a:p>
            <a:fld id="{CD662046-E626-4EEC-9F46-1AA99356FA33}" type="slidenum">
              <a:rPr lang="en-IN" smtClean="0"/>
              <a:t>‹#›</a:t>
            </a:fld>
            <a:endParaRPr lang="en-IN"/>
          </a:p>
        </p:txBody>
      </p:sp>
    </p:spTree>
    <p:extLst>
      <p:ext uri="{BB962C8B-B14F-4D97-AF65-F5344CB8AC3E}">
        <p14:creationId xmlns:p14="http://schemas.microsoft.com/office/powerpoint/2010/main" val="208348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87CE-1142-E657-1840-8CF6841DEE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750657-9D56-E34B-F3C5-8CD92D2605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EE7665-E62C-FF87-92D5-C7D062A15D46}"/>
              </a:ext>
            </a:extLst>
          </p:cNvPr>
          <p:cNvSpPr>
            <a:spLocks noGrp="1"/>
          </p:cNvSpPr>
          <p:nvPr>
            <p:ph type="dt" sz="half" idx="10"/>
          </p:nvPr>
        </p:nvSpPr>
        <p:spPr/>
        <p:txBody>
          <a:bodyPr/>
          <a:lstStyle/>
          <a:p>
            <a:fld id="{C6AA795C-1DD4-4539-BC3B-AC6761271B91}" type="datetimeFigureOut">
              <a:rPr lang="en-IN" smtClean="0"/>
              <a:t>02-04-2024</a:t>
            </a:fld>
            <a:endParaRPr lang="en-IN"/>
          </a:p>
        </p:txBody>
      </p:sp>
      <p:sp>
        <p:nvSpPr>
          <p:cNvPr id="5" name="Footer Placeholder 4">
            <a:extLst>
              <a:ext uri="{FF2B5EF4-FFF2-40B4-BE49-F238E27FC236}">
                <a16:creationId xmlns:a16="http://schemas.microsoft.com/office/drawing/2014/main" id="{585873EA-7058-D360-2601-912A3C63E1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0944B-F261-60E7-5E2A-60968910C63F}"/>
              </a:ext>
            </a:extLst>
          </p:cNvPr>
          <p:cNvSpPr>
            <a:spLocks noGrp="1"/>
          </p:cNvSpPr>
          <p:nvPr>
            <p:ph type="sldNum" sz="quarter" idx="12"/>
          </p:nvPr>
        </p:nvSpPr>
        <p:spPr/>
        <p:txBody>
          <a:bodyPr/>
          <a:lstStyle/>
          <a:p>
            <a:fld id="{CD662046-E626-4EEC-9F46-1AA99356FA33}" type="slidenum">
              <a:rPr lang="en-IN" smtClean="0"/>
              <a:t>‹#›</a:t>
            </a:fld>
            <a:endParaRPr lang="en-IN"/>
          </a:p>
        </p:txBody>
      </p:sp>
    </p:spTree>
    <p:extLst>
      <p:ext uri="{BB962C8B-B14F-4D97-AF65-F5344CB8AC3E}">
        <p14:creationId xmlns:p14="http://schemas.microsoft.com/office/powerpoint/2010/main" val="81721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AA77-D570-9698-1370-E3FD35158F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D89FA7-4EF1-D83B-2E71-B4087C7255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F40B5-CD1B-9FAB-8857-0E948F72DA72}"/>
              </a:ext>
            </a:extLst>
          </p:cNvPr>
          <p:cNvSpPr>
            <a:spLocks noGrp="1"/>
          </p:cNvSpPr>
          <p:nvPr>
            <p:ph type="dt" sz="half" idx="10"/>
          </p:nvPr>
        </p:nvSpPr>
        <p:spPr/>
        <p:txBody>
          <a:bodyPr/>
          <a:lstStyle/>
          <a:p>
            <a:fld id="{C6AA795C-1DD4-4539-BC3B-AC6761271B91}" type="datetimeFigureOut">
              <a:rPr lang="en-IN" smtClean="0"/>
              <a:t>02-04-2024</a:t>
            </a:fld>
            <a:endParaRPr lang="en-IN"/>
          </a:p>
        </p:txBody>
      </p:sp>
      <p:sp>
        <p:nvSpPr>
          <p:cNvPr id="5" name="Footer Placeholder 4">
            <a:extLst>
              <a:ext uri="{FF2B5EF4-FFF2-40B4-BE49-F238E27FC236}">
                <a16:creationId xmlns:a16="http://schemas.microsoft.com/office/drawing/2014/main" id="{98658B99-F246-48CA-26A2-B6BE48E1C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F48FF8-748A-E0DB-2814-3A861C41C7A4}"/>
              </a:ext>
            </a:extLst>
          </p:cNvPr>
          <p:cNvSpPr>
            <a:spLocks noGrp="1"/>
          </p:cNvSpPr>
          <p:nvPr>
            <p:ph type="sldNum" sz="quarter" idx="12"/>
          </p:nvPr>
        </p:nvSpPr>
        <p:spPr/>
        <p:txBody>
          <a:bodyPr/>
          <a:lstStyle/>
          <a:p>
            <a:fld id="{CD662046-E626-4EEC-9F46-1AA99356FA33}" type="slidenum">
              <a:rPr lang="en-IN" smtClean="0"/>
              <a:t>‹#›</a:t>
            </a:fld>
            <a:endParaRPr lang="en-IN"/>
          </a:p>
        </p:txBody>
      </p:sp>
    </p:spTree>
    <p:extLst>
      <p:ext uri="{BB962C8B-B14F-4D97-AF65-F5344CB8AC3E}">
        <p14:creationId xmlns:p14="http://schemas.microsoft.com/office/powerpoint/2010/main" val="316697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7404-8CC9-FD9B-1B97-28CF4FF9B0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452C8D-367B-4453-8288-61903B3B27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4BB8C0-4396-8386-7105-7945740C96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9745CD-D17A-A8AB-54BE-5AF97F2C14A8}"/>
              </a:ext>
            </a:extLst>
          </p:cNvPr>
          <p:cNvSpPr>
            <a:spLocks noGrp="1"/>
          </p:cNvSpPr>
          <p:nvPr>
            <p:ph type="dt" sz="half" idx="10"/>
          </p:nvPr>
        </p:nvSpPr>
        <p:spPr/>
        <p:txBody>
          <a:bodyPr/>
          <a:lstStyle/>
          <a:p>
            <a:fld id="{C6AA795C-1DD4-4539-BC3B-AC6761271B91}" type="datetimeFigureOut">
              <a:rPr lang="en-IN" smtClean="0"/>
              <a:t>02-04-2024</a:t>
            </a:fld>
            <a:endParaRPr lang="en-IN"/>
          </a:p>
        </p:txBody>
      </p:sp>
      <p:sp>
        <p:nvSpPr>
          <p:cNvPr id="6" name="Footer Placeholder 5">
            <a:extLst>
              <a:ext uri="{FF2B5EF4-FFF2-40B4-BE49-F238E27FC236}">
                <a16:creationId xmlns:a16="http://schemas.microsoft.com/office/drawing/2014/main" id="{1A2BA671-095D-9B6D-C175-1CAC89D0CE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ED731-C4A7-3BA5-B3A0-05C3E4544A38}"/>
              </a:ext>
            </a:extLst>
          </p:cNvPr>
          <p:cNvSpPr>
            <a:spLocks noGrp="1"/>
          </p:cNvSpPr>
          <p:nvPr>
            <p:ph type="sldNum" sz="quarter" idx="12"/>
          </p:nvPr>
        </p:nvSpPr>
        <p:spPr/>
        <p:txBody>
          <a:bodyPr/>
          <a:lstStyle/>
          <a:p>
            <a:fld id="{CD662046-E626-4EEC-9F46-1AA99356FA33}" type="slidenum">
              <a:rPr lang="en-IN" smtClean="0"/>
              <a:t>‹#›</a:t>
            </a:fld>
            <a:endParaRPr lang="en-IN"/>
          </a:p>
        </p:txBody>
      </p:sp>
    </p:spTree>
    <p:extLst>
      <p:ext uri="{BB962C8B-B14F-4D97-AF65-F5344CB8AC3E}">
        <p14:creationId xmlns:p14="http://schemas.microsoft.com/office/powerpoint/2010/main" val="364512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1DB0-0AA5-F5A9-B155-5F61FBBFF0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ACA770-366F-6147-A027-B55F334DA2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45200-BDE7-E201-A445-DF9E056C17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6EEB52-8226-758D-CF91-C70311135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D270A9-D564-CEBA-3621-7A4B2E6C7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AC9B98-EAE9-6B28-4540-DBF9695DC029}"/>
              </a:ext>
            </a:extLst>
          </p:cNvPr>
          <p:cNvSpPr>
            <a:spLocks noGrp="1"/>
          </p:cNvSpPr>
          <p:nvPr>
            <p:ph type="dt" sz="half" idx="10"/>
          </p:nvPr>
        </p:nvSpPr>
        <p:spPr/>
        <p:txBody>
          <a:bodyPr/>
          <a:lstStyle/>
          <a:p>
            <a:fld id="{C6AA795C-1DD4-4539-BC3B-AC6761271B91}" type="datetimeFigureOut">
              <a:rPr lang="en-IN" smtClean="0"/>
              <a:t>02-04-2024</a:t>
            </a:fld>
            <a:endParaRPr lang="en-IN"/>
          </a:p>
        </p:txBody>
      </p:sp>
      <p:sp>
        <p:nvSpPr>
          <p:cNvPr id="8" name="Footer Placeholder 7">
            <a:extLst>
              <a:ext uri="{FF2B5EF4-FFF2-40B4-BE49-F238E27FC236}">
                <a16:creationId xmlns:a16="http://schemas.microsoft.com/office/drawing/2014/main" id="{BA60070B-3D1E-CEED-888C-76B04FE07B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6A106B-C679-571F-FABF-862A84A37D67}"/>
              </a:ext>
            </a:extLst>
          </p:cNvPr>
          <p:cNvSpPr>
            <a:spLocks noGrp="1"/>
          </p:cNvSpPr>
          <p:nvPr>
            <p:ph type="sldNum" sz="quarter" idx="12"/>
          </p:nvPr>
        </p:nvSpPr>
        <p:spPr/>
        <p:txBody>
          <a:bodyPr/>
          <a:lstStyle/>
          <a:p>
            <a:fld id="{CD662046-E626-4EEC-9F46-1AA99356FA33}" type="slidenum">
              <a:rPr lang="en-IN" smtClean="0"/>
              <a:t>‹#›</a:t>
            </a:fld>
            <a:endParaRPr lang="en-IN"/>
          </a:p>
        </p:txBody>
      </p:sp>
    </p:spTree>
    <p:extLst>
      <p:ext uri="{BB962C8B-B14F-4D97-AF65-F5344CB8AC3E}">
        <p14:creationId xmlns:p14="http://schemas.microsoft.com/office/powerpoint/2010/main" val="13232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2454-02F9-B59C-4171-06943D8BD3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12FB8E-FF0D-A175-5A04-B241E49837D6}"/>
              </a:ext>
            </a:extLst>
          </p:cNvPr>
          <p:cNvSpPr>
            <a:spLocks noGrp="1"/>
          </p:cNvSpPr>
          <p:nvPr>
            <p:ph type="dt" sz="half" idx="10"/>
          </p:nvPr>
        </p:nvSpPr>
        <p:spPr/>
        <p:txBody>
          <a:bodyPr/>
          <a:lstStyle/>
          <a:p>
            <a:fld id="{C6AA795C-1DD4-4539-BC3B-AC6761271B91}" type="datetimeFigureOut">
              <a:rPr lang="en-IN" smtClean="0"/>
              <a:t>02-04-2024</a:t>
            </a:fld>
            <a:endParaRPr lang="en-IN"/>
          </a:p>
        </p:txBody>
      </p:sp>
      <p:sp>
        <p:nvSpPr>
          <p:cNvPr id="4" name="Footer Placeholder 3">
            <a:extLst>
              <a:ext uri="{FF2B5EF4-FFF2-40B4-BE49-F238E27FC236}">
                <a16:creationId xmlns:a16="http://schemas.microsoft.com/office/drawing/2014/main" id="{BDAB6271-EC80-52D9-D86B-85CC744CF6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E1DEB7-96E3-4831-E17C-4349CD9BAA17}"/>
              </a:ext>
            </a:extLst>
          </p:cNvPr>
          <p:cNvSpPr>
            <a:spLocks noGrp="1"/>
          </p:cNvSpPr>
          <p:nvPr>
            <p:ph type="sldNum" sz="quarter" idx="12"/>
          </p:nvPr>
        </p:nvSpPr>
        <p:spPr/>
        <p:txBody>
          <a:bodyPr/>
          <a:lstStyle/>
          <a:p>
            <a:fld id="{CD662046-E626-4EEC-9F46-1AA99356FA33}" type="slidenum">
              <a:rPr lang="en-IN" smtClean="0"/>
              <a:t>‹#›</a:t>
            </a:fld>
            <a:endParaRPr lang="en-IN"/>
          </a:p>
        </p:txBody>
      </p:sp>
    </p:spTree>
    <p:extLst>
      <p:ext uri="{BB962C8B-B14F-4D97-AF65-F5344CB8AC3E}">
        <p14:creationId xmlns:p14="http://schemas.microsoft.com/office/powerpoint/2010/main" val="386525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24C5D-D0ED-78A5-C848-C48AF5122D54}"/>
              </a:ext>
            </a:extLst>
          </p:cNvPr>
          <p:cNvSpPr>
            <a:spLocks noGrp="1"/>
          </p:cNvSpPr>
          <p:nvPr>
            <p:ph type="dt" sz="half" idx="10"/>
          </p:nvPr>
        </p:nvSpPr>
        <p:spPr/>
        <p:txBody>
          <a:bodyPr/>
          <a:lstStyle/>
          <a:p>
            <a:fld id="{C6AA795C-1DD4-4539-BC3B-AC6761271B91}" type="datetimeFigureOut">
              <a:rPr lang="en-IN" smtClean="0"/>
              <a:t>02-04-2024</a:t>
            </a:fld>
            <a:endParaRPr lang="en-IN"/>
          </a:p>
        </p:txBody>
      </p:sp>
      <p:sp>
        <p:nvSpPr>
          <p:cNvPr id="3" name="Footer Placeholder 2">
            <a:extLst>
              <a:ext uri="{FF2B5EF4-FFF2-40B4-BE49-F238E27FC236}">
                <a16:creationId xmlns:a16="http://schemas.microsoft.com/office/drawing/2014/main" id="{6E8DAF93-8DD6-704A-9ABB-53D7DC3D6A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3DA837-3D6C-BD85-24C8-590753987C54}"/>
              </a:ext>
            </a:extLst>
          </p:cNvPr>
          <p:cNvSpPr>
            <a:spLocks noGrp="1"/>
          </p:cNvSpPr>
          <p:nvPr>
            <p:ph type="sldNum" sz="quarter" idx="12"/>
          </p:nvPr>
        </p:nvSpPr>
        <p:spPr/>
        <p:txBody>
          <a:bodyPr/>
          <a:lstStyle/>
          <a:p>
            <a:fld id="{CD662046-E626-4EEC-9F46-1AA99356FA33}" type="slidenum">
              <a:rPr lang="en-IN" smtClean="0"/>
              <a:t>‹#›</a:t>
            </a:fld>
            <a:endParaRPr lang="en-IN"/>
          </a:p>
        </p:txBody>
      </p:sp>
    </p:spTree>
    <p:extLst>
      <p:ext uri="{BB962C8B-B14F-4D97-AF65-F5344CB8AC3E}">
        <p14:creationId xmlns:p14="http://schemas.microsoft.com/office/powerpoint/2010/main" val="372257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1D18-0B1C-A89F-575A-6D3E48825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0D4DC1-0758-2AB7-CCF6-1F7340811B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86361F-8EC6-8DE9-15D5-C6CFA94E0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5DCA0-598F-73CE-EB81-075556892DA8}"/>
              </a:ext>
            </a:extLst>
          </p:cNvPr>
          <p:cNvSpPr>
            <a:spLocks noGrp="1"/>
          </p:cNvSpPr>
          <p:nvPr>
            <p:ph type="dt" sz="half" idx="10"/>
          </p:nvPr>
        </p:nvSpPr>
        <p:spPr/>
        <p:txBody>
          <a:bodyPr/>
          <a:lstStyle/>
          <a:p>
            <a:fld id="{C6AA795C-1DD4-4539-BC3B-AC6761271B91}" type="datetimeFigureOut">
              <a:rPr lang="en-IN" smtClean="0"/>
              <a:t>02-04-2024</a:t>
            </a:fld>
            <a:endParaRPr lang="en-IN"/>
          </a:p>
        </p:txBody>
      </p:sp>
      <p:sp>
        <p:nvSpPr>
          <p:cNvPr id="6" name="Footer Placeholder 5">
            <a:extLst>
              <a:ext uri="{FF2B5EF4-FFF2-40B4-BE49-F238E27FC236}">
                <a16:creationId xmlns:a16="http://schemas.microsoft.com/office/drawing/2014/main" id="{1E62C4D7-0B05-6FEC-F10C-7050C3522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E80F5A-0FB7-CBC7-4EE8-B505C315BDDD}"/>
              </a:ext>
            </a:extLst>
          </p:cNvPr>
          <p:cNvSpPr>
            <a:spLocks noGrp="1"/>
          </p:cNvSpPr>
          <p:nvPr>
            <p:ph type="sldNum" sz="quarter" idx="12"/>
          </p:nvPr>
        </p:nvSpPr>
        <p:spPr/>
        <p:txBody>
          <a:bodyPr/>
          <a:lstStyle/>
          <a:p>
            <a:fld id="{CD662046-E626-4EEC-9F46-1AA99356FA33}" type="slidenum">
              <a:rPr lang="en-IN" smtClean="0"/>
              <a:t>‹#›</a:t>
            </a:fld>
            <a:endParaRPr lang="en-IN"/>
          </a:p>
        </p:txBody>
      </p:sp>
    </p:spTree>
    <p:extLst>
      <p:ext uri="{BB962C8B-B14F-4D97-AF65-F5344CB8AC3E}">
        <p14:creationId xmlns:p14="http://schemas.microsoft.com/office/powerpoint/2010/main" val="1058832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62FC-0E26-FE27-9842-886739D0A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694DD4-0378-6D8E-3EB6-9769F901E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B23F44-17FA-ED3A-74AE-51D7031BD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A6DD8-D05E-2015-1F2E-E5F7CEE94242}"/>
              </a:ext>
            </a:extLst>
          </p:cNvPr>
          <p:cNvSpPr>
            <a:spLocks noGrp="1"/>
          </p:cNvSpPr>
          <p:nvPr>
            <p:ph type="dt" sz="half" idx="10"/>
          </p:nvPr>
        </p:nvSpPr>
        <p:spPr/>
        <p:txBody>
          <a:bodyPr/>
          <a:lstStyle/>
          <a:p>
            <a:fld id="{C6AA795C-1DD4-4539-BC3B-AC6761271B91}" type="datetimeFigureOut">
              <a:rPr lang="en-IN" smtClean="0"/>
              <a:t>02-04-2024</a:t>
            </a:fld>
            <a:endParaRPr lang="en-IN"/>
          </a:p>
        </p:txBody>
      </p:sp>
      <p:sp>
        <p:nvSpPr>
          <p:cNvPr id="6" name="Footer Placeholder 5">
            <a:extLst>
              <a:ext uri="{FF2B5EF4-FFF2-40B4-BE49-F238E27FC236}">
                <a16:creationId xmlns:a16="http://schemas.microsoft.com/office/drawing/2014/main" id="{A1033A03-DE7F-3172-EF89-EBE8FA7417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CA2EC6-5124-67D4-3E00-171EEE7155A3}"/>
              </a:ext>
            </a:extLst>
          </p:cNvPr>
          <p:cNvSpPr>
            <a:spLocks noGrp="1"/>
          </p:cNvSpPr>
          <p:nvPr>
            <p:ph type="sldNum" sz="quarter" idx="12"/>
          </p:nvPr>
        </p:nvSpPr>
        <p:spPr/>
        <p:txBody>
          <a:bodyPr/>
          <a:lstStyle/>
          <a:p>
            <a:fld id="{CD662046-E626-4EEC-9F46-1AA99356FA33}" type="slidenum">
              <a:rPr lang="en-IN" smtClean="0"/>
              <a:t>‹#›</a:t>
            </a:fld>
            <a:endParaRPr lang="en-IN"/>
          </a:p>
        </p:txBody>
      </p:sp>
    </p:spTree>
    <p:extLst>
      <p:ext uri="{BB962C8B-B14F-4D97-AF65-F5344CB8AC3E}">
        <p14:creationId xmlns:p14="http://schemas.microsoft.com/office/powerpoint/2010/main" val="392775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2CB99-3237-399E-C153-4C0AA9A32F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A82EE8-9DA6-CB94-D6D6-1B178D87A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D89087-D2DB-FD10-3650-56BD98E39A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AA795C-1DD4-4539-BC3B-AC6761271B91}" type="datetimeFigureOut">
              <a:rPr lang="en-IN" smtClean="0"/>
              <a:t>02-04-2024</a:t>
            </a:fld>
            <a:endParaRPr lang="en-IN"/>
          </a:p>
        </p:txBody>
      </p:sp>
      <p:sp>
        <p:nvSpPr>
          <p:cNvPr id="5" name="Footer Placeholder 4">
            <a:extLst>
              <a:ext uri="{FF2B5EF4-FFF2-40B4-BE49-F238E27FC236}">
                <a16:creationId xmlns:a16="http://schemas.microsoft.com/office/drawing/2014/main" id="{7F4F13F8-A442-DC55-6A44-1DAE50276D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6FCA993-BCB4-DA27-B309-5E2BB4EE7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662046-E626-4EEC-9F46-1AA99356FA33}" type="slidenum">
              <a:rPr lang="en-IN" smtClean="0"/>
              <a:t>‹#›</a:t>
            </a:fld>
            <a:endParaRPr lang="en-IN"/>
          </a:p>
        </p:txBody>
      </p:sp>
    </p:spTree>
    <p:extLst>
      <p:ext uri="{BB962C8B-B14F-4D97-AF65-F5344CB8AC3E}">
        <p14:creationId xmlns:p14="http://schemas.microsoft.com/office/powerpoint/2010/main" val="3605572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629D255-001B-5356-E848-6626C7F30B60}"/>
              </a:ext>
            </a:extLst>
          </p:cNvPr>
          <p:cNvSpPr>
            <a:spLocks noGrp="1"/>
          </p:cNvSpPr>
          <p:nvPr>
            <p:ph type="ctrTitle"/>
          </p:nvPr>
        </p:nvSpPr>
        <p:spPr>
          <a:xfrm>
            <a:off x="1314824" y="735106"/>
            <a:ext cx="10053763" cy="2928470"/>
          </a:xfrm>
        </p:spPr>
        <p:txBody>
          <a:bodyPr anchor="b">
            <a:normAutofit/>
          </a:bodyPr>
          <a:lstStyle/>
          <a:p>
            <a:pPr algn="l"/>
            <a:r>
              <a:rPr lang="en-IN" sz="4800">
                <a:solidFill>
                  <a:srgbClr val="FFFFFF"/>
                </a:solidFill>
                <a:latin typeface="Algerian" panose="04020705040A02060702" pitchFamily="82" charset="0"/>
              </a:rPr>
              <a:t>Excel Final Assessment</a:t>
            </a:r>
          </a:p>
        </p:txBody>
      </p:sp>
      <p:sp>
        <p:nvSpPr>
          <p:cNvPr id="3" name="Subtitle 2">
            <a:extLst>
              <a:ext uri="{FF2B5EF4-FFF2-40B4-BE49-F238E27FC236}">
                <a16:creationId xmlns:a16="http://schemas.microsoft.com/office/drawing/2014/main" id="{CBE45785-2FB6-0CEF-C60C-AAD38E2F2B76}"/>
              </a:ext>
            </a:extLst>
          </p:cNvPr>
          <p:cNvSpPr>
            <a:spLocks noGrp="1"/>
          </p:cNvSpPr>
          <p:nvPr>
            <p:ph type="subTitle" idx="1"/>
          </p:nvPr>
        </p:nvSpPr>
        <p:spPr>
          <a:xfrm>
            <a:off x="1350682" y="4870824"/>
            <a:ext cx="10005951" cy="1458258"/>
          </a:xfrm>
        </p:spPr>
        <p:txBody>
          <a:bodyPr anchor="ctr">
            <a:normAutofit/>
          </a:bodyPr>
          <a:lstStyle/>
          <a:p>
            <a:pPr algn="l"/>
            <a:r>
              <a:rPr lang="en-IN" dirty="0">
                <a:latin typeface="Amasis MT Pro" panose="02040504050005020304" pitchFamily="18" charset="0"/>
              </a:rPr>
              <a:t>Lokesh</a:t>
            </a:r>
          </a:p>
          <a:p>
            <a:pPr algn="l"/>
            <a:r>
              <a:rPr lang="en-IN" b="0" i="0" dirty="0">
                <a:effectLst/>
                <a:highlight>
                  <a:srgbClr val="FFFFFF"/>
                </a:highlight>
                <a:latin typeface="Amasis MT Pro" panose="02040504050005020304" pitchFamily="18" charset="0"/>
              </a:rPr>
              <a:t>LVADSUSR164</a:t>
            </a:r>
            <a:endParaRPr lang="en-IN" dirty="0">
              <a:latin typeface="Amasis MT Pro" panose="02040504050005020304" pitchFamily="18" charset="0"/>
            </a:endParaRPr>
          </a:p>
        </p:txBody>
      </p:sp>
    </p:spTree>
    <p:extLst>
      <p:ext uri="{BB962C8B-B14F-4D97-AF65-F5344CB8AC3E}">
        <p14:creationId xmlns:p14="http://schemas.microsoft.com/office/powerpoint/2010/main" val="332439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192000" cy="1519356"/>
            <a:chOff x="0" y="-29768"/>
            <a:chExt cx="12202174" cy="1519356"/>
          </a:xfrm>
        </p:grpSpPr>
        <p:sp>
          <p:nvSpPr>
            <p:cNvPr id="30" name="Rectangle 29">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EA15D2A-6EBD-6E72-521C-5176267A9C70}"/>
              </a:ext>
            </a:extLst>
          </p:cNvPr>
          <p:cNvSpPr>
            <a:spLocks noGrp="1"/>
          </p:cNvSpPr>
          <p:nvPr>
            <p:ph type="title"/>
          </p:nvPr>
        </p:nvSpPr>
        <p:spPr>
          <a:xfrm>
            <a:off x="838200" y="5609902"/>
            <a:ext cx="6924026" cy="913975"/>
          </a:xfrm>
        </p:spPr>
        <p:txBody>
          <a:bodyPr vert="horz" lIns="91440" tIns="45720" rIns="91440" bIns="45720" rtlCol="0" anchor="ctr">
            <a:normAutofit/>
          </a:bodyPr>
          <a:lstStyle/>
          <a:p>
            <a:r>
              <a:rPr lang="en-US" sz="3200">
                <a:solidFill>
                  <a:srgbClr val="FFFFFF"/>
                </a:solidFill>
              </a:rPr>
              <a:t>Dashboard</a:t>
            </a:r>
          </a:p>
        </p:txBody>
      </p:sp>
      <p:pic>
        <p:nvPicPr>
          <p:cNvPr id="11" name="Content Placeholder 10">
            <a:extLst>
              <a:ext uri="{FF2B5EF4-FFF2-40B4-BE49-F238E27FC236}">
                <a16:creationId xmlns:a16="http://schemas.microsoft.com/office/drawing/2014/main" id="{99EC111A-F395-674A-8416-F2299374E041}"/>
              </a:ext>
            </a:extLst>
          </p:cNvPr>
          <p:cNvPicPr>
            <a:picLocks noGrp="1" noChangeAspect="1"/>
          </p:cNvPicPr>
          <p:nvPr>
            <p:ph idx="1"/>
          </p:nvPr>
        </p:nvPicPr>
        <p:blipFill rotWithShape="1">
          <a:blip r:embed="rId2"/>
          <a:srcRect r="910"/>
          <a:stretch/>
        </p:blipFill>
        <p:spPr>
          <a:xfrm>
            <a:off x="1" y="10"/>
            <a:ext cx="12191998" cy="5352218"/>
          </a:xfrm>
          <a:prstGeom prst="rect">
            <a:avLst/>
          </a:prstGeom>
        </p:spPr>
      </p:pic>
    </p:spTree>
    <p:extLst>
      <p:ext uri="{BB962C8B-B14F-4D97-AF65-F5344CB8AC3E}">
        <p14:creationId xmlns:p14="http://schemas.microsoft.com/office/powerpoint/2010/main" val="256931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15D2A-6EBD-6E72-521C-5176267A9C70}"/>
              </a:ext>
            </a:extLst>
          </p:cNvPr>
          <p:cNvSpPr>
            <a:spLocks noGrp="1"/>
          </p:cNvSpPr>
          <p:nvPr>
            <p:ph type="title"/>
          </p:nvPr>
        </p:nvSpPr>
        <p:spPr>
          <a:xfrm>
            <a:off x="1043631" y="873940"/>
            <a:ext cx="5052369" cy="1035781"/>
          </a:xfrm>
        </p:spPr>
        <p:txBody>
          <a:bodyPr anchor="ctr">
            <a:normAutofit/>
          </a:bodyPr>
          <a:lstStyle/>
          <a:p>
            <a:r>
              <a:rPr lang="en-IN" sz="3600"/>
              <a:t>Q1</a:t>
            </a:r>
          </a:p>
        </p:txBody>
      </p:sp>
      <p:sp>
        <p:nvSpPr>
          <p:cNvPr id="3" name="Content Placeholder 2">
            <a:extLst>
              <a:ext uri="{FF2B5EF4-FFF2-40B4-BE49-F238E27FC236}">
                <a16:creationId xmlns:a16="http://schemas.microsoft.com/office/drawing/2014/main" id="{C63BE045-8490-751C-5686-2FCDC34AB8D7}"/>
              </a:ext>
            </a:extLst>
          </p:cNvPr>
          <p:cNvSpPr>
            <a:spLocks noGrp="1"/>
          </p:cNvSpPr>
          <p:nvPr>
            <p:ph idx="1"/>
          </p:nvPr>
        </p:nvSpPr>
        <p:spPr>
          <a:xfrm>
            <a:off x="1045029" y="2524721"/>
            <a:ext cx="4991629" cy="3677123"/>
          </a:xfrm>
        </p:spPr>
        <p:txBody>
          <a:bodyPr anchor="ctr">
            <a:normAutofit/>
          </a:bodyPr>
          <a:lstStyle/>
          <a:p>
            <a:r>
              <a:rPr lang="en-IN" sz="1800" dirty="0"/>
              <a:t>In the given data there are 3 types of work date available, the work date after the </a:t>
            </a:r>
            <a:r>
              <a:rPr lang="en-IN" sz="1800" dirty="0" err="1"/>
              <a:t>req</a:t>
            </a:r>
            <a:r>
              <a:rPr lang="en-IN" sz="1800" dirty="0"/>
              <a:t> date, work date done before </a:t>
            </a:r>
            <a:r>
              <a:rPr lang="en-IN" sz="1800" dirty="0" err="1"/>
              <a:t>req</a:t>
            </a:r>
            <a:r>
              <a:rPr lang="en-IN" sz="1800" dirty="0"/>
              <a:t> date and no work date </a:t>
            </a:r>
            <a:r>
              <a:rPr lang="en-IN" sz="1800" dirty="0" err="1"/>
              <a:t>i.e</a:t>
            </a:r>
            <a:r>
              <a:rPr lang="en-IN" sz="1800" dirty="0"/>
              <a:t>, no labour has taken the work.</a:t>
            </a:r>
          </a:p>
          <a:p>
            <a:r>
              <a:rPr lang="en-IN" sz="1800" dirty="0"/>
              <a:t>In this case, the work date before the </a:t>
            </a:r>
            <a:r>
              <a:rPr lang="en-IN" sz="1800" dirty="0" err="1"/>
              <a:t>req</a:t>
            </a:r>
            <a:r>
              <a:rPr lang="en-IN" sz="1800" dirty="0"/>
              <a:t> date has been take and then the total difference between them </a:t>
            </a:r>
            <a:r>
              <a:rPr lang="en-IN" sz="1800" dirty="0" err="1"/>
              <a:t>i.e</a:t>
            </a:r>
            <a:r>
              <a:rPr lang="en-IN" sz="1800" dirty="0"/>
              <a:t> the lead time has been calculate and recorded in a new column.</a:t>
            </a:r>
          </a:p>
          <a:p>
            <a:r>
              <a:rPr lang="en-IN" sz="1800" dirty="0"/>
              <a:t>Then using the =</a:t>
            </a:r>
            <a:r>
              <a:rPr lang="en-IN" sz="1800" dirty="0" err="1"/>
              <a:t>Averag</a:t>
            </a:r>
            <a:r>
              <a:rPr lang="en-IN" sz="1800" dirty="0"/>
              <a:t>(A:A) ,the average lead time has calculated.</a:t>
            </a:r>
          </a:p>
        </p:txBody>
      </p:sp>
      <p:sp>
        <p:nvSpPr>
          <p:cNvPr id="30" name="Rectangle 2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3CEE30F-5FEB-9DFB-7789-2836F51AA412}"/>
              </a:ext>
            </a:extLst>
          </p:cNvPr>
          <p:cNvPicPr>
            <a:picLocks noChangeAspect="1"/>
          </p:cNvPicPr>
          <p:nvPr/>
        </p:nvPicPr>
        <p:blipFill>
          <a:blip r:embed="rId2"/>
          <a:stretch>
            <a:fillRect/>
          </a:stretch>
        </p:blipFill>
        <p:spPr>
          <a:xfrm>
            <a:off x="7759689" y="901032"/>
            <a:ext cx="2564859" cy="5116220"/>
          </a:xfrm>
          <a:prstGeom prst="rect">
            <a:avLst/>
          </a:prstGeom>
        </p:spPr>
      </p:pic>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30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7" name="Rectangle 4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15D2A-6EBD-6E72-521C-5176267A9C70}"/>
              </a:ext>
            </a:extLst>
          </p:cNvPr>
          <p:cNvSpPr>
            <a:spLocks noGrp="1"/>
          </p:cNvSpPr>
          <p:nvPr>
            <p:ph type="title"/>
          </p:nvPr>
        </p:nvSpPr>
        <p:spPr>
          <a:xfrm>
            <a:off x="1043631" y="873940"/>
            <a:ext cx="5052369" cy="1035781"/>
          </a:xfrm>
        </p:spPr>
        <p:txBody>
          <a:bodyPr anchor="ctr">
            <a:normAutofit/>
          </a:bodyPr>
          <a:lstStyle/>
          <a:p>
            <a:r>
              <a:rPr lang="en-IN" sz="3600"/>
              <a:t>Q2</a:t>
            </a:r>
          </a:p>
        </p:txBody>
      </p:sp>
      <p:sp>
        <p:nvSpPr>
          <p:cNvPr id="3" name="Content Placeholder 2">
            <a:extLst>
              <a:ext uri="{FF2B5EF4-FFF2-40B4-BE49-F238E27FC236}">
                <a16:creationId xmlns:a16="http://schemas.microsoft.com/office/drawing/2014/main" id="{C63BE045-8490-751C-5686-2FCDC34AB8D7}"/>
              </a:ext>
            </a:extLst>
          </p:cNvPr>
          <p:cNvSpPr>
            <a:spLocks noGrp="1"/>
          </p:cNvSpPr>
          <p:nvPr>
            <p:ph idx="1"/>
          </p:nvPr>
        </p:nvSpPr>
        <p:spPr>
          <a:xfrm>
            <a:off x="1045029" y="2524721"/>
            <a:ext cx="4991629" cy="3677123"/>
          </a:xfrm>
        </p:spPr>
        <p:txBody>
          <a:bodyPr anchor="ctr">
            <a:normAutofit/>
          </a:bodyPr>
          <a:lstStyle/>
          <a:p>
            <a:r>
              <a:rPr lang="en-IN" sz="1800"/>
              <a:t>The northeast district has the most rush jobs. Used the rush hours in filter.</a:t>
            </a:r>
          </a:p>
        </p:txBody>
      </p:sp>
      <p:sp>
        <p:nvSpPr>
          <p:cNvPr id="53" name="Rectangle 52">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E59C473-D667-11D0-80BF-5EE2E1AD8527}"/>
              </a:ext>
            </a:extLst>
          </p:cNvPr>
          <p:cNvPicPr>
            <a:picLocks noChangeAspect="1"/>
          </p:cNvPicPr>
          <p:nvPr/>
        </p:nvPicPr>
        <p:blipFill>
          <a:blip r:embed="rId2"/>
          <a:stretch>
            <a:fillRect/>
          </a:stretch>
        </p:blipFill>
        <p:spPr>
          <a:xfrm>
            <a:off x="7305486" y="901032"/>
            <a:ext cx="3473265" cy="5116220"/>
          </a:xfrm>
          <a:prstGeom prst="rect">
            <a:avLst/>
          </a:prstGeom>
        </p:spPr>
      </p:pic>
      <p:cxnSp>
        <p:nvCxnSpPr>
          <p:cNvPr id="55" name="Straight Connector 5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27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15D2A-6EBD-6E72-521C-5176267A9C70}"/>
              </a:ext>
            </a:extLst>
          </p:cNvPr>
          <p:cNvSpPr>
            <a:spLocks noGrp="1"/>
          </p:cNvSpPr>
          <p:nvPr>
            <p:ph type="title"/>
          </p:nvPr>
        </p:nvSpPr>
        <p:spPr>
          <a:xfrm>
            <a:off x="793662" y="386930"/>
            <a:ext cx="10066122" cy="1298448"/>
          </a:xfrm>
        </p:spPr>
        <p:txBody>
          <a:bodyPr anchor="b">
            <a:normAutofit/>
          </a:bodyPr>
          <a:lstStyle/>
          <a:p>
            <a:r>
              <a:rPr lang="en-IN" sz="4800"/>
              <a:t>Q3</a:t>
            </a:r>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3BE045-8490-751C-5686-2FCDC34AB8D7}"/>
              </a:ext>
            </a:extLst>
          </p:cNvPr>
          <p:cNvSpPr>
            <a:spLocks noGrp="1"/>
          </p:cNvSpPr>
          <p:nvPr>
            <p:ph idx="1"/>
          </p:nvPr>
        </p:nvSpPr>
        <p:spPr>
          <a:xfrm>
            <a:off x="793661" y="2599509"/>
            <a:ext cx="4530898" cy="3639450"/>
          </a:xfrm>
        </p:spPr>
        <p:txBody>
          <a:bodyPr anchor="ctr">
            <a:normAutofit/>
          </a:bodyPr>
          <a:lstStyle/>
          <a:p>
            <a:r>
              <a:rPr lang="en-IN" sz="2000" dirty="0"/>
              <a:t>From the data we can see that there is huge difference on the average labour hours when compared between rush and non-rush jobs.</a:t>
            </a:r>
          </a:p>
          <a:p>
            <a:r>
              <a:rPr lang="en-IN" sz="2000" dirty="0"/>
              <a:t>The non-rush jobs have more labour hours compared to rush jobs.</a:t>
            </a:r>
          </a:p>
        </p:txBody>
      </p:sp>
      <p:pic>
        <p:nvPicPr>
          <p:cNvPr id="5" name="Picture 4">
            <a:extLst>
              <a:ext uri="{FF2B5EF4-FFF2-40B4-BE49-F238E27FC236}">
                <a16:creationId xmlns:a16="http://schemas.microsoft.com/office/drawing/2014/main" id="{2508E9F3-EB62-F055-A7AF-1241FD27A192}"/>
              </a:ext>
            </a:extLst>
          </p:cNvPr>
          <p:cNvPicPr>
            <a:picLocks noChangeAspect="1"/>
          </p:cNvPicPr>
          <p:nvPr/>
        </p:nvPicPr>
        <p:blipFill>
          <a:blip r:embed="rId2"/>
          <a:stretch>
            <a:fillRect/>
          </a:stretch>
        </p:blipFill>
        <p:spPr>
          <a:xfrm>
            <a:off x="5911532" y="3071691"/>
            <a:ext cx="5150277" cy="2539371"/>
          </a:xfrm>
          <a:prstGeom prst="rect">
            <a:avLst/>
          </a:prstGeom>
        </p:spPr>
      </p:pic>
      <p:sp>
        <p:nvSpPr>
          <p:cNvPr id="27"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78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15D2A-6EBD-6E72-521C-5176267A9C70}"/>
              </a:ext>
            </a:extLst>
          </p:cNvPr>
          <p:cNvSpPr>
            <a:spLocks noGrp="1"/>
          </p:cNvSpPr>
          <p:nvPr>
            <p:ph type="title"/>
          </p:nvPr>
        </p:nvSpPr>
        <p:spPr>
          <a:xfrm>
            <a:off x="793662" y="386930"/>
            <a:ext cx="10066122" cy="1298448"/>
          </a:xfrm>
        </p:spPr>
        <p:txBody>
          <a:bodyPr anchor="b">
            <a:normAutofit/>
          </a:bodyPr>
          <a:lstStyle/>
          <a:p>
            <a:r>
              <a:rPr lang="en-IN" sz="4800"/>
              <a:t>Q4</a:t>
            </a:r>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3BE045-8490-751C-5686-2FCDC34AB8D7}"/>
              </a:ext>
            </a:extLst>
          </p:cNvPr>
          <p:cNvSpPr>
            <a:spLocks noGrp="1"/>
          </p:cNvSpPr>
          <p:nvPr>
            <p:ph idx="1"/>
          </p:nvPr>
        </p:nvSpPr>
        <p:spPr>
          <a:xfrm>
            <a:off x="793661" y="2599509"/>
            <a:ext cx="4530898" cy="3639450"/>
          </a:xfrm>
        </p:spPr>
        <p:txBody>
          <a:bodyPr anchor="ctr">
            <a:normAutofit/>
          </a:bodyPr>
          <a:lstStyle/>
          <a:p>
            <a:r>
              <a:rPr lang="en-IN" sz="2000" dirty="0"/>
              <a:t>From this we can see a basic distribution among the service and payment.</a:t>
            </a:r>
          </a:p>
          <a:p>
            <a:r>
              <a:rPr lang="en-IN" sz="2000" dirty="0"/>
              <a:t>In this most of the services are Assess and deliver and the common payment among those is the Account and C.O.D</a:t>
            </a:r>
          </a:p>
          <a:p>
            <a:pPr marL="0" indent="0">
              <a:buNone/>
            </a:pPr>
            <a:endParaRPr lang="en-IN" sz="2000" dirty="0"/>
          </a:p>
        </p:txBody>
      </p:sp>
      <p:pic>
        <p:nvPicPr>
          <p:cNvPr id="5" name="Picture 4">
            <a:extLst>
              <a:ext uri="{FF2B5EF4-FFF2-40B4-BE49-F238E27FC236}">
                <a16:creationId xmlns:a16="http://schemas.microsoft.com/office/drawing/2014/main" id="{2220B808-FE1E-4CBF-952C-74E82BD780C0}"/>
              </a:ext>
            </a:extLst>
          </p:cNvPr>
          <p:cNvPicPr>
            <a:picLocks noChangeAspect="1"/>
          </p:cNvPicPr>
          <p:nvPr/>
        </p:nvPicPr>
        <p:blipFill>
          <a:blip r:embed="rId2"/>
          <a:stretch>
            <a:fillRect/>
          </a:stretch>
        </p:blipFill>
        <p:spPr>
          <a:xfrm>
            <a:off x="5911532" y="3429349"/>
            <a:ext cx="5150277" cy="1824056"/>
          </a:xfrm>
          <a:prstGeom prst="rect">
            <a:avLst/>
          </a:prstGeom>
        </p:spPr>
      </p:pic>
      <p:sp>
        <p:nvSpPr>
          <p:cNvPr id="27"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95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15D2A-6EBD-6E72-521C-5176267A9C70}"/>
              </a:ext>
            </a:extLst>
          </p:cNvPr>
          <p:cNvSpPr>
            <a:spLocks noGrp="1"/>
          </p:cNvSpPr>
          <p:nvPr>
            <p:ph type="title"/>
          </p:nvPr>
        </p:nvSpPr>
        <p:spPr>
          <a:xfrm>
            <a:off x="1043631" y="873940"/>
            <a:ext cx="4928291" cy="1035781"/>
          </a:xfrm>
        </p:spPr>
        <p:txBody>
          <a:bodyPr anchor="ctr">
            <a:normAutofit/>
          </a:bodyPr>
          <a:lstStyle/>
          <a:p>
            <a:r>
              <a:rPr lang="en-IN" sz="3600" dirty="0"/>
              <a:t>Q5</a:t>
            </a:r>
          </a:p>
        </p:txBody>
      </p:sp>
      <p:sp>
        <p:nvSpPr>
          <p:cNvPr id="20" name="Content Placeholder 19">
            <a:extLst>
              <a:ext uri="{FF2B5EF4-FFF2-40B4-BE49-F238E27FC236}">
                <a16:creationId xmlns:a16="http://schemas.microsoft.com/office/drawing/2014/main" id="{5FA1E7F5-CEED-0FEA-DBB7-6C0F41728AB8}"/>
              </a:ext>
            </a:extLst>
          </p:cNvPr>
          <p:cNvSpPr>
            <a:spLocks noGrp="1"/>
          </p:cNvSpPr>
          <p:nvPr>
            <p:ph idx="1"/>
          </p:nvPr>
        </p:nvSpPr>
        <p:spPr>
          <a:xfrm>
            <a:off x="1045029" y="2524721"/>
            <a:ext cx="4991629" cy="3677123"/>
          </a:xfrm>
        </p:spPr>
        <p:txBody>
          <a:bodyPr anchor="ctr">
            <a:normAutofit/>
          </a:bodyPr>
          <a:lstStyle/>
          <a:p>
            <a:r>
              <a:rPr lang="en-US" sz="1800" dirty="0"/>
              <a:t>From the graph we can see that the payments has been increased over the time and again started to decrease over the time as well.</a:t>
            </a:r>
          </a:p>
        </p:txBody>
      </p:sp>
      <p:sp>
        <p:nvSpPr>
          <p:cNvPr id="32" name="Rectangle 31">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1C64FF4-F74F-AF3E-53E6-96357DAF10B8}"/>
              </a:ext>
            </a:extLst>
          </p:cNvPr>
          <p:cNvPicPr>
            <a:picLocks noChangeAspect="1"/>
          </p:cNvPicPr>
          <p:nvPr/>
        </p:nvPicPr>
        <p:blipFill>
          <a:blip r:embed="rId2"/>
          <a:stretch>
            <a:fillRect/>
          </a:stretch>
        </p:blipFill>
        <p:spPr>
          <a:xfrm>
            <a:off x="7094692" y="841905"/>
            <a:ext cx="3798652" cy="2317178"/>
          </a:xfrm>
          <a:prstGeom prst="rect">
            <a:avLst/>
          </a:prstGeom>
        </p:spPr>
      </p:pic>
      <p:sp>
        <p:nvSpPr>
          <p:cNvPr id="34" name="Rectangle 33">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B560C89E-D86D-94F4-DD4B-E87D3CE71C78}"/>
              </a:ext>
            </a:extLst>
          </p:cNvPr>
          <p:cNvPicPr>
            <a:picLocks noChangeAspect="1"/>
          </p:cNvPicPr>
          <p:nvPr/>
        </p:nvPicPr>
        <p:blipFill>
          <a:blip r:embed="rId3"/>
          <a:stretch>
            <a:fillRect/>
          </a:stretch>
        </p:blipFill>
        <p:spPr>
          <a:xfrm>
            <a:off x="6841066" y="3948258"/>
            <a:ext cx="4305905" cy="1827979"/>
          </a:xfrm>
          <a:prstGeom prst="rect">
            <a:avLst/>
          </a:prstGeom>
        </p:spPr>
      </p:pic>
      <p:cxnSp>
        <p:nvCxnSpPr>
          <p:cNvPr id="36" name="Straight Connector 3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4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15D2A-6EBD-6E72-521C-5176267A9C70}"/>
              </a:ext>
            </a:extLst>
          </p:cNvPr>
          <p:cNvSpPr>
            <a:spLocks noGrp="1"/>
          </p:cNvSpPr>
          <p:nvPr>
            <p:ph type="title"/>
          </p:nvPr>
        </p:nvSpPr>
        <p:spPr>
          <a:xfrm>
            <a:off x="793662" y="386930"/>
            <a:ext cx="10066122" cy="1298448"/>
          </a:xfrm>
        </p:spPr>
        <p:txBody>
          <a:bodyPr anchor="b">
            <a:normAutofit/>
          </a:bodyPr>
          <a:lstStyle/>
          <a:p>
            <a:r>
              <a:rPr lang="en-IN" sz="4800" dirty="0"/>
              <a:t>Q6</a:t>
            </a:r>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3BE045-8490-751C-5686-2FCDC34AB8D7}"/>
              </a:ext>
            </a:extLst>
          </p:cNvPr>
          <p:cNvSpPr>
            <a:spLocks noGrp="1"/>
          </p:cNvSpPr>
          <p:nvPr>
            <p:ph idx="1"/>
          </p:nvPr>
        </p:nvSpPr>
        <p:spPr>
          <a:xfrm>
            <a:off x="793661" y="2599509"/>
            <a:ext cx="4530898" cy="3639450"/>
          </a:xfrm>
        </p:spPr>
        <p:txBody>
          <a:bodyPr anchor="ctr">
            <a:normAutofit/>
          </a:bodyPr>
          <a:lstStyle/>
          <a:p>
            <a:r>
              <a:rPr lang="en-IN" sz="2000" dirty="0"/>
              <a:t>There is a mild positive correlation </a:t>
            </a:r>
            <a:r>
              <a:rPr lang="en-IN" sz="2000" dirty="0" err="1"/>
              <a:t>i,e</a:t>
            </a:r>
            <a:r>
              <a:rPr lang="en-IN" sz="2000" dirty="0"/>
              <a:t> a small relationship between the techs required and the parts cost.</a:t>
            </a:r>
          </a:p>
          <a:p>
            <a:r>
              <a:rPr lang="en-IN" sz="2000" dirty="0"/>
              <a:t>So we can say that the techs required slightly affects the parts cost</a:t>
            </a:r>
          </a:p>
        </p:txBody>
      </p:sp>
      <p:pic>
        <p:nvPicPr>
          <p:cNvPr id="5" name="Picture 4">
            <a:extLst>
              <a:ext uri="{FF2B5EF4-FFF2-40B4-BE49-F238E27FC236}">
                <a16:creationId xmlns:a16="http://schemas.microsoft.com/office/drawing/2014/main" id="{E7658152-5DA3-DF8A-52D1-4BE45FFF0C85}"/>
              </a:ext>
            </a:extLst>
          </p:cNvPr>
          <p:cNvPicPr>
            <a:picLocks noChangeAspect="1"/>
          </p:cNvPicPr>
          <p:nvPr/>
        </p:nvPicPr>
        <p:blipFill>
          <a:blip r:embed="rId2"/>
          <a:stretch>
            <a:fillRect/>
          </a:stretch>
        </p:blipFill>
        <p:spPr>
          <a:xfrm>
            <a:off x="5911532" y="2912176"/>
            <a:ext cx="5150277" cy="2858402"/>
          </a:xfrm>
          <a:prstGeom prst="rect">
            <a:avLst/>
          </a:prstGeom>
        </p:spPr>
      </p:pic>
      <p:sp>
        <p:nvSpPr>
          <p:cNvPr id="27"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23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15D2A-6EBD-6E72-521C-5176267A9C70}"/>
              </a:ext>
            </a:extLst>
          </p:cNvPr>
          <p:cNvSpPr>
            <a:spLocks noGrp="1"/>
          </p:cNvSpPr>
          <p:nvPr>
            <p:ph type="title"/>
          </p:nvPr>
        </p:nvSpPr>
        <p:spPr>
          <a:xfrm>
            <a:off x="793662" y="386930"/>
            <a:ext cx="10066122" cy="1298448"/>
          </a:xfrm>
        </p:spPr>
        <p:txBody>
          <a:bodyPr anchor="b">
            <a:normAutofit/>
          </a:bodyPr>
          <a:lstStyle/>
          <a:p>
            <a:r>
              <a:rPr lang="en-IN" sz="4800"/>
              <a:t>Q7</a:t>
            </a:r>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3BE045-8490-751C-5686-2FCDC34AB8D7}"/>
              </a:ext>
            </a:extLst>
          </p:cNvPr>
          <p:cNvSpPr>
            <a:spLocks noGrp="1"/>
          </p:cNvSpPr>
          <p:nvPr>
            <p:ph idx="1"/>
          </p:nvPr>
        </p:nvSpPr>
        <p:spPr>
          <a:xfrm>
            <a:off x="793661" y="2599509"/>
            <a:ext cx="4530898" cy="3639450"/>
          </a:xfrm>
        </p:spPr>
        <p:txBody>
          <a:bodyPr anchor="ctr">
            <a:normAutofit/>
          </a:bodyPr>
          <a:lstStyle/>
          <a:p>
            <a:r>
              <a:rPr lang="en-IN" sz="2000" dirty="0"/>
              <a:t>From the table we can see that Assess is the most commonly required service in each district.</a:t>
            </a:r>
          </a:p>
          <a:p>
            <a:pPr marL="0" indent="0">
              <a:buNone/>
            </a:pPr>
            <a:endParaRPr lang="en-IN" sz="2000" dirty="0"/>
          </a:p>
        </p:txBody>
      </p:sp>
      <p:pic>
        <p:nvPicPr>
          <p:cNvPr id="5" name="Picture 4">
            <a:extLst>
              <a:ext uri="{FF2B5EF4-FFF2-40B4-BE49-F238E27FC236}">
                <a16:creationId xmlns:a16="http://schemas.microsoft.com/office/drawing/2014/main" id="{5E10C543-2325-2A73-86C6-99A1A32840DB}"/>
              </a:ext>
            </a:extLst>
          </p:cNvPr>
          <p:cNvPicPr>
            <a:picLocks noChangeAspect="1"/>
          </p:cNvPicPr>
          <p:nvPr/>
        </p:nvPicPr>
        <p:blipFill>
          <a:blip r:embed="rId2"/>
          <a:stretch>
            <a:fillRect/>
          </a:stretch>
        </p:blipFill>
        <p:spPr>
          <a:xfrm>
            <a:off x="5911532" y="2880784"/>
            <a:ext cx="5150277" cy="2921186"/>
          </a:xfrm>
          <a:prstGeom prst="rect">
            <a:avLst/>
          </a:prstGeom>
        </p:spPr>
      </p:pic>
      <p:sp>
        <p:nvSpPr>
          <p:cNvPr id="27"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168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15D2A-6EBD-6E72-521C-5176267A9C70}"/>
              </a:ext>
            </a:extLst>
          </p:cNvPr>
          <p:cNvSpPr>
            <a:spLocks noGrp="1"/>
          </p:cNvSpPr>
          <p:nvPr>
            <p:ph type="title"/>
          </p:nvPr>
        </p:nvSpPr>
        <p:spPr>
          <a:xfrm>
            <a:off x="793662" y="386930"/>
            <a:ext cx="10066122" cy="1298448"/>
          </a:xfrm>
        </p:spPr>
        <p:txBody>
          <a:bodyPr anchor="b">
            <a:normAutofit/>
          </a:bodyPr>
          <a:lstStyle/>
          <a:p>
            <a:r>
              <a:rPr lang="en-IN" sz="4800" dirty="0"/>
              <a:t>Q8</a:t>
            </a:r>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3BE045-8490-751C-5686-2FCDC34AB8D7}"/>
              </a:ext>
            </a:extLst>
          </p:cNvPr>
          <p:cNvSpPr>
            <a:spLocks noGrp="1"/>
          </p:cNvSpPr>
          <p:nvPr>
            <p:ph idx="1"/>
          </p:nvPr>
        </p:nvSpPr>
        <p:spPr>
          <a:xfrm>
            <a:off x="793661" y="2599509"/>
            <a:ext cx="4530898" cy="3639450"/>
          </a:xfrm>
        </p:spPr>
        <p:txBody>
          <a:bodyPr anchor="ctr">
            <a:normAutofit/>
          </a:bodyPr>
          <a:lstStyle/>
          <a:p>
            <a:r>
              <a:rPr lang="en-IN" sz="2000" dirty="0"/>
              <a:t>Yes, there is a relatively huge difference on the payment types on the work orders, when compared to the payments with the warranty labour and without it. Since all the payments on the work order is done by the warranty and all without those are done by the other payments.</a:t>
            </a:r>
          </a:p>
        </p:txBody>
      </p:sp>
      <p:pic>
        <p:nvPicPr>
          <p:cNvPr id="5" name="Picture 4">
            <a:extLst>
              <a:ext uri="{FF2B5EF4-FFF2-40B4-BE49-F238E27FC236}">
                <a16:creationId xmlns:a16="http://schemas.microsoft.com/office/drawing/2014/main" id="{56CEA93D-9B7C-738F-6610-98D9258780DD}"/>
              </a:ext>
            </a:extLst>
          </p:cNvPr>
          <p:cNvPicPr>
            <a:picLocks noChangeAspect="1"/>
          </p:cNvPicPr>
          <p:nvPr/>
        </p:nvPicPr>
        <p:blipFill>
          <a:blip r:embed="rId2"/>
          <a:stretch>
            <a:fillRect/>
          </a:stretch>
        </p:blipFill>
        <p:spPr>
          <a:xfrm>
            <a:off x="5911532" y="3880326"/>
            <a:ext cx="5150277" cy="922101"/>
          </a:xfrm>
          <a:prstGeom prst="rect">
            <a:avLst/>
          </a:prstGeom>
        </p:spPr>
      </p:pic>
      <p:sp>
        <p:nvSpPr>
          <p:cNvPr id="27"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5246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334</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Amasis MT Pro</vt:lpstr>
      <vt:lpstr>Aptos</vt:lpstr>
      <vt:lpstr>Aptos Display</vt:lpstr>
      <vt:lpstr>Arial</vt:lpstr>
      <vt:lpstr>Office Theme</vt:lpstr>
      <vt:lpstr>Excel Final Assessment</vt:lpstr>
      <vt:lpstr>Q1</vt:lpstr>
      <vt:lpstr>Q2</vt:lpstr>
      <vt:lpstr>Q3</vt:lpstr>
      <vt:lpstr>Q4</vt:lpstr>
      <vt:lpstr>Q5</vt:lpstr>
      <vt:lpstr>Q6</vt:lpstr>
      <vt:lpstr>Q7</vt:lpstr>
      <vt:lpstr>Q8</vt:lpstr>
      <vt:lpstr>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Final Assessment</dc:title>
  <dc:creator>Lokesh R</dc:creator>
  <cp:lastModifiedBy>Lokesh R</cp:lastModifiedBy>
  <cp:revision>2</cp:revision>
  <dcterms:created xsi:type="dcterms:W3CDTF">2024-04-02T08:11:40Z</dcterms:created>
  <dcterms:modified xsi:type="dcterms:W3CDTF">2024-04-02T11:08:31Z</dcterms:modified>
</cp:coreProperties>
</file>