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bhuvanesh%20naan%20mudhalavan%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[bhuvanesh naan mudhalavan project.xlsx]Sheet3!PivotTable1</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
        <c:idx val="20"/>
        <c:spPr>
          <a:solidFill>
            <a:schemeClr val="accent1"/>
          </a:solidFill>
          <a:ln>
            <a:noFill/>
          </a:ln>
          <a:effectLst/>
          <a:sp3d/>
        </c:spPr>
        <c:marker>
          <c:symbol val="none"/>
        </c:marker>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458705110521047"/>
          <c:y val="6.9523825816419624E-2"/>
          <c:w val="0.74772386171743743"/>
          <c:h val="0.62451833158003645"/>
        </c:manualLayout>
      </c:layout>
      <c:bar3DChart>
        <c:barDir val="col"/>
        <c:grouping val="clustered"/>
        <c:varyColors val="0"/>
        <c:ser>
          <c:idx val="0"/>
          <c:order val="0"/>
          <c:tx>
            <c:strRef>
              <c:f>Sheet3!$B$3:$B$4</c:f>
              <c:strCache>
                <c:ptCount val="1"/>
                <c:pt idx="0">
                  <c:v>Female</c:v>
                </c:pt>
              </c:strCache>
            </c:strRef>
          </c:tx>
          <c:spPr>
            <a:solidFill>
              <a:schemeClr val="accent1"/>
            </a:solidFill>
            <a:ln>
              <a:noFill/>
            </a:ln>
            <a:effectLst/>
            <a:sp3d/>
          </c:spPr>
          <c:invertIfNegative val="0"/>
          <c:cat>
            <c:strRef>
              <c:f>Sheet3!$A$5:$A$12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Sheet3!$B$5:$B$12</c:f>
              <c:numCache>
                <c:formatCode>General</c:formatCode>
                <c:ptCount val="7"/>
                <c:pt idx="0">
                  <c:v>9</c:v>
                </c:pt>
                <c:pt idx="1">
                  <c:v>14</c:v>
                </c:pt>
                <c:pt idx="2">
                  <c:v>9</c:v>
                </c:pt>
                <c:pt idx="3">
                  <c:v>19</c:v>
                </c:pt>
                <c:pt idx="4">
                  <c:v>22</c:v>
                </c:pt>
                <c:pt idx="5">
                  <c:v>12</c:v>
                </c:pt>
                <c:pt idx="6">
                  <c:v>10</c:v>
                </c:pt>
              </c:numCache>
            </c:numRef>
          </c:val>
          <c:extLst>
            <c:ext xmlns:c16="http://schemas.microsoft.com/office/drawing/2014/chart" uri="{C3380CC4-5D6E-409C-BE32-E72D297353CC}">
              <c16:uniqueId val="{00000000-8F23-4A69-BE55-FC3AFD993410}"/>
            </c:ext>
          </c:extLst>
        </c:ser>
        <c:ser>
          <c:idx val="1"/>
          <c:order val="1"/>
          <c:tx>
            <c:strRef>
              <c:f>Sheet3!$C$3:$C$4</c:f>
              <c:strCache>
                <c:ptCount val="1"/>
                <c:pt idx="0">
                  <c:v>Male</c:v>
                </c:pt>
              </c:strCache>
            </c:strRef>
          </c:tx>
          <c:spPr>
            <a:solidFill>
              <a:schemeClr val="accent2"/>
            </a:solidFill>
            <a:ln>
              <a:noFill/>
            </a:ln>
            <a:effectLst/>
            <a:sp3d/>
          </c:spPr>
          <c:invertIfNegative val="0"/>
          <c:cat>
            <c:strRef>
              <c:f>Sheet3!$A$5:$A$12</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Sheet3!$C$5:$C$12</c:f>
              <c:numCache>
                <c:formatCode>General</c:formatCode>
                <c:ptCount val="7"/>
                <c:pt idx="0">
                  <c:v>14</c:v>
                </c:pt>
                <c:pt idx="1">
                  <c:v>10</c:v>
                </c:pt>
                <c:pt idx="2">
                  <c:v>15</c:v>
                </c:pt>
                <c:pt idx="3">
                  <c:v>14</c:v>
                </c:pt>
                <c:pt idx="4">
                  <c:v>24</c:v>
                </c:pt>
                <c:pt idx="5">
                  <c:v>8</c:v>
                </c:pt>
                <c:pt idx="6">
                  <c:v>10</c:v>
                </c:pt>
              </c:numCache>
            </c:numRef>
          </c:val>
          <c:extLst>
            <c:ext xmlns:c16="http://schemas.microsoft.com/office/drawing/2014/chart" uri="{C3380CC4-5D6E-409C-BE32-E72D297353CC}">
              <c16:uniqueId val="{00000001-8F23-4A69-BE55-FC3AFD993410}"/>
            </c:ext>
          </c:extLst>
        </c:ser>
        <c:dLbls>
          <c:showLegendKey val="0"/>
          <c:showVal val="0"/>
          <c:showCatName val="0"/>
          <c:showSerName val="0"/>
          <c:showPercent val="0"/>
          <c:showBubbleSize val="0"/>
        </c:dLbls>
        <c:gapWidth val="150"/>
        <c:shape val="box"/>
        <c:axId val="877744063"/>
        <c:axId val="877741151"/>
        <c:axId val="0"/>
      </c:bar3DChart>
      <c:catAx>
        <c:axId val="877744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741151"/>
        <c:crosses val="autoZero"/>
        <c:auto val="1"/>
        <c:lblAlgn val="ctr"/>
        <c:lblOffset val="100"/>
        <c:noMultiLvlLbl val="0"/>
      </c:catAx>
      <c:valAx>
        <c:axId val="877741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774406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7736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49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8371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536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05359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6134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2439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35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077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386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088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9096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3362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680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355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1875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675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2686928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descr="Student name: R Lokesh ">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R lokesh</a:t>
            </a:r>
            <a:endParaRPr lang="en-US" sz="2400" dirty="0"/>
          </a:p>
          <a:p>
            <a:r>
              <a:rPr lang="en-US" sz="2400" dirty="0"/>
              <a:t>REGISTER NO:312201</a:t>
            </a:r>
            <a:r>
              <a:rPr lang="en-IN" sz="2400"/>
              <a:t>1167</a:t>
            </a:r>
            <a:endParaRPr lang="en-US" sz="2400" dirty="0"/>
          </a:p>
          <a:p>
            <a:r>
              <a:rPr lang="en-US" sz="2400" dirty="0"/>
              <a:t>NAAN MUDHALVAN</a:t>
            </a:r>
            <a:r>
              <a:rPr lang="en-IN" sz="2400" dirty="0"/>
              <a:t> REGISTER NO: asunm110312201167</a:t>
            </a:r>
            <a:endParaRPr lang="en-US" sz="2400" dirty="0"/>
          </a:p>
          <a:p>
            <a:r>
              <a:rPr lang="en-US" sz="2400" dirty="0"/>
              <a:t>DEPARTMENT:B.COM BANK MANAGEMENT</a:t>
            </a:r>
          </a:p>
          <a:p>
            <a:r>
              <a:rPr lang="en-US" sz="2400" dirty="0"/>
              <a:t>COLLEGE:DRBCCC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43000" y="1327292"/>
            <a:ext cx="7725757" cy="4862228"/>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3D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363200" y="132729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8" name="Chart 7"/>
          <p:cNvGraphicFramePr>
            <a:graphicFrameLocks/>
          </p:cNvGraphicFramePr>
          <p:nvPr>
            <p:extLst>
              <p:ext uri="{D42A27DB-BD31-4B8C-83A1-F6EECF244321}">
                <p14:modId xmlns:p14="http://schemas.microsoft.com/office/powerpoint/2010/main" val="3873708385"/>
              </p:ext>
            </p:extLst>
          </p:nvPr>
        </p:nvGraphicFramePr>
        <p:xfrm>
          <a:off x="2057400" y="1261631"/>
          <a:ext cx="5867400" cy="41147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186162" cy="982217"/>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Conclusion</a:t>
            </a:r>
            <a:endParaRPr lang="en-IN" dirty="0"/>
          </a:p>
        </p:txBody>
      </p:sp>
      <p:sp>
        <p:nvSpPr>
          <p:cNvPr id="3" name="Content Placeholder 2"/>
          <p:cNvSpPr>
            <a:spLocks noGrp="1"/>
          </p:cNvSpPr>
          <p:nvPr>
            <p:ph idx="1"/>
          </p:nvPr>
        </p:nvSpPr>
        <p:spPr>
          <a:xfrm>
            <a:off x="1104293" y="1676400"/>
            <a:ext cx="8946541" cy="4195481"/>
          </a:xfrm>
        </p:spPr>
        <p:txBody>
          <a:bodyPr>
            <a:normAutofit/>
          </a:bodyPr>
          <a:lstStyle/>
          <a:p>
            <a:r>
              <a:rPr lang="en-US" sz="2800" b="1" i="1" dirty="0">
                <a:cs typeface="Times New Roman" panose="02020603050405020304" pitchFamily="18" charset="0"/>
              </a:rPr>
              <a:t>By this data analysis we can be able to find the number of employees in the company and we can also be able to see the employees how many are males and females in the company separately work area wise. so that the company can analyze the workforce of employees In the company who are actually employed </a:t>
            </a:r>
            <a:endParaRPr lang="en-IN" sz="2800" dirty="0"/>
          </a:p>
        </p:txBody>
      </p:sp>
    </p:spTree>
    <p:extLst>
      <p:ext uri="{BB962C8B-B14F-4D97-AF65-F5344CB8AC3E}">
        <p14:creationId xmlns:p14="http://schemas.microsoft.com/office/powerpoint/2010/main" val="21927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Employee Count Analysis using Excel</a:t>
            </a:r>
            <a:br>
              <a:rPr lang="en-IN" sz="4800"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endParaRPr>
          </a:p>
        </p:txBody>
      </p:sp>
    </p:spTree>
    <p:extLst>
      <p:ext uri="{BB962C8B-B14F-4D97-AF65-F5344CB8AC3E}">
        <p14:creationId xmlns:p14="http://schemas.microsoft.com/office/powerpoint/2010/main" val="10706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dirty="0"/>
          </a:p>
        </p:txBody>
      </p:sp>
      <p:sp>
        <p:nvSpPr>
          <p:cNvPr id="3" name="Content Placeholder 2"/>
          <p:cNvSpPr>
            <a:spLocks noGrp="1"/>
          </p:cNvSpPr>
          <p:nvPr>
            <p:ph idx="1"/>
          </p:nvPr>
        </p:nvSpPr>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latin typeface="Times New Roman" panose="02020603050405020304" pitchFamily="18" charset="0"/>
                <a:cs typeface="Times New Roman" panose="02020603050405020304" pitchFamily="18" charset="0"/>
              </a:rPr>
              <a:t>Project Overview</a:t>
            </a:r>
          </a:p>
          <a:p>
            <a:pPr>
              <a:buFont typeface="+mj-lt"/>
              <a:buAutoNum type="arabicPeriod"/>
            </a:pPr>
            <a:r>
              <a:rPr lang="en-US" dirty="0">
                <a:latin typeface="Times New Roman" panose="02020603050405020304" pitchFamily="18" charset="0"/>
                <a:cs typeface="Times New Roman" panose="02020603050405020304" pitchFamily="18" charset="0"/>
              </a:rPr>
              <a:t>End Users</a:t>
            </a:r>
          </a:p>
          <a:p>
            <a:pPr>
              <a:buFont typeface="+mj-lt"/>
              <a:buAutoNum type="arabicPeriod"/>
            </a:pPr>
            <a:r>
              <a:rPr lang="en-US" dirty="0">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latin typeface="Times New Roman" panose="02020603050405020304" pitchFamily="18" charset="0"/>
                <a:cs typeface="Times New Roman" panose="02020603050405020304" pitchFamily="18" charset="0"/>
              </a:rPr>
              <a:t>Conclusion</a:t>
            </a:r>
          </a:p>
          <a:p>
            <a:endParaRPr lang="en-IN" dirty="0"/>
          </a:p>
        </p:txBody>
      </p:sp>
      <p:sp>
        <p:nvSpPr>
          <p:cNvPr id="4" name="TextBox 3">
            <a:extLst>
              <a:ext uri="{FF2B5EF4-FFF2-40B4-BE49-F238E27FC236}">
                <a16:creationId xmlns:a16="http://schemas.microsoft.com/office/drawing/2014/main" id="{AD3CEB71-EBED-5A37-23B7-0CC80BED7066}"/>
              </a:ext>
            </a:extLst>
          </p:cNvPr>
          <p:cNvSpPr txBox="1"/>
          <p:nvPr/>
        </p:nvSpPr>
        <p:spPr>
          <a:xfrm>
            <a:off x="5184074" y="2499756"/>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90124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pic>
      </p:grpSp>
      <p:sp>
        <p:nvSpPr>
          <p:cNvPr id="6" name="object 6"/>
          <p:cNvSpPr/>
          <p:nvPr/>
        </p:nvSpPr>
        <p:spPr>
          <a:xfrm>
            <a:off x="10596562"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tabLst>
                <a:tab pos="2727960" algn="l"/>
              </a:tabLst>
            </a:pPr>
            <a:r>
              <a:rPr sz="4250" i="1" spc="-20" dirty="0"/>
              <a:t>P</a:t>
            </a:r>
            <a:r>
              <a:rPr sz="4250" i="1" spc="15" dirty="0"/>
              <a:t>ROB</a:t>
            </a:r>
            <a:r>
              <a:rPr sz="4250" i="1" spc="55" dirty="0"/>
              <a:t>L</a:t>
            </a:r>
            <a:r>
              <a:rPr sz="4250" i="1" spc="-20" dirty="0"/>
              <a:t>E</a:t>
            </a:r>
            <a:r>
              <a:rPr sz="4250" i="1" spc="20" dirty="0"/>
              <a:t>M</a:t>
            </a:r>
            <a:r>
              <a:rPr sz="4250" i="1" dirty="0"/>
              <a:t>	</a:t>
            </a:r>
            <a:r>
              <a:rPr sz="4250" i="1" spc="10" dirty="0"/>
              <a:t>S</a:t>
            </a:r>
            <a:r>
              <a:rPr sz="4250" i="1" spc="-370" dirty="0"/>
              <a:t>T</a:t>
            </a:r>
            <a:r>
              <a:rPr sz="4250" i="1" spc="-375" dirty="0"/>
              <a:t>A</a:t>
            </a:r>
            <a:r>
              <a:rPr sz="4250" i="1" spc="15" dirty="0"/>
              <a:t>T</a:t>
            </a:r>
            <a:r>
              <a:rPr sz="4250" i="1" spc="-10" dirty="0"/>
              <a:t>E</a:t>
            </a:r>
            <a:r>
              <a:rPr sz="4250" i="1" spc="-20" dirty="0"/>
              <a:t>ME</a:t>
            </a:r>
            <a:r>
              <a:rPr sz="4250" i="1" spc="10" dirty="0"/>
              <a:t>NT</a:t>
            </a:r>
            <a:endParaRPr sz="4250" i="1" dirty="0"/>
          </a:p>
        </p:txBody>
      </p:sp>
      <p:sp>
        <p:nvSpPr>
          <p:cNvPr id="10" name="object 10"/>
          <p:cNvSpPr txBox="1">
            <a:spLocks noGrp="1"/>
          </p:cNvSpPr>
          <p:nvPr>
            <p:ph type="sldNum" sz="quarter" idx="12"/>
          </p:nvPr>
        </p:nvSpPr>
        <p:spPr>
          <a:xfrm>
            <a:off x="685800" y="2111398"/>
            <a:ext cx="6629400" cy="2161489"/>
          </a:xfrm>
          <a:prstGeom prst="rect">
            <a:avLst/>
          </a:prstGeom>
        </p:spPr>
        <p:txBody>
          <a:bodyPr vert="horz" wrap="square" lIns="0" tIns="6985" rIns="0" bIns="0" rtlCol="0">
            <a:spAutoFit/>
          </a:bodyPr>
          <a:lstStyle/>
          <a:p>
            <a:pPr marL="38100">
              <a:lnSpc>
                <a:spcPct val="100000"/>
              </a:lnSpc>
              <a:spcBef>
                <a:spcPts val="55"/>
              </a:spcBef>
            </a:pPr>
            <a:r>
              <a:rPr lang="en-US" i="1" spc="10" dirty="0"/>
              <a:t>This analysis is done by the company to know about the count of workers in the respective places and know how much are the total count of workers in the company</a:t>
            </a:r>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pic>
      </p:grpSp>
      <p:sp>
        <p:nvSpPr>
          <p:cNvPr id="6" name="object 6"/>
          <p:cNvSpPr/>
          <p:nvPr/>
        </p:nvSpPr>
        <p:spPr>
          <a:xfrm>
            <a:off x="10972800"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tabLst>
                <a:tab pos="2642870" algn="l"/>
              </a:tabLst>
            </a:pPr>
            <a:r>
              <a:rPr sz="4250" i="1" spc="5" dirty="0"/>
              <a:t>PROJECT</a:t>
            </a:r>
            <a:r>
              <a:rPr lang="en-US" sz="4250" i="1" spc="5" dirty="0"/>
              <a:t> </a:t>
            </a:r>
            <a:r>
              <a:rPr sz="4250" i="1" spc="-20" dirty="0"/>
              <a:t>OVERVIEW</a:t>
            </a:r>
            <a:endParaRPr sz="4250" i="1" dirty="0"/>
          </a:p>
        </p:txBody>
      </p:sp>
      <p:sp>
        <p:nvSpPr>
          <p:cNvPr id="10" name="object 10"/>
          <p:cNvSpPr txBox="1">
            <a:spLocks noGrp="1"/>
          </p:cNvSpPr>
          <p:nvPr>
            <p:ph type="sldNum" sz="quarter" idx="12"/>
          </p:nvPr>
        </p:nvSpPr>
        <p:spPr>
          <a:xfrm>
            <a:off x="838200" y="2520451"/>
            <a:ext cx="7391400" cy="3036088"/>
          </a:xfrm>
          <a:prstGeom prst="rect">
            <a:avLst/>
          </a:prstGeom>
        </p:spPr>
        <p:txBody>
          <a:bodyPr vert="horz" wrap="square" lIns="0" tIns="6985" rIns="0" bIns="0" rtlCol="0">
            <a:spAutoFit/>
          </a:bodyPr>
          <a:lstStyle/>
          <a:p>
            <a:pPr marL="38100">
              <a:spcBef>
                <a:spcPts val="55"/>
              </a:spcBef>
            </a:pPr>
            <a:r>
              <a:rPr lang="en-US" i="1" spc="10" dirty="0"/>
              <a:t>This project is analysis of number of workers in the company so that the company would be able to find out the total workforce of the company area wise to the males and female workers in a company.</a:t>
            </a:r>
          </a:p>
          <a:p>
            <a:pPr marL="38100">
              <a:lnSpc>
                <a:spcPct val="100000"/>
              </a:lnSpc>
              <a:spcBef>
                <a:spcPts val="55"/>
              </a:spcBef>
            </a:pP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90105" y="505493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12014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1093773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06136" y="1039090"/>
            <a:ext cx="5752111" cy="50911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143000" y="2255401"/>
            <a:ext cx="8077200" cy="3048912"/>
          </a:xfrm>
          <a:prstGeom prst="rect">
            <a:avLst/>
          </a:prstGeom>
        </p:spPr>
        <p:txBody>
          <a:bodyPr vert="horz" wrap="square" lIns="0" tIns="6985" rIns="0" bIns="0" rtlCol="0">
            <a:spAutoFit/>
          </a:bodyPr>
          <a:lstStyle/>
          <a:p>
            <a:pPr marL="552450" indent="-514350">
              <a:spcBef>
                <a:spcPts val="55"/>
              </a:spcBef>
              <a:buFont typeface="+mj-lt"/>
              <a:buAutoNum type="arabicPeriod"/>
            </a:pPr>
            <a:r>
              <a:rPr lang="en-US" i="1" spc="10" dirty="0"/>
              <a:t>The end users of this data analysis will be the company and the company manager </a:t>
            </a:r>
          </a:p>
          <a:p>
            <a:pPr marL="552450" indent="-514350">
              <a:spcBef>
                <a:spcPts val="55"/>
              </a:spcBef>
              <a:buFont typeface="+mj-lt"/>
              <a:buAutoNum type="arabicPeriod"/>
            </a:pPr>
            <a:r>
              <a:rPr lang="en-US" i="1" spc="10" dirty="0"/>
              <a:t>This analysis helps to find out the count of workers in the company with number of males and females accurate data.</a:t>
            </a:r>
          </a:p>
          <a:p>
            <a:pPr marL="552450" indent="-514350">
              <a:spcBef>
                <a:spcPts val="55"/>
              </a:spcBef>
              <a:buFont typeface="+mj-lt"/>
              <a:buAutoNum type="arabicPeriod"/>
            </a:pPr>
            <a:r>
              <a:rPr lang="en-US" i="1" spc="10" dirty="0"/>
              <a:t>By this they can analyze the employee pattern of the company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5844" y="1752600"/>
            <a:ext cx="2695574" cy="3248025"/>
          </a:xfrm>
          <a:prstGeom prst="rect">
            <a:avLst/>
          </a:prstGeom>
        </p:spPr>
      </p:pic>
      <p:sp>
        <p:nvSpPr>
          <p:cNvPr id="3" name="object 3"/>
          <p:cNvSpPr/>
          <p:nvPr/>
        </p:nvSpPr>
        <p:spPr>
          <a:xfrm>
            <a:off x="11201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1658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430000" y="62865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352800" y="1752600"/>
            <a:ext cx="6400800" cy="4392869"/>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i="1" spc="10" dirty="0"/>
              <a:t>Conditional formatting : - missing values </a:t>
            </a:r>
          </a:p>
          <a:p>
            <a:pPr marL="266700" indent="-228600" algn="l">
              <a:lnSpc>
                <a:spcPct val="100000"/>
              </a:lnSpc>
              <a:spcBef>
                <a:spcPts val="55"/>
              </a:spcBef>
              <a:buFont typeface="+mj-lt"/>
              <a:buAutoNum type="arabicPeriod"/>
            </a:pPr>
            <a:r>
              <a:rPr lang="en-US" i="1" spc="10" dirty="0"/>
              <a:t>Filter remove </a:t>
            </a:r>
          </a:p>
          <a:p>
            <a:pPr marL="266700" indent="-228600" algn="l">
              <a:lnSpc>
                <a:spcPct val="100000"/>
              </a:lnSpc>
              <a:spcBef>
                <a:spcPts val="55"/>
              </a:spcBef>
              <a:buFont typeface="+mj-lt"/>
              <a:buAutoNum type="arabicPeriod"/>
            </a:pPr>
            <a:r>
              <a:rPr lang="en-US" i="1" spc="10" dirty="0"/>
              <a:t>Formula performance for summing up </a:t>
            </a:r>
          </a:p>
          <a:p>
            <a:pPr marL="266700" indent="-228600" algn="l">
              <a:lnSpc>
                <a:spcPct val="100000"/>
              </a:lnSpc>
              <a:spcBef>
                <a:spcPts val="55"/>
              </a:spcBef>
              <a:buFont typeface="+mj-lt"/>
              <a:buAutoNum type="arabicPeriod"/>
            </a:pPr>
            <a:r>
              <a:rPr lang="en-US" i="1" spc="10" dirty="0"/>
              <a:t>Pivot table-For easy transformation of large data</a:t>
            </a:r>
          </a:p>
          <a:p>
            <a:pPr marL="266700" indent="-228600" algn="l">
              <a:lnSpc>
                <a:spcPct val="100000"/>
              </a:lnSpc>
              <a:spcBef>
                <a:spcPts val="55"/>
              </a:spcBef>
              <a:buFont typeface="+mj-lt"/>
              <a:buAutoNum type="arabicPeriod"/>
            </a:pPr>
            <a:r>
              <a:rPr lang="en-US" i="1" spc="10" dirty="0"/>
              <a:t>Pivot summary</a:t>
            </a:r>
          </a:p>
          <a:p>
            <a:pPr marL="266700" indent="-228600" algn="l">
              <a:lnSpc>
                <a:spcPct val="100000"/>
              </a:lnSpc>
              <a:spcBef>
                <a:spcPts val="55"/>
              </a:spcBef>
              <a:buFont typeface="+mj-lt"/>
              <a:buAutoNum type="arabicPeriod"/>
            </a:pPr>
            <a:r>
              <a:rPr lang="en-US" i="1" spc="10" dirty="0"/>
              <a:t>line graph-Data visualization </a:t>
            </a:r>
          </a:p>
          <a:p>
            <a:pPr marL="38100">
              <a:lnSpc>
                <a:spcPct val="100000"/>
              </a:lnSpc>
              <a:spcBef>
                <a:spcPts val="55"/>
              </a:spcBef>
            </a:pP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767558" cy="982217"/>
          </a:xfr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dirty="0"/>
              <a:t>DATA SET DESCRIPTION </a:t>
            </a:r>
            <a:endParaRPr lang="en-IN" dirty="0"/>
          </a:p>
        </p:txBody>
      </p:sp>
      <p:sp>
        <p:nvSpPr>
          <p:cNvPr id="3" name="Content Placeholder 2"/>
          <p:cNvSpPr>
            <a:spLocks noGrp="1"/>
          </p:cNvSpPr>
          <p:nvPr>
            <p:ph idx="1"/>
          </p:nvPr>
        </p:nvSpPr>
        <p:spPr>
          <a:xfrm>
            <a:off x="1103312" y="1676400"/>
            <a:ext cx="8946541" cy="4571999"/>
          </a:xfrm>
        </p:spPr>
        <p:txBody>
          <a:bodyPr>
            <a:normAutofit fontScale="92500" lnSpcReduction="20000"/>
          </a:bodyPr>
          <a:lstStyle/>
          <a:p>
            <a:r>
              <a:rPr lang="en-IN" sz="2800" b="1" i="1" dirty="0">
                <a:cs typeface="Arial" panose="020B0604020202020204" pitchFamily="34" charset="0"/>
              </a:rPr>
              <a:t>Employee data- </a:t>
            </a:r>
            <a:r>
              <a:rPr lang="en-IN" sz="2800" b="1" i="1" dirty="0" err="1">
                <a:cs typeface="Arial" panose="020B0604020202020204" pitchFamily="34" charset="0"/>
              </a:rPr>
              <a:t>edunet</a:t>
            </a:r>
            <a:r>
              <a:rPr lang="en-IN" sz="2800" b="1" i="1" dirty="0">
                <a:cs typeface="Arial" panose="020B0604020202020204" pitchFamily="34" charset="0"/>
              </a:rPr>
              <a:t> dashboard</a:t>
            </a:r>
            <a:br>
              <a:rPr lang="en-IN" sz="2800" b="1" i="1" dirty="0">
                <a:cs typeface="Arial" panose="020B0604020202020204" pitchFamily="34" charset="0"/>
              </a:rPr>
            </a:br>
            <a:endParaRPr lang="en-IN" sz="2800" b="1" i="1" dirty="0">
              <a:cs typeface="Arial" panose="020B0604020202020204" pitchFamily="34" charset="0"/>
            </a:endParaRPr>
          </a:p>
          <a:p>
            <a:r>
              <a:rPr lang="en-IN" sz="2800" b="1" i="1" dirty="0">
                <a:cs typeface="Arial" panose="020B0604020202020204" pitchFamily="34" charset="0"/>
              </a:rPr>
              <a:t>Total 9 features from a to h</a:t>
            </a:r>
            <a:br>
              <a:rPr lang="en-IN" sz="2800" b="1" i="1" dirty="0">
                <a:cs typeface="Arial" panose="020B0604020202020204" pitchFamily="34" charset="0"/>
              </a:rPr>
            </a:br>
            <a:endParaRPr lang="en-IN" sz="2800" b="1" i="1" dirty="0">
              <a:cs typeface="Arial" panose="020B0604020202020204" pitchFamily="34" charset="0"/>
            </a:endParaRPr>
          </a:p>
          <a:p>
            <a:r>
              <a:rPr lang="en-IN" sz="2800" b="1" i="1" dirty="0">
                <a:cs typeface="Arial" panose="020B0604020202020204" pitchFamily="34" charset="0"/>
              </a:rPr>
              <a:t>3 features were taken</a:t>
            </a:r>
            <a:br>
              <a:rPr lang="en-IN" sz="2800" b="1" i="1" dirty="0">
                <a:cs typeface="Arial" panose="020B0604020202020204" pitchFamily="34" charset="0"/>
              </a:rPr>
            </a:br>
            <a:endParaRPr lang="en-IN" sz="2800" b="1" i="1" dirty="0">
              <a:cs typeface="Arial" panose="020B0604020202020204" pitchFamily="34" charset="0"/>
            </a:endParaRPr>
          </a:p>
          <a:p>
            <a:r>
              <a:rPr lang="en-IN" sz="2800" b="1" i="1" dirty="0">
                <a:cs typeface="Arial" panose="020B0604020202020204" pitchFamily="34" charset="0"/>
              </a:rPr>
              <a:t>gender-male female</a:t>
            </a:r>
            <a:br>
              <a:rPr lang="en-IN" sz="2800" b="1" i="1" dirty="0">
                <a:cs typeface="Arial" panose="020B0604020202020204" pitchFamily="34" charset="0"/>
              </a:rPr>
            </a:br>
            <a:r>
              <a:rPr lang="en-IN" sz="2800" b="1" i="1" dirty="0">
                <a:cs typeface="Arial" panose="020B0604020202020204" pitchFamily="34" charset="0"/>
              </a:rPr>
              <a:t> </a:t>
            </a:r>
          </a:p>
          <a:p>
            <a:r>
              <a:rPr lang="en-IN" sz="2800" b="1" i="1" dirty="0">
                <a:cs typeface="Arial" panose="020B0604020202020204" pitchFamily="34" charset="0"/>
              </a:rPr>
              <a:t>Name-text</a:t>
            </a:r>
            <a:br>
              <a:rPr lang="en-IN" sz="2800" b="1" i="1" dirty="0">
                <a:cs typeface="Arial" panose="020B0604020202020204" pitchFamily="34" charset="0"/>
              </a:rPr>
            </a:br>
            <a:endParaRPr lang="en-IN" sz="2800" b="1" i="1" dirty="0">
              <a:cs typeface="Arial" panose="020B0604020202020204" pitchFamily="34" charset="0"/>
            </a:endParaRPr>
          </a:p>
          <a:p>
            <a:r>
              <a:rPr lang="en-IN" sz="2800" b="1" i="1" dirty="0">
                <a:cs typeface="Arial" panose="020B0604020202020204" pitchFamily="34" charset="0"/>
              </a:rPr>
              <a:t>work location-text</a:t>
            </a:r>
          </a:p>
        </p:txBody>
      </p:sp>
    </p:spTree>
    <p:extLst>
      <p:ext uri="{BB962C8B-B14F-4D97-AF65-F5344CB8AC3E}">
        <p14:creationId xmlns:p14="http://schemas.microsoft.com/office/powerpoint/2010/main" val="316536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49038" y="23547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596254" y="1905000"/>
            <a:ext cx="7596237" cy="1238159"/>
          </a:xfrm>
          <a:prstGeom prst="rect">
            <a:avLst/>
          </a:prstGeom>
        </p:spPr>
        <p:txBody>
          <a:bodyPr vert="horz" wrap="square" lIns="0" tIns="6985" rIns="0" bIns="0" rtlCol="0">
            <a:spAutoFit/>
          </a:bodyPr>
          <a:lstStyle/>
          <a:p>
            <a:pPr marL="38100">
              <a:lnSpc>
                <a:spcPct val="100000"/>
              </a:lnSpc>
              <a:spcBef>
                <a:spcPts val="55"/>
              </a:spcBef>
            </a:pPr>
            <a:r>
              <a:rPr lang="en-US" sz="4000" b="1" i="1" spc="10" dirty="0">
                <a:latin typeface="Agency FB" panose="020B0503020202020204" pitchFamily="34" charset="0"/>
                <a:cs typeface="Trebuchet MS"/>
              </a:rPr>
              <a:t>The 3D animated visualization result makes this a absolute blinded wow factor </a:t>
            </a:r>
            <a:endParaRPr sz="4000" b="1" i="1" dirty="0">
              <a:latin typeface="Agency FB" panose="020B0503020202020204" pitchFamily="34" charset="0"/>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219</TotalTime>
  <Words>329</Words>
  <Application>Microsoft Office PowerPoint</Application>
  <PresentationFormat>Widescreen</PresentationFormat>
  <Paragraphs>56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Employee Count Analysis using Excel </vt:lpstr>
      <vt:lpstr>AGENDA</vt:lpstr>
      <vt:lpstr>PROBLEM STATEMENT</vt:lpstr>
      <vt:lpstr>PROJECT OVERVIEW</vt:lpstr>
      <vt:lpstr>WHO ARE THE END USERS?</vt:lpstr>
      <vt:lpstr>OUR SOLUTION AND ITS VALUE PROPOSITION</vt:lpstr>
      <vt:lpstr>DATA 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 kumar</cp:lastModifiedBy>
  <cp:revision>21</cp:revision>
  <dcterms:created xsi:type="dcterms:W3CDTF">2024-03-29T15:07:22Z</dcterms:created>
  <dcterms:modified xsi:type="dcterms:W3CDTF">2024-09-10T13:01:26Z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