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1" r:id="rId1"/>
    <p:sldMasterId id="2147483739" r:id="rId2"/>
  </p:sldMasterIdLst>
  <p:sldIdLst>
    <p:sldId id="256" r:id="rId3"/>
    <p:sldId id="258" r:id="rId4"/>
    <p:sldId id="259" r:id="rId5"/>
    <p:sldId id="260" r:id="rId6"/>
    <p:sldId id="261" r:id="rId7"/>
    <p:sldId id="262" r:id="rId8"/>
    <p:sldId id="266" r:id="rId9"/>
    <p:sldId id="267" r:id="rId10"/>
    <p:sldId id="269" r:id="rId11"/>
    <p:sldId id="268" r:id="rId12"/>
    <p:sldId id="270"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8/3/2020</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59849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8/3/2020</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1986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8/3/2020</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966256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8/3/2020</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088784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8/3/2020</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9630660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8/3/2020</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7458360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8/3/2020</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600979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8/3/2020</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7656159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8/3/2020</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9413000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8/3/2020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6384804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8/3/2020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762347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8/3/2020</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757235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8/3/2020</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7028377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8/3/2020</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9485291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8/3/2020</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8465856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8/3/2020</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531979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8/3/2020</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115907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8/3/2020</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49447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8/3/2020</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01079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8/3/2020</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918383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8/3/2020</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13387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8/3/2020</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902838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8/3/2020</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762466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8/3/2020</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4032261679"/>
      </p:ext>
    </p:extLst>
  </p:cSld>
  <p:clrMap bg1="lt1" tx1="dk1" bg2="lt2" tx2="dk2" accent1="accent1" accent2="accent2" accent3="accent3" accent4="accent4" accent5="accent5" accent6="accent6" hlink="hlink" folHlink="folHlink"/>
  <p:sldLayoutIdLst>
    <p:sldLayoutId id="2147483837" r:id="rId1"/>
    <p:sldLayoutId id="2147483838" r:id="rId2"/>
    <p:sldLayoutId id="2147483839" r:id="rId3"/>
    <p:sldLayoutId id="2147483840" r:id="rId4"/>
    <p:sldLayoutId id="2147483830" r:id="rId5"/>
    <p:sldLayoutId id="2147483831" r:id="rId6"/>
    <p:sldLayoutId id="2147483836" r:id="rId7"/>
    <p:sldLayoutId id="2147483832" r:id="rId8"/>
    <p:sldLayoutId id="2147483833" r:id="rId9"/>
    <p:sldLayoutId id="2147483834" r:id="rId10"/>
    <p:sldLayoutId id="214748383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8/3/2020</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225077985"/>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2" r:id="rId6"/>
    <p:sldLayoutId id="2147483727" r:id="rId7"/>
    <p:sldLayoutId id="2147483728" r:id="rId8"/>
    <p:sldLayoutId id="2147483729" r:id="rId9"/>
    <p:sldLayoutId id="2147483730" r:id="rId10"/>
    <p:sldLayoutId id="2147483731" r:id="rId11"/>
    <p:sldLayoutId id="2147483733"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g"/><Relationship Id="rId1" Type="http://schemas.openxmlformats.org/officeDocument/2006/relationships/slideLayout" Target="../slideLayouts/slideLayout13.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13.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D934554-1997-4833-BBC3-D52D22406E44}"/>
              </a:ext>
            </a:extLst>
          </p:cNvPr>
          <p:cNvPicPr>
            <a:picLocks noChangeAspect="1"/>
          </p:cNvPicPr>
          <p:nvPr/>
        </p:nvPicPr>
        <p:blipFill rotWithShape="1">
          <a:blip r:embed="rId2"/>
          <a:srcRect b="1747"/>
          <a:stretch/>
        </p:blipFill>
        <p:spPr>
          <a:xfrm>
            <a:off x="1" y="20330"/>
            <a:ext cx="12191999" cy="6857990"/>
          </a:xfrm>
          <a:prstGeom prst="rect">
            <a:avLst/>
          </a:prstGeom>
        </p:spPr>
      </p:pic>
      <p:sp>
        <p:nvSpPr>
          <p:cNvPr id="18" name="Rectangle 17">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chemeClr val="tx2">
                  <a:alpha val="0"/>
                </a:schemeClr>
              </a:gs>
              <a:gs pos="50000">
                <a:schemeClr val="tx2">
                  <a:alpha val="35000"/>
                </a:schemeClr>
              </a:gs>
              <a:gs pos="100000">
                <a:schemeClr val="tx2">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07666F-CF4A-4749-9F5B-30AFF6818F25}"/>
              </a:ext>
            </a:extLst>
          </p:cNvPr>
          <p:cNvSpPr>
            <a:spLocks noGrp="1"/>
          </p:cNvSpPr>
          <p:nvPr>
            <p:ph type="ctrTitle"/>
          </p:nvPr>
        </p:nvSpPr>
        <p:spPr>
          <a:xfrm>
            <a:off x="643466" y="643467"/>
            <a:ext cx="10905059" cy="3330353"/>
          </a:xfrm>
          <a:effectLst>
            <a:outerShdw blurRad="50800" dist="38100" dir="2700000" algn="tl" rotWithShape="0">
              <a:prstClr val="black">
                <a:alpha val="40000"/>
              </a:prstClr>
            </a:outerShdw>
          </a:effectLst>
        </p:spPr>
        <p:txBody>
          <a:bodyPr>
            <a:normAutofit/>
          </a:bodyPr>
          <a:lstStyle/>
          <a:p>
            <a:pPr algn="ctr"/>
            <a:r>
              <a:rPr lang="en-IN" sz="4000" b="1" dirty="0">
                <a:solidFill>
                  <a:schemeClr val="bg1"/>
                </a:solidFill>
                <a:latin typeface="Times New Roman" panose="02020603050405020304" pitchFamily="18" charset="0"/>
                <a:cs typeface="Times New Roman" panose="02020603050405020304" pitchFamily="18" charset="0"/>
              </a:rPr>
              <a:t>SMART INDIA HACKATHON</a:t>
            </a:r>
            <a:br>
              <a:rPr lang="en-IN" sz="3600" b="1" dirty="0">
                <a:solidFill>
                  <a:schemeClr val="bg1"/>
                </a:solidFill>
                <a:latin typeface="Times New Roman" panose="02020603050405020304" pitchFamily="18" charset="0"/>
                <a:cs typeface="Times New Roman" panose="02020603050405020304" pitchFamily="18" charset="0"/>
              </a:rPr>
            </a:br>
            <a:br>
              <a:rPr lang="en-IN" sz="3600" b="1" dirty="0">
                <a:solidFill>
                  <a:schemeClr val="bg1"/>
                </a:solidFill>
                <a:latin typeface="Times New Roman" panose="02020603050405020304" pitchFamily="18" charset="0"/>
                <a:cs typeface="Times New Roman" panose="02020603050405020304" pitchFamily="18" charset="0"/>
              </a:rPr>
            </a:br>
            <a:r>
              <a:rPr lang="en-IN" sz="3600" b="1" dirty="0">
                <a:solidFill>
                  <a:schemeClr val="bg1"/>
                </a:solidFill>
                <a:latin typeface="Times New Roman" panose="02020603050405020304" pitchFamily="18" charset="0"/>
                <a:cs typeface="Times New Roman" panose="02020603050405020304" pitchFamily="18" charset="0"/>
              </a:rPr>
              <a:t>SOFTWARE EDITION </a:t>
            </a:r>
            <a:br>
              <a:rPr lang="en-IN" sz="3600" b="1" dirty="0">
                <a:solidFill>
                  <a:schemeClr val="bg1"/>
                </a:solidFill>
                <a:latin typeface="Times New Roman" panose="02020603050405020304" pitchFamily="18" charset="0"/>
                <a:cs typeface="Times New Roman" panose="02020603050405020304" pitchFamily="18" charset="0"/>
              </a:rPr>
            </a:br>
            <a:r>
              <a:rPr lang="en-IN" sz="3600" b="1" dirty="0">
                <a:solidFill>
                  <a:schemeClr val="bg1"/>
                </a:solidFill>
                <a:latin typeface="Times New Roman" panose="02020603050405020304" pitchFamily="18" charset="0"/>
                <a:cs typeface="Times New Roman" panose="02020603050405020304" pitchFamily="18" charset="0"/>
              </a:rPr>
              <a:t>GRAND FINALE</a:t>
            </a:r>
          </a:p>
        </p:txBody>
      </p:sp>
      <p:sp>
        <p:nvSpPr>
          <p:cNvPr id="3" name="Subtitle 2">
            <a:extLst>
              <a:ext uri="{FF2B5EF4-FFF2-40B4-BE49-F238E27FC236}">
                <a16:creationId xmlns:a16="http://schemas.microsoft.com/office/drawing/2014/main" id="{79D9E879-05A7-4825-BF4D-6D0FC659CA6D}"/>
              </a:ext>
            </a:extLst>
          </p:cNvPr>
          <p:cNvSpPr>
            <a:spLocks noGrp="1"/>
          </p:cNvSpPr>
          <p:nvPr>
            <p:ph type="subTitle" idx="1"/>
          </p:nvPr>
        </p:nvSpPr>
        <p:spPr>
          <a:xfrm>
            <a:off x="643466" y="4133135"/>
            <a:ext cx="10902016" cy="1454510"/>
          </a:xfrm>
          <a:effectLst>
            <a:outerShdw blurRad="50800" dist="38100" dir="2700000" algn="tl" rotWithShape="0">
              <a:prstClr val="black">
                <a:alpha val="40000"/>
              </a:prstClr>
            </a:outerShdw>
          </a:effectLst>
        </p:spPr>
        <p:txBody>
          <a:bodyPr>
            <a:normAutofit/>
          </a:bodyPr>
          <a:lstStyle/>
          <a:p>
            <a:pPr algn="ctr"/>
            <a:r>
              <a:rPr lang="en-IN" sz="1800" b="1">
                <a:solidFill>
                  <a:schemeClr val="bg1"/>
                </a:solidFill>
                <a:latin typeface="Times New Roman" panose="02020603050405020304" pitchFamily="18" charset="0"/>
                <a:cs typeface="Times New Roman" panose="02020603050405020304" pitchFamily="18" charset="0"/>
              </a:rPr>
              <a:t>1</a:t>
            </a:r>
            <a:r>
              <a:rPr lang="en-IN" sz="1800" b="1" baseline="30000">
                <a:solidFill>
                  <a:schemeClr val="bg1"/>
                </a:solidFill>
                <a:latin typeface="Times New Roman" panose="02020603050405020304" pitchFamily="18" charset="0"/>
                <a:cs typeface="Times New Roman" panose="02020603050405020304" pitchFamily="18" charset="0"/>
              </a:rPr>
              <a:t>ST</a:t>
            </a:r>
            <a:r>
              <a:rPr lang="en-IN" sz="1800" b="1">
                <a:solidFill>
                  <a:schemeClr val="bg1"/>
                </a:solidFill>
                <a:latin typeface="Times New Roman" panose="02020603050405020304" pitchFamily="18" charset="0"/>
                <a:cs typeface="Times New Roman" panose="02020603050405020304" pitchFamily="18" charset="0"/>
              </a:rPr>
              <a:t> – 3</a:t>
            </a:r>
            <a:r>
              <a:rPr lang="en-IN" sz="1800" b="1" baseline="30000">
                <a:solidFill>
                  <a:schemeClr val="bg1"/>
                </a:solidFill>
                <a:latin typeface="Times New Roman" panose="02020603050405020304" pitchFamily="18" charset="0"/>
                <a:cs typeface="Times New Roman" panose="02020603050405020304" pitchFamily="18" charset="0"/>
              </a:rPr>
              <a:t>RD</a:t>
            </a:r>
            <a:r>
              <a:rPr lang="en-IN" sz="1800" b="1">
                <a:solidFill>
                  <a:schemeClr val="bg1"/>
                </a:solidFill>
                <a:latin typeface="Times New Roman" panose="02020603050405020304" pitchFamily="18" charset="0"/>
                <a:cs typeface="Times New Roman" panose="02020603050405020304" pitchFamily="18" charset="0"/>
              </a:rPr>
              <a:t> AUGUST 2020</a:t>
            </a:r>
          </a:p>
        </p:txBody>
      </p:sp>
      <p:cxnSp>
        <p:nvCxnSpPr>
          <p:cNvPr id="20" name="Straight Connector 19">
            <a:extLst>
              <a:ext uri="{FF2B5EF4-FFF2-40B4-BE49-F238E27FC236}">
                <a16:creationId xmlns:a16="http://schemas.microsoft.com/office/drawing/2014/main" id="{34E5597F-CE67-4085-9548-E6A8036DA3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93881" y="4035362"/>
            <a:ext cx="5404237" cy="0"/>
          </a:xfrm>
          <a:prstGeom prst="line">
            <a:avLst/>
          </a:prstGeom>
          <a:ln>
            <a:solidFill>
              <a:schemeClr val="bg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99136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3000"/>
            <a:lum/>
          </a:blip>
          <a:srcRect/>
          <a:stretch>
            <a:fillRect l="-34000" r="-3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03951-FAFB-4C63-B5C9-22F7F3213E4D}"/>
              </a:ext>
            </a:extLst>
          </p:cNvPr>
          <p:cNvSpPr>
            <a:spLocks noGrp="1"/>
          </p:cNvSpPr>
          <p:nvPr>
            <p:ph type="title"/>
          </p:nvPr>
        </p:nvSpPr>
        <p:spPr>
          <a:xfrm>
            <a:off x="838200" y="121844"/>
            <a:ext cx="10515600" cy="733833"/>
          </a:xfrm>
        </p:spPr>
        <p:txBody>
          <a:bodyPr>
            <a:normAutofit/>
          </a:bodyPr>
          <a:lstStyle/>
          <a:p>
            <a:pPr algn="ctr"/>
            <a:r>
              <a:rPr lang="en-IN" sz="3200" b="1" i="0" dirty="0">
                <a:latin typeface="Times New Roman" panose="02020603050405020304" pitchFamily="18" charset="0"/>
                <a:cs typeface="Times New Roman" panose="02020603050405020304" pitchFamily="18" charset="0"/>
              </a:rPr>
              <a:t>INCEPTION MODULE</a:t>
            </a:r>
          </a:p>
        </p:txBody>
      </p:sp>
      <p:pic>
        <p:nvPicPr>
          <p:cNvPr id="7" name="Picture 6">
            <a:extLst>
              <a:ext uri="{FF2B5EF4-FFF2-40B4-BE49-F238E27FC236}">
                <a16:creationId xmlns:a16="http://schemas.microsoft.com/office/drawing/2014/main" id="{6AB5177F-EBD2-4704-8111-B6096CFAFD45}"/>
              </a:ext>
            </a:extLst>
          </p:cNvPr>
          <p:cNvPicPr>
            <a:picLocks noChangeAspect="1"/>
          </p:cNvPicPr>
          <p:nvPr/>
        </p:nvPicPr>
        <p:blipFill>
          <a:blip r:embed="rId3"/>
          <a:stretch>
            <a:fillRect/>
          </a:stretch>
        </p:blipFill>
        <p:spPr>
          <a:xfrm>
            <a:off x="6647137" y="1363048"/>
            <a:ext cx="5544863" cy="3519343"/>
          </a:xfrm>
          <a:prstGeom prst="rect">
            <a:avLst/>
          </a:prstGeom>
        </p:spPr>
      </p:pic>
      <p:pic>
        <p:nvPicPr>
          <p:cNvPr id="9" name="Picture 8">
            <a:extLst>
              <a:ext uri="{FF2B5EF4-FFF2-40B4-BE49-F238E27FC236}">
                <a16:creationId xmlns:a16="http://schemas.microsoft.com/office/drawing/2014/main" id="{E212E7D9-4916-4DF4-A550-9AAE5A2EF31B}"/>
              </a:ext>
            </a:extLst>
          </p:cNvPr>
          <p:cNvPicPr>
            <a:picLocks noChangeAspect="1"/>
          </p:cNvPicPr>
          <p:nvPr/>
        </p:nvPicPr>
        <p:blipFill>
          <a:blip r:embed="rId4"/>
          <a:stretch>
            <a:fillRect/>
          </a:stretch>
        </p:blipFill>
        <p:spPr>
          <a:xfrm>
            <a:off x="126250" y="1182380"/>
            <a:ext cx="6269273" cy="4169796"/>
          </a:xfrm>
          <a:prstGeom prst="rect">
            <a:avLst/>
          </a:prstGeom>
        </p:spPr>
      </p:pic>
    </p:spTree>
    <p:extLst>
      <p:ext uri="{BB962C8B-B14F-4D97-AF65-F5344CB8AC3E}">
        <p14:creationId xmlns:p14="http://schemas.microsoft.com/office/powerpoint/2010/main" val="724459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3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32085-0635-469A-AE1C-9CCB1FC30110}"/>
              </a:ext>
            </a:extLst>
          </p:cNvPr>
          <p:cNvSpPr>
            <a:spLocks noGrp="1"/>
          </p:cNvSpPr>
          <p:nvPr>
            <p:ph type="ctrTitle"/>
          </p:nvPr>
        </p:nvSpPr>
        <p:spPr>
          <a:xfrm>
            <a:off x="1194575" y="23449"/>
            <a:ext cx="9610444" cy="654983"/>
          </a:xfrm>
        </p:spPr>
        <p:txBody>
          <a:bodyPr>
            <a:normAutofit/>
          </a:bodyPr>
          <a:lstStyle/>
          <a:p>
            <a:pPr algn="ctr"/>
            <a:r>
              <a:rPr lang="en-IN" sz="3200" b="1" i="0" dirty="0">
                <a:latin typeface="Times New Roman" panose="02020603050405020304" pitchFamily="18" charset="0"/>
                <a:cs typeface="Times New Roman" panose="02020603050405020304" pitchFamily="18" charset="0"/>
              </a:rPr>
              <a:t>WHAT IS SO UNIQUE ABOUT OUR APP?</a:t>
            </a:r>
          </a:p>
        </p:txBody>
      </p:sp>
      <p:sp>
        <p:nvSpPr>
          <p:cNvPr id="3" name="Subtitle 2">
            <a:extLst>
              <a:ext uri="{FF2B5EF4-FFF2-40B4-BE49-F238E27FC236}">
                <a16:creationId xmlns:a16="http://schemas.microsoft.com/office/drawing/2014/main" id="{555F21FA-6CD0-4658-8588-6F50385ED202}"/>
              </a:ext>
            </a:extLst>
          </p:cNvPr>
          <p:cNvSpPr>
            <a:spLocks noGrp="1"/>
          </p:cNvSpPr>
          <p:nvPr>
            <p:ph type="subTitle" idx="1"/>
          </p:nvPr>
        </p:nvSpPr>
        <p:spPr>
          <a:xfrm>
            <a:off x="829383" y="5979216"/>
            <a:ext cx="10533233" cy="611328"/>
          </a:xfrm>
        </p:spPr>
        <p:txBody>
          <a:bodyPr>
            <a:normAutofit/>
          </a:bodyPr>
          <a:lstStyle/>
          <a:p>
            <a:pPr algn="ctr"/>
            <a:r>
              <a:rPr lang="en-IN" sz="2800" b="1" dirty="0">
                <a:solidFill>
                  <a:schemeClr val="accent4">
                    <a:lumMod val="50000"/>
                  </a:schemeClr>
                </a:solidFill>
                <a:latin typeface="Comic Sans MS" panose="030F0702030302020204" pitchFamily="66" charset="0"/>
              </a:rPr>
              <a:t>Everything a farmer needs is right here</a:t>
            </a:r>
          </a:p>
        </p:txBody>
      </p:sp>
      <p:sp>
        <p:nvSpPr>
          <p:cNvPr id="4" name="TextBox 3">
            <a:extLst>
              <a:ext uri="{FF2B5EF4-FFF2-40B4-BE49-F238E27FC236}">
                <a16:creationId xmlns:a16="http://schemas.microsoft.com/office/drawing/2014/main" id="{837AE503-4BED-4874-991D-24CE9327914B}"/>
              </a:ext>
            </a:extLst>
          </p:cNvPr>
          <p:cNvSpPr txBox="1"/>
          <p:nvPr/>
        </p:nvSpPr>
        <p:spPr>
          <a:xfrm>
            <a:off x="1102297" y="774829"/>
            <a:ext cx="10533233" cy="5115311"/>
          </a:xfrm>
          <a:prstGeom prst="rect">
            <a:avLst/>
          </a:prstGeom>
          <a:noFill/>
        </p:spPr>
        <p:txBody>
          <a:bodyPr wrap="square" rtlCol="0">
            <a:spAutoFit/>
          </a:bodyPr>
          <a:lstStyle/>
          <a:p>
            <a:pPr marL="457200" indent="-457200">
              <a:lnSpc>
                <a:spcPct val="150000"/>
              </a:lnSpc>
              <a:buFont typeface="+mj-lt"/>
              <a:buAutoNum type="arabicPeriod"/>
            </a:pPr>
            <a:r>
              <a:rPr lang="en-IN" sz="2000" i="1" dirty="0">
                <a:latin typeface="Times New Roman" panose="02020603050405020304" pitchFamily="18" charset="0"/>
                <a:cs typeface="Times New Roman" panose="02020603050405020304" pitchFamily="18" charset="0"/>
              </a:rPr>
              <a:t>Crops can be identified from any picture</a:t>
            </a:r>
          </a:p>
          <a:p>
            <a:pPr marL="457200" indent="-457200">
              <a:lnSpc>
                <a:spcPct val="150000"/>
              </a:lnSpc>
              <a:buFont typeface="+mj-lt"/>
              <a:buAutoNum type="arabicPeriod"/>
            </a:pPr>
            <a:r>
              <a:rPr lang="en-IN" sz="2000" i="1" dirty="0">
                <a:latin typeface="Times New Roman" panose="02020603050405020304" pitchFamily="18" charset="0"/>
                <a:cs typeface="Times New Roman" panose="02020603050405020304" pitchFamily="18" charset="0"/>
              </a:rPr>
              <a:t>All the details about any particular crop is available; such as, fertiliser, pesticides, fungicides, diseases, seasons, tips, expert suggestions and a lot more</a:t>
            </a:r>
          </a:p>
          <a:p>
            <a:pPr marL="457200" indent="-457200">
              <a:lnSpc>
                <a:spcPct val="150000"/>
              </a:lnSpc>
              <a:buFont typeface="+mj-lt"/>
              <a:buAutoNum type="arabicPeriod"/>
            </a:pPr>
            <a:r>
              <a:rPr lang="en-IN" sz="2000" i="1" dirty="0">
                <a:latin typeface="Times New Roman" panose="02020603050405020304" pitchFamily="18" charset="0"/>
                <a:cs typeface="Times New Roman" panose="02020603050405020304" pitchFamily="18" charset="0"/>
              </a:rPr>
              <a:t>Communication across the farmer, labour, trader and investor can be easily established in the app itself to communicate and take decisions on various matters and also to keep a tab on the progress</a:t>
            </a:r>
          </a:p>
          <a:p>
            <a:pPr marL="457200" indent="-457200">
              <a:lnSpc>
                <a:spcPct val="150000"/>
              </a:lnSpc>
              <a:buFont typeface="+mj-lt"/>
              <a:buAutoNum type="arabicPeriod"/>
            </a:pPr>
            <a:r>
              <a:rPr lang="en-IN" sz="2000" i="1" dirty="0">
                <a:latin typeface="Times New Roman" panose="02020603050405020304" pitchFamily="18" charset="0"/>
                <a:cs typeface="Times New Roman" panose="02020603050405020304" pitchFamily="18" charset="0"/>
              </a:rPr>
              <a:t>Diseases can also be identified from a picture and also the relevant solutions such as pesticides, fungicides, etc. or other natural solutions are also provided</a:t>
            </a:r>
          </a:p>
          <a:p>
            <a:pPr marL="457200" indent="-457200">
              <a:lnSpc>
                <a:spcPct val="150000"/>
              </a:lnSpc>
              <a:buFont typeface="+mj-lt"/>
              <a:buAutoNum type="arabicPeriod"/>
            </a:pPr>
            <a:r>
              <a:rPr lang="en-IN" sz="2000" i="1" dirty="0">
                <a:latin typeface="Times New Roman" panose="02020603050405020304" pitchFamily="18" charset="0"/>
                <a:cs typeface="Times New Roman" panose="02020603050405020304" pitchFamily="18" charset="0"/>
              </a:rPr>
              <a:t>A huge boon for upcoming young farmers</a:t>
            </a:r>
          </a:p>
          <a:p>
            <a:pPr marL="457200" indent="-457200">
              <a:lnSpc>
                <a:spcPct val="150000"/>
              </a:lnSpc>
              <a:buFont typeface="+mj-lt"/>
              <a:buAutoNum type="arabicPeriod"/>
            </a:pPr>
            <a:r>
              <a:rPr lang="en-IN" sz="2000" i="1" dirty="0">
                <a:latin typeface="Times New Roman" panose="02020603050405020304" pitchFamily="18" charset="0"/>
                <a:cs typeface="Times New Roman" panose="02020603050405020304" pitchFamily="18" charset="0"/>
              </a:rPr>
              <a:t>This app also enables the user to know the location of the crops available in the country and also share photos along with details about the crop on social media</a:t>
            </a:r>
          </a:p>
        </p:txBody>
      </p:sp>
    </p:spTree>
    <p:extLst>
      <p:ext uri="{BB962C8B-B14F-4D97-AF65-F5344CB8AC3E}">
        <p14:creationId xmlns:p14="http://schemas.microsoft.com/office/powerpoint/2010/main" val="2081219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t="-39000" b="-3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361A1-C556-49BE-8668-A21426545DBB}"/>
              </a:ext>
            </a:extLst>
          </p:cNvPr>
          <p:cNvSpPr>
            <a:spLocks noGrp="1"/>
          </p:cNvSpPr>
          <p:nvPr>
            <p:ph type="title"/>
          </p:nvPr>
        </p:nvSpPr>
        <p:spPr>
          <a:xfrm>
            <a:off x="485862" y="2806322"/>
            <a:ext cx="10515600" cy="742222"/>
          </a:xfrm>
        </p:spPr>
        <p:txBody>
          <a:bodyPr/>
          <a:lstStyle/>
          <a:p>
            <a:pPr algn="ctr"/>
            <a:r>
              <a:rPr lang="en-IN" b="1" i="0" dirty="0">
                <a:latin typeface="Times New Roman" panose="02020603050405020304" pitchFamily="18" charset="0"/>
                <a:cs typeface="Times New Roman" panose="02020603050405020304" pitchFamily="18" charset="0"/>
              </a:rPr>
              <a:t>THANK YOU !!!</a:t>
            </a:r>
          </a:p>
        </p:txBody>
      </p:sp>
    </p:spTree>
    <p:extLst>
      <p:ext uri="{BB962C8B-B14F-4D97-AF65-F5344CB8AC3E}">
        <p14:creationId xmlns:p14="http://schemas.microsoft.com/office/powerpoint/2010/main" val="3844094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1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CAFA6-8BF2-4DD5-91E3-9FEF2475F16B}"/>
              </a:ext>
            </a:extLst>
          </p:cNvPr>
          <p:cNvSpPr>
            <a:spLocks noGrp="1"/>
          </p:cNvSpPr>
          <p:nvPr>
            <p:ph type="title"/>
          </p:nvPr>
        </p:nvSpPr>
        <p:spPr>
          <a:xfrm>
            <a:off x="838200" y="79900"/>
            <a:ext cx="10515600" cy="926780"/>
          </a:xfrm>
        </p:spPr>
        <p:txBody>
          <a:bodyPr/>
          <a:lstStyle/>
          <a:p>
            <a:pPr algn="ctr"/>
            <a:r>
              <a:rPr lang="en-IN" i="0" dirty="0">
                <a:latin typeface="Times New Roman" panose="02020603050405020304" pitchFamily="18" charset="0"/>
                <a:cs typeface="Times New Roman" panose="02020603050405020304" pitchFamily="18" charset="0"/>
              </a:rPr>
              <a:t>PROBLEM STATEMENT DETAILS</a:t>
            </a:r>
          </a:p>
        </p:txBody>
      </p:sp>
      <p:sp>
        <p:nvSpPr>
          <p:cNvPr id="3" name="Content Placeholder 2">
            <a:extLst>
              <a:ext uri="{FF2B5EF4-FFF2-40B4-BE49-F238E27FC236}">
                <a16:creationId xmlns:a16="http://schemas.microsoft.com/office/drawing/2014/main" id="{B1B5E7E6-3166-467F-8F3C-FF1FA8C3B5E9}"/>
              </a:ext>
            </a:extLst>
          </p:cNvPr>
          <p:cNvSpPr>
            <a:spLocks noGrp="1"/>
          </p:cNvSpPr>
          <p:nvPr>
            <p:ph idx="1"/>
          </p:nvPr>
        </p:nvSpPr>
        <p:spPr>
          <a:xfrm>
            <a:off x="335559" y="1191238"/>
            <a:ext cx="11627141" cy="5503178"/>
          </a:xfrm>
        </p:spPr>
        <p:txBody>
          <a:bodyPr>
            <a:noAutofit/>
          </a:bodyPr>
          <a:lstStyle/>
          <a:p>
            <a:pPr marL="0" indent="0">
              <a:lnSpc>
                <a:spcPct val="170000"/>
              </a:lnSpc>
              <a:buNone/>
            </a:pPr>
            <a:r>
              <a:rPr lang="en-US" sz="1900" b="1" dirty="0">
                <a:latin typeface="Times New Roman" panose="02020603050405020304" pitchFamily="18" charset="0"/>
                <a:cs typeface="Times New Roman" panose="02020603050405020304" pitchFamily="18" charset="0"/>
              </a:rPr>
              <a:t>MINISTRY/ ORGANIZATION NAME: </a:t>
            </a:r>
            <a:r>
              <a:rPr lang="en-US" sz="1900" dirty="0">
                <a:latin typeface="Times New Roman" panose="02020603050405020304" pitchFamily="18" charset="0"/>
                <a:cs typeface="Times New Roman" panose="02020603050405020304" pitchFamily="18" charset="0"/>
              </a:rPr>
              <a:t>INDIAN SPACE RESEARCH ORGANIZATION (ISRO)</a:t>
            </a:r>
          </a:p>
          <a:p>
            <a:pPr marL="0" indent="0">
              <a:lnSpc>
                <a:spcPct val="170000"/>
              </a:lnSpc>
              <a:buNone/>
            </a:pPr>
            <a:r>
              <a:rPr lang="en-US" sz="1900" b="1" dirty="0">
                <a:latin typeface="Times New Roman" panose="02020603050405020304" pitchFamily="18" charset="0"/>
                <a:cs typeface="Times New Roman" panose="02020603050405020304" pitchFamily="18" charset="0"/>
              </a:rPr>
              <a:t>PROBLEM STATEMENT ID : </a:t>
            </a:r>
            <a:r>
              <a:rPr lang="en-US" sz="1900" dirty="0">
                <a:latin typeface="Times New Roman" panose="02020603050405020304" pitchFamily="18" charset="0"/>
                <a:cs typeface="Times New Roman" panose="02020603050405020304" pitchFamily="18" charset="0"/>
              </a:rPr>
              <a:t>NM378</a:t>
            </a:r>
          </a:p>
          <a:p>
            <a:pPr marL="0" indent="0">
              <a:lnSpc>
                <a:spcPct val="170000"/>
              </a:lnSpc>
              <a:buNone/>
            </a:pPr>
            <a:r>
              <a:rPr lang="en-US" sz="1900" b="1" dirty="0">
                <a:latin typeface="Times New Roman" panose="02020603050405020304" pitchFamily="18" charset="0"/>
                <a:cs typeface="Times New Roman" panose="02020603050405020304" pitchFamily="18" charset="0"/>
              </a:rPr>
              <a:t>PROBLEM STATEMENT : </a:t>
            </a:r>
            <a:r>
              <a:rPr lang="en-US" sz="1900" dirty="0">
                <a:latin typeface="Times New Roman" panose="02020603050405020304" pitchFamily="18" charset="0"/>
                <a:cs typeface="Times New Roman" panose="02020603050405020304" pitchFamily="18" charset="0"/>
              </a:rPr>
              <a:t>AI Based Crop Identification App</a:t>
            </a:r>
          </a:p>
          <a:p>
            <a:pPr marL="0" indent="0">
              <a:lnSpc>
                <a:spcPct val="170000"/>
              </a:lnSpc>
              <a:buNone/>
            </a:pPr>
            <a:r>
              <a:rPr lang="en-US" sz="1900" b="1" dirty="0">
                <a:latin typeface="Times New Roman" panose="02020603050405020304" pitchFamily="18" charset="0"/>
                <a:cs typeface="Times New Roman" panose="02020603050405020304" pitchFamily="18" charset="0"/>
              </a:rPr>
              <a:t>PROBLEM STATEMENT DESCRIPTION:</a:t>
            </a:r>
          </a:p>
          <a:p>
            <a:pPr marL="0" indent="0" algn="just">
              <a:lnSpc>
                <a:spcPct val="170000"/>
              </a:lnSpc>
              <a:buNone/>
            </a:pPr>
            <a:r>
              <a:rPr lang="en-US" sz="1900" dirty="0">
                <a:latin typeface="Times New Roman" panose="02020603050405020304" pitchFamily="18" charset="0"/>
                <a:cs typeface="Times New Roman" panose="02020603050405020304" pitchFamily="18" charset="0"/>
              </a:rPr>
              <a:t>Develop a mobile application that can identify crop using only field photo of a crop. The team must target at-least 10 different crops for demonstration. The application will allow the user to take photos and automatically identify the crop. The photo and crop information along with geolocation information should be stored in an internal database which can be exported/emailed.</a:t>
            </a:r>
            <a:endParaRPr lang="en-IN" sz="19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br>
              <a:rPr lang="en-US" sz="2000" dirty="0">
                <a:latin typeface="Times New Roman" panose="02020603050405020304" pitchFamily="18" charset="0"/>
                <a:cs typeface="Times New Roman" panose="02020603050405020304" pitchFamily="18" charset="0"/>
              </a:rPr>
            </a:br>
            <a:endParaRPr lang="en-IN" sz="2000" dirty="0"/>
          </a:p>
        </p:txBody>
      </p:sp>
    </p:spTree>
    <p:extLst>
      <p:ext uri="{BB962C8B-B14F-4D97-AF65-F5344CB8AC3E}">
        <p14:creationId xmlns:p14="http://schemas.microsoft.com/office/powerpoint/2010/main" val="4200298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11000"/>
            <a:lum/>
          </a:blip>
          <a:srcRect/>
          <a:stretch>
            <a:fillRect t="-13000" b="-13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CAFA6-8BF2-4DD5-91E3-9FEF2475F16B}"/>
              </a:ext>
            </a:extLst>
          </p:cNvPr>
          <p:cNvSpPr>
            <a:spLocks noGrp="1"/>
          </p:cNvSpPr>
          <p:nvPr>
            <p:ph type="title"/>
          </p:nvPr>
        </p:nvSpPr>
        <p:spPr>
          <a:xfrm>
            <a:off x="838200" y="79900"/>
            <a:ext cx="10515600" cy="926780"/>
          </a:xfrm>
        </p:spPr>
        <p:txBody>
          <a:bodyPr/>
          <a:lstStyle/>
          <a:p>
            <a:pPr algn="ctr"/>
            <a:r>
              <a:rPr lang="en-IN" i="0" dirty="0">
                <a:latin typeface="Times New Roman" panose="02020603050405020304" pitchFamily="18" charset="0"/>
                <a:cs typeface="Times New Roman" panose="02020603050405020304" pitchFamily="18" charset="0"/>
              </a:rPr>
              <a:t>TEAM DETAILS</a:t>
            </a:r>
          </a:p>
        </p:txBody>
      </p:sp>
      <p:sp>
        <p:nvSpPr>
          <p:cNvPr id="3" name="Content Placeholder 2">
            <a:extLst>
              <a:ext uri="{FF2B5EF4-FFF2-40B4-BE49-F238E27FC236}">
                <a16:creationId xmlns:a16="http://schemas.microsoft.com/office/drawing/2014/main" id="{B1B5E7E6-3166-467F-8F3C-FF1FA8C3B5E9}"/>
              </a:ext>
            </a:extLst>
          </p:cNvPr>
          <p:cNvSpPr>
            <a:spLocks noGrp="1"/>
          </p:cNvSpPr>
          <p:nvPr>
            <p:ph idx="1"/>
          </p:nvPr>
        </p:nvSpPr>
        <p:spPr>
          <a:xfrm>
            <a:off x="335559" y="1191238"/>
            <a:ext cx="11627141" cy="5503178"/>
          </a:xfrm>
        </p:spPr>
        <p:txBody>
          <a:bodyPr>
            <a:noAutofit/>
          </a:bodyPr>
          <a:lstStyle/>
          <a:p>
            <a:pPr marL="0" indent="0">
              <a:lnSpc>
                <a:spcPct val="170000"/>
              </a:lnSpc>
              <a:buNone/>
            </a:pPr>
            <a:r>
              <a:rPr lang="en-US" sz="1600" b="1" dirty="0">
                <a:latin typeface="Times New Roman" panose="02020603050405020304" pitchFamily="18" charset="0"/>
                <a:cs typeface="Times New Roman" panose="02020603050405020304" pitchFamily="18" charset="0"/>
              </a:rPr>
              <a:t>TEAM NAME: </a:t>
            </a:r>
            <a:r>
              <a:rPr lang="en-US" sz="1600" dirty="0">
                <a:latin typeface="Times New Roman" panose="02020603050405020304" pitchFamily="18" charset="0"/>
                <a:cs typeface="Times New Roman" panose="02020603050405020304" pitchFamily="18" charset="0"/>
              </a:rPr>
              <a:t>AGRINAUTS</a:t>
            </a:r>
          </a:p>
          <a:p>
            <a:pPr marL="0" indent="0">
              <a:lnSpc>
                <a:spcPct val="170000"/>
              </a:lnSpc>
              <a:buNone/>
            </a:pPr>
            <a:r>
              <a:rPr lang="en-US" sz="1600" b="1" dirty="0">
                <a:latin typeface="Times New Roman" panose="02020603050405020304" pitchFamily="18" charset="0"/>
                <a:cs typeface="Times New Roman" panose="02020603050405020304" pitchFamily="18" charset="0"/>
              </a:rPr>
              <a:t>TEAM LEADER: </a:t>
            </a:r>
            <a:r>
              <a:rPr lang="en-US" sz="1600" dirty="0">
                <a:latin typeface="Times New Roman" panose="02020603050405020304" pitchFamily="18" charset="0"/>
                <a:cs typeface="Times New Roman" panose="02020603050405020304" pitchFamily="18" charset="0"/>
              </a:rPr>
              <a:t>C LOKESHWAR REDDY</a:t>
            </a:r>
          </a:p>
          <a:p>
            <a:pPr marL="0" indent="0">
              <a:lnSpc>
                <a:spcPct val="170000"/>
              </a:lnSpc>
              <a:buNone/>
            </a:pPr>
            <a:r>
              <a:rPr lang="en-US" sz="1600" b="1" dirty="0">
                <a:latin typeface="Times New Roman" panose="02020603050405020304" pitchFamily="18" charset="0"/>
                <a:cs typeface="Times New Roman" panose="02020603050405020304" pitchFamily="18" charset="0"/>
              </a:rPr>
              <a:t>COLLEGE NAME : </a:t>
            </a:r>
            <a:r>
              <a:rPr lang="en-US" sz="1600" dirty="0">
                <a:latin typeface="Times New Roman" panose="02020603050405020304" pitchFamily="18" charset="0"/>
                <a:cs typeface="Times New Roman" panose="02020603050405020304" pitchFamily="18" charset="0"/>
              </a:rPr>
              <a:t>HINDUSTAN INSTITUTE OF TECHNOLOGY AND SCIENCE</a:t>
            </a:r>
            <a:endParaRPr lang="en-US" sz="1600" b="1" dirty="0">
              <a:latin typeface="Times New Roman" panose="02020603050405020304" pitchFamily="18" charset="0"/>
              <a:cs typeface="Times New Roman" panose="02020603050405020304" pitchFamily="18" charset="0"/>
            </a:endParaRPr>
          </a:p>
          <a:p>
            <a:pPr marL="0" indent="0">
              <a:lnSpc>
                <a:spcPct val="170000"/>
              </a:lnSpc>
              <a:buNone/>
            </a:pPr>
            <a:r>
              <a:rPr lang="en-US" sz="1600" b="1" dirty="0">
                <a:latin typeface="Times New Roman" panose="02020603050405020304" pitchFamily="18" charset="0"/>
                <a:cs typeface="Times New Roman" panose="02020603050405020304" pitchFamily="18" charset="0"/>
              </a:rPr>
              <a:t>TEAM MEMBERS:</a:t>
            </a:r>
          </a:p>
          <a:p>
            <a:pPr marL="457200" indent="-457200">
              <a:lnSpc>
                <a:spcPct val="170000"/>
              </a:lnSpc>
              <a:buFont typeface="+mj-lt"/>
              <a:buAutoNum type="arabicPeriod"/>
            </a:pPr>
            <a:r>
              <a:rPr lang="en-US" sz="1600" dirty="0">
                <a:latin typeface="Times New Roman" panose="02020603050405020304" pitchFamily="18" charset="0"/>
                <a:cs typeface="Times New Roman" panose="02020603050405020304" pitchFamily="18" charset="0"/>
              </a:rPr>
              <a:t>K M ADITHYA KRISHNA</a:t>
            </a:r>
          </a:p>
          <a:p>
            <a:pPr marL="457200" indent="-457200">
              <a:lnSpc>
                <a:spcPct val="170000"/>
              </a:lnSpc>
              <a:buFont typeface="+mj-lt"/>
              <a:buAutoNum type="arabicPeriod"/>
            </a:pPr>
            <a:r>
              <a:rPr lang="en-US" sz="1600" dirty="0">
                <a:latin typeface="Times New Roman" panose="02020603050405020304" pitchFamily="18" charset="0"/>
                <a:cs typeface="Times New Roman" panose="02020603050405020304" pitchFamily="18" charset="0"/>
              </a:rPr>
              <a:t>TAARUN SRINIVAS</a:t>
            </a:r>
          </a:p>
          <a:p>
            <a:pPr marL="457200" indent="-457200">
              <a:lnSpc>
                <a:spcPct val="170000"/>
              </a:lnSpc>
              <a:buFont typeface="+mj-lt"/>
              <a:buAutoNum type="arabicPeriod"/>
            </a:pPr>
            <a:r>
              <a:rPr lang="en-US" sz="1600" dirty="0">
                <a:latin typeface="Times New Roman" panose="02020603050405020304" pitchFamily="18" charset="0"/>
                <a:cs typeface="Times New Roman" panose="02020603050405020304" pitchFamily="18" charset="0"/>
              </a:rPr>
              <a:t>R R HARSHAVARDANA</a:t>
            </a:r>
          </a:p>
          <a:p>
            <a:pPr marL="457200" indent="-457200">
              <a:lnSpc>
                <a:spcPct val="170000"/>
              </a:lnSpc>
              <a:buFont typeface="+mj-lt"/>
              <a:buAutoNum type="arabicPeriod"/>
            </a:pPr>
            <a:r>
              <a:rPr lang="en-IN" sz="1600" b="0" i="0" dirty="0">
                <a:solidFill>
                  <a:srgbClr val="333333"/>
                </a:solidFill>
                <a:effectLst/>
                <a:latin typeface="Helvetica" panose="020B0604020202020204" pitchFamily="34" charset="0"/>
              </a:rPr>
              <a:t>BALLA NAGA RAJESWARI</a:t>
            </a:r>
            <a:endParaRPr lang="en-US" sz="1600" b="0" i="0" dirty="0">
              <a:solidFill>
                <a:srgbClr val="333333"/>
              </a:solidFill>
              <a:effectLst/>
              <a:latin typeface="Times New Roman" panose="02020603050405020304" pitchFamily="18" charset="0"/>
              <a:cs typeface="Times New Roman" panose="02020603050405020304" pitchFamily="18" charset="0"/>
            </a:endParaRPr>
          </a:p>
          <a:p>
            <a:pPr marL="457200" indent="-457200">
              <a:lnSpc>
                <a:spcPct val="170000"/>
              </a:lnSpc>
              <a:buFont typeface="+mj-lt"/>
              <a:buAutoNum type="arabicPeriod"/>
            </a:pPr>
            <a:r>
              <a:rPr lang="en-IN" sz="1600" b="0" i="0" dirty="0">
                <a:solidFill>
                  <a:srgbClr val="333333"/>
                </a:solidFill>
                <a:effectLst/>
                <a:latin typeface="Helvetica" panose="020B0604020202020204" pitchFamily="34" charset="0"/>
              </a:rPr>
              <a:t>VAMSI RAJESHWAR SAI G</a:t>
            </a: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br>
              <a:rPr lang="en-US" sz="1600" dirty="0">
                <a:latin typeface="Times New Roman" panose="02020603050405020304" pitchFamily="18" charset="0"/>
                <a:cs typeface="Times New Roman" panose="02020603050405020304" pitchFamily="18" charset="0"/>
              </a:rPr>
            </a:br>
            <a:endParaRPr lang="en-IN" sz="1600" dirty="0"/>
          </a:p>
        </p:txBody>
      </p:sp>
    </p:spTree>
    <p:extLst>
      <p:ext uri="{BB962C8B-B14F-4D97-AF65-F5344CB8AC3E}">
        <p14:creationId xmlns:p14="http://schemas.microsoft.com/office/powerpoint/2010/main" val="2834482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2000"/>
            <a:lum/>
          </a:blip>
          <a:srcRect/>
          <a:stretch>
            <a:fillRect l="-8000" r="-8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CAFA6-8BF2-4DD5-91E3-9FEF2475F16B}"/>
              </a:ext>
            </a:extLst>
          </p:cNvPr>
          <p:cNvSpPr>
            <a:spLocks noGrp="1"/>
          </p:cNvSpPr>
          <p:nvPr>
            <p:ph type="title"/>
          </p:nvPr>
        </p:nvSpPr>
        <p:spPr>
          <a:xfrm>
            <a:off x="838200" y="79900"/>
            <a:ext cx="10515600" cy="926780"/>
          </a:xfrm>
        </p:spPr>
        <p:txBody>
          <a:bodyPr/>
          <a:lstStyle/>
          <a:p>
            <a:pPr algn="ctr"/>
            <a:r>
              <a:rPr lang="en-IN" i="0" dirty="0">
                <a:latin typeface="Times New Roman" panose="02020603050405020304" pitchFamily="18" charset="0"/>
                <a:cs typeface="Times New Roman" panose="02020603050405020304" pitchFamily="18" charset="0"/>
              </a:rPr>
              <a:t>WHAT ?</a:t>
            </a:r>
          </a:p>
        </p:txBody>
      </p:sp>
      <p:sp>
        <p:nvSpPr>
          <p:cNvPr id="3" name="Content Placeholder 2">
            <a:extLst>
              <a:ext uri="{FF2B5EF4-FFF2-40B4-BE49-F238E27FC236}">
                <a16:creationId xmlns:a16="http://schemas.microsoft.com/office/drawing/2014/main" id="{B1B5E7E6-3166-467F-8F3C-FF1FA8C3B5E9}"/>
              </a:ext>
            </a:extLst>
          </p:cNvPr>
          <p:cNvSpPr>
            <a:spLocks noGrp="1"/>
          </p:cNvSpPr>
          <p:nvPr>
            <p:ph idx="1"/>
          </p:nvPr>
        </p:nvSpPr>
        <p:spPr>
          <a:xfrm>
            <a:off x="335559" y="1006680"/>
            <a:ext cx="11627141" cy="5687736"/>
          </a:xfrm>
        </p:spPr>
        <p:txBody>
          <a:bodyPr>
            <a:noAutofit/>
          </a:bodyPr>
          <a:lstStyle/>
          <a:p>
            <a:pPr marL="342900" indent="-342900" algn="just">
              <a:lnSpc>
                <a:spcPct val="150000"/>
              </a:lnSpc>
              <a:buFont typeface="+mj-lt"/>
              <a:buAutoNum type="arabicPeriod"/>
            </a:pPr>
            <a:r>
              <a:rPr lang="en-US" sz="2000" i="1" dirty="0">
                <a:latin typeface="Times New Roman" panose="02020603050405020304" pitchFamily="18" charset="0"/>
                <a:cs typeface="Times New Roman" panose="02020603050405020304" pitchFamily="18" charset="0"/>
              </a:rPr>
              <a:t>An android application is developed that upon capturing an image of a crop will identify the type of crop, gives a brief description of crop and indicates the user the current location of the crop.</a:t>
            </a:r>
          </a:p>
          <a:p>
            <a:pPr marL="342900" indent="-342900" algn="just">
              <a:lnSpc>
                <a:spcPct val="150000"/>
              </a:lnSpc>
              <a:buFont typeface="+mj-lt"/>
              <a:buAutoNum type="arabicPeriod"/>
            </a:pPr>
            <a:r>
              <a:rPr lang="en-US" sz="2000" i="1" dirty="0">
                <a:latin typeface="Times New Roman" panose="02020603050405020304" pitchFamily="18" charset="0"/>
                <a:cs typeface="Times New Roman" panose="02020603050405020304" pitchFamily="18" charset="0"/>
              </a:rPr>
              <a:t>Other than the above mentioned information, a lot more features will also be included in the application.</a:t>
            </a:r>
          </a:p>
          <a:p>
            <a:pPr marL="342900" indent="-342900" algn="just">
              <a:lnSpc>
                <a:spcPct val="150000"/>
              </a:lnSpc>
              <a:buFont typeface="+mj-lt"/>
              <a:buAutoNum type="arabicPeriod"/>
            </a:pPr>
            <a:r>
              <a:rPr lang="en-US" sz="2000" i="1" dirty="0">
                <a:latin typeface="Times New Roman" panose="02020603050405020304" pitchFamily="18" charset="0"/>
                <a:cs typeface="Times New Roman" panose="02020603050405020304" pitchFamily="18" charset="0"/>
              </a:rPr>
              <a:t>The user can get to know details about various crops, their growing period, harvesting methods, diseases that affect them, pesticides to be used and lot more.</a:t>
            </a:r>
          </a:p>
          <a:p>
            <a:pPr marL="342900" indent="-342900" algn="just">
              <a:lnSpc>
                <a:spcPct val="150000"/>
              </a:lnSpc>
              <a:buFont typeface="+mj-lt"/>
              <a:buAutoNum type="arabicPeriod"/>
            </a:pPr>
            <a:r>
              <a:rPr lang="en-US" sz="2000" i="1" dirty="0">
                <a:latin typeface="Times New Roman" panose="02020603050405020304" pitchFamily="18" charset="0"/>
                <a:cs typeface="Times New Roman" panose="02020603050405020304" pitchFamily="18" charset="0"/>
              </a:rPr>
              <a:t>This application is believed to bridge the gap between the farmers and traders / investors using our data store and communication features.</a:t>
            </a:r>
          </a:p>
          <a:p>
            <a:pPr marL="342900" indent="-342900" algn="just">
              <a:lnSpc>
                <a:spcPct val="150000"/>
              </a:lnSpc>
              <a:buFont typeface="+mj-lt"/>
              <a:buAutoNum type="arabicPeriod"/>
            </a:pPr>
            <a:r>
              <a:rPr lang="en-US" sz="2000" i="1" dirty="0">
                <a:latin typeface="Times New Roman" panose="02020603050405020304" pitchFamily="18" charset="0"/>
                <a:cs typeface="Times New Roman" panose="02020603050405020304" pitchFamily="18" charset="0"/>
              </a:rPr>
              <a:t>Also, the user will be able to share the information he collected through various social media.</a:t>
            </a:r>
          </a:p>
          <a:p>
            <a:pPr marL="342900" indent="-342900" algn="just">
              <a:lnSpc>
                <a:spcPct val="150000"/>
              </a:lnSpc>
              <a:buFont typeface="+mj-lt"/>
              <a:buAutoNum type="arabicPeriod"/>
            </a:pPr>
            <a:r>
              <a:rPr lang="en-US" sz="2000" i="1" dirty="0">
                <a:latin typeface="Times New Roman" panose="02020603050405020304" pitchFamily="18" charset="0"/>
                <a:cs typeface="Times New Roman" panose="02020603050405020304" pitchFamily="18" charset="0"/>
              </a:rPr>
              <a:t>Concepts of machine learning is used to identify the crops and Android Studio platform is used to develop the application which will be discussed in detail during the course of our journey.</a:t>
            </a:r>
          </a:p>
          <a:p>
            <a:pPr marL="0" indent="0">
              <a:buNone/>
            </a:pPr>
            <a:br>
              <a:rPr lang="en-US" sz="2000" i="1" dirty="0">
                <a:latin typeface="Times New Roman" panose="02020603050405020304" pitchFamily="18" charset="0"/>
                <a:cs typeface="Times New Roman" panose="02020603050405020304" pitchFamily="18" charset="0"/>
              </a:rPr>
            </a:br>
            <a:endParaRPr lang="en-IN" sz="2000" i="1" dirty="0"/>
          </a:p>
        </p:txBody>
      </p:sp>
    </p:spTree>
    <p:extLst>
      <p:ext uri="{BB962C8B-B14F-4D97-AF65-F5344CB8AC3E}">
        <p14:creationId xmlns:p14="http://schemas.microsoft.com/office/powerpoint/2010/main" val="2153818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1000"/>
            <a:duotone>
              <a:prstClr val="black"/>
              <a:schemeClr val="accent3">
                <a:tint val="45000"/>
                <a:satMod val="400000"/>
              </a:schemeClr>
            </a:duotone>
            <a:lum/>
          </a:blip>
          <a:srcRect/>
          <a:stretch>
            <a:fillRect l="-6000" r="-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CAFA6-8BF2-4DD5-91E3-9FEF2475F16B}"/>
              </a:ext>
            </a:extLst>
          </p:cNvPr>
          <p:cNvSpPr>
            <a:spLocks noGrp="1"/>
          </p:cNvSpPr>
          <p:nvPr>
            <p:ph type="title"/>
          </p:nvPr>
        </p:nvSpPr>
        <p:spPr>
          <a:xfrm>
            <a:off x="838200" y="79900"/>
            <a:ext cx="10515600" cy="926780"/>
          </a:xfrm>
        </p:spPr>
        <p:txBody>
          <a:bodyPr/>
          <a:lstStyle/>
          <a:p>
            <a:pPr algn="ctr"/>
            <a:r>
              <a:rPr lang="en-IN" i="0" dirty="0">
                <a:latin typeface="Times New Roman" panose="02020603050405020304" pitchFamily="18" charset="0"/>
                <a:cs typeface="Times New Roman" panose="02020603050405020304" pitchFamily="18" charset="0"/>
              </a:rPr>
              <a:t>WHY ?</a:t>
            </a:r>
          </a:p>
        </p:txBody>
      </p:sp>
      <p:sp>
        <p:nvSpPr>
          <p:cNvPr id="3" name="Content Placeholder 2">
            <a:extLst>
              <a:ext uri="{FF2B5EF4-FFF2-40B4-BE49-F238E27FC236}">
                <a16:creationId xmlns:a16="http://schemas.microsoft.com/office/drawing/2014/main" id="{B1B5E7E6-3166-467F-8F3C-FF1FA8C3B5E9}"/>
              </a:ext>
            </a:extLst>
          </p:cNvPr>
          <p:cNvSpPr>
            <a:spLocks noGrp="1"/>
          </p:cNvSpPr>
          <p:nvPr>
            <p:ph idx="1"/>
          </p:nvPr>
        </p:nvSpPr>
        <p:spPr>
          <a:xfrm>
            <a:off x="282429" y="1123234"/>
            <a:ext cx="11627141" cy="4396722"/>
          </a:xfrm>
        </p:spPr>
        <p:txBody>
          <a:bodyPr>
            <a:noAutofit/>
          </a:bodyPr>
          <a:lstStyle/>
          <a:p>
            <a:pPr marL="457200" indent="-457200" algn="just">
              <a:lnSpc>
                <a:spcPct val="150000"/>
              </a:lnSpc>
              <a:buFont typeface="+mj-lt"/>
              <a:buAutoNum type="arabicPeriod"/>
            </a:pPr>
            <a:r>
              <a:rPr lang="en-IN" sz="2000" i="1" dirty="0">
                <a:latin typeface="Times New Roman" panose="02020603050405020304" pitchFamily="18" charset="0"/>
                <a:cs typeface="Times New Roman" panose="02020603050405020304" pitchFamily="18" charset="0"/>
              </a:rPr>
              <a:t>Information on crop statistics is required for planning and decision making purposes such as distribution and storage of food grains, food security, etc. </a:t>
            </a:r>
          </a:p>
          <a:p>
            <a:pPr marL="457200" indent="-457200" algn="just">
              <a:lnSpc>
                <a:spcPct val="150000"/>
              </a:lnSpc>
              <a:buFont typeface="+mj-lt"/>
              <a:buAutoNum type="arabicPeriod"/>
            </a:pPr>
            <a:r>
              <a:rPr lang="en-IN" sz="2000" i="1" dirty="0">
                <a:latin typeface="Times New Roman" panose="02020603050405020304" pitchFamily="18" charset="0"/>
                <a:cs typeface="Times New Roman" panose="02020603050405020304" pitchFamily="18" charset="0"/>
              </a:rPr>
              <a:t> Governments and agricultural managers require these information for planning the import and export of food products.</a:t>
            </a:r>
          </a:p>
          <a:p>
            <a:pPr marL="457200" indent="-457200" algn="just">
              <a:lnSpc>
                <a:spcPct val="150000"/>
              </a:lnSpc>
              <a:buFont typeface="+mj-lt"/>
              <a:buAutoNum type="arabicPeriod"/>
            </a:pPr>
            <a:r>
              <a:rPr lang="en-IN" sz="2000" i="1" dirty="0">
                <a:latin typeface="Times New Roman" panose="02020603050405020304" pitchFamily="18" charset="0"/>
                <a:cs typeface="Times New Roman" panose="02020603050405020304" pitchFamily="18" charset="0"/>
              </a:rPr>
              <a:t>Remote sensing data enable the determination of spatial distribution of crops at varying spatial schemes.</a:t>
            </a:r>
          </a:p>
          <a:p>
            <a:pPr marL="457200" indent="-457200" algn="just">
              <a:lnSpc>
                <a:spcPct val="150000"/>
              </a:lnSpc>
              <a:buFont typeface="+mj-lt"/>
              <a:buAutoNum type="arabicPeriod"/>
            </a:pPr>
            <a:r>
              <a:rPr lang="en-IN" sz="2000" i="1" dirty="0">
                <a:latin typeface="Times New Roman" panose="02020603050405020304" pitchFamily="18" charset="0"/>
                <a:cs typeface="Times New Roman" panose="02020603050405020304" pitchFamily="18" charset="0"/>
              </a:rPr>
              <a:t>Despite acquiring sufficient satellite and field data, crop Identification / Classification can be very challenging and result in low accuracies.</a:t>
            </a:r>
          </a:p>
          <a:p>
            <a:pPr marL="0" indent="0" algn="just">
              <a:buNone/>
            </a:pPr>
            <a:br>
              <a:rPr lang="en-US" sz="2000" i="1" dirty="0">
                <a:latin typeface="Times New Roman" panose="02020603050405020304" pitchFamily="18" charset="0"/>
                <a:cs typeface="Times New Roman" panose="02020603050405020304" pitchFamily="18" charset="0"/>
              </a:rPr>
            </a:br>
            <a:endParaRPr lang="en-IN" sz="2000" i="1" dirty="0"/>
          </a:p>
        </p:txBody>
      </p:sp>
    </p:spTree>
    <p:extLst>
      <p:ext uri="{BB962C8B-B14F-4D97-AF65-F5344CB8AC3E}">
        <p14:creationId xmlns:p14="http://schemas.microsoft.com/office/powerpoint/2010/main" val="3627287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2000"/>
            <a:lum/>
          </a:blip>
          <a:srcRect/>
          <a:stretch>
            <a:fillRect l="-17000" r="-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CAFA6-8BF2-4DD5-91E3-9FEF2475F16B}"/>
              </a:ext>
            </a:extLst>
          </p:cNvPr>
          <p:cNvSpPr>
            <a:spLocks noGrp="1"/>
          </p:cNvSpPr>
          <p:nvPr>
            <p:ph type="title"/>
          </p:nvPr>
        </p:nvSpPr>
        <p:spPr>
          <a:xfrm>
            <a:off x="838200" y="79900"/>
            <a:ext cx="10515600" cy="926780"/>
          </a:xfrm>
        </p:spPr>
        <p:txBody>
          <a:bodyPr/>
          <a:lstStyle/>
          <a:p>
            <a:pPr algn="ctr"/>
            <a:r>
              <a:rPr lang="en-IN" i="0" dirty="0">
                <a:latin typeface="Times New Roman" panose="02020603050405020304" pitchFamily="18" charset="0"/>
                <a:cs typeface="Times New Roman" panose="02020603050405020304" pitchFamily="18" charset="0"/>
              </a:rPr>
              <a:t>HOW ?</a:t>
            </a:r>
          </a:p>
        </p:txBody>
      </p:sp>
      <p:sp>
        <p:nvSpPr>
          <p:cNvPr id="3" name="Content Placeholder 2">
            <a:extLst>
              <a:ext uri="{FF2B5EF4-FFF2-40B4-BE49-F238E27FC236}">
                <a16:creationId xmlns:a16="http://schemas.microsoft.com/office/drawing/2014/main" id="{B1B5E7E6-3166-467F-8F3C-FF1FA8C3B5E9}"/>
              </a:ext>
            </a:extLst>
          </p:cNvPr>
          <p:cNvSpPr>
            <a:spLocks noGrp="1"/>
          </p:cNvSpPr>
          <p:nvPr>
            <p:ph idx="1"/>
          </p:nvPr>
        </p:nvSpPr>
        <p:spPr>
          <a:xfrm>
            <a:off x="176168" y="1242868"/>
            <a:ext cx="6702804" cy="4655889"/>
          </a:xfrm>
        </p:spPr>
        <p:txBody>
          <a:bodyPr>
            <a:noAutofit/>
          </a:bodyPr>
          <a:lstStyle/>
          <a:p>
            <a:pPr marL="457200" indent="-457200" algn="just">
              <a:lnSpc>
                <a:spcPct val="150000"/>
              </a:lnSpc>
              <a:buFont typeface="+mj-lt"/>
              <a:buAutoNum type="arabicPeriod"/>
            </a:pPr>
            <a:r>
              <a:rPr lang="en-US" sz="2000" b="1" i="1" dirty="0">
                <a:latin typeface="Times New Roman" panose="02020603050405020304" pitchFamily="18" charset="0"/>
                <a:cs typeface="Times New Roman" panose="02020603050405020304" pitchFamily="18" charset="0"/>
              </a:rPr>
              <a:t>Convolution Neural Network </a:t>
            </a:r>
            <a:r>
              <a:rPr lang="en-US" sz="2000" i="1" dirty="0">
                <a:latin typeface="Times New Roman" panose="02020603050405020304" pitchFamily="18" charset="0"/>
                <a:cs typeface="Times New Roman" panose="02020603050405020304" pitchFamily="18" charset="0"/>
              </a:rPr>
              <a:t>(CNN), a part of deep learning is used to identify the crops.</a:t>
            </a:r>
          </a:p>
          <a:p>
            <a:pPr marL="457200" indent="-457200" algn="just">
              <a:lnSpc>
                <a:spcPct val="150000"/>
              </a:lnSpc>
              <a:buFont typeface="+mj-lt"/>
              <a:buAutoNum type="arabicPeriod"/>
            </a:pPr>
            <a:r>
              <a:rPr lang="en-IN" sz="2000" b="1" i="1" dirty="0">
                <a:latin typeface="Times New Roman" panose="02020603050405020304" pitchFamily="18" charset="0"/>
                <a:cs typeface="Times New Roman" panose="02020603050405020304" pitchFamily="18" charset="0"/>
              </a:rPr>
              <a:t>Tensor flow </a:t>
            </a:r>
            <a:r>
              <a:rPr lang="en-IN" sz="2000" i="1" dirty="0">
                <a:latin typeface="Times New Roman" panose="02020603050405020304" pitchFamily="18" charset="0"/>
                <a:cs typeface="Times New Roman" panose="02020603050405020304" pitchFamily="18" charset="0"/>
              </a:rPr>
              <a:t>is used to develop models in deep learning and </a:t>
            </a:r>
            <a:r>
              <a:rPr lang="en-IN" sz="2000" b="1" i="1" dirty="0">
                <a:latin typeface="Times New Roman" panose="02020603050405020304" pitchFamily="18" charset="0"/>
                <a:cs typeface="Times New Roman" panose="02020603050405020304" pitchFamily="18" charset="0"/>
              </a:rPr>
              <a:t>Keras</a:t>
            </a:r>
            <a:r>
              <a:rPr lang="en-IN" sz="2000" i="1" dirty="0">
                <a:latin typeface="Times New Roman" panose="02020603050405020304" pitchFamily="18" charset="0"/>
                <a:cs typeface="Times New Roman" panose="02020603050405020304" pitchFamily="18" charset="0"/>
              </a:rPr>
              <a:t> is used to build and train deep learning models.</a:t>
            </a:r>
          </a:p>
          <a:p>
            <a:pPr marL="457200" indent="-457200" algn="just">
              <a:lnSpc>
                <a:spcPct val="150000"/>
              </a:lnSpc>
              <a:buFont typeface="+mj-lt"/>
              <a:buAutoNum type="arabicPeriod"/>
            </a:pPr>
            <a:r>
              <a:rPr lang="en-US" sz="2000" b="1" i="1" dirty="0">
                <a:latin typeface="Times New Roman" panose="02020603050405020304" pitchFamily="18" charset="0"/>
                <a:cs typeface="Times New Roman" panose="02020603050405020304" pitchFamily="18" charset="0"/>
              </a:rPr>
              <a:t>Android Studio </a:t>
            </a:r>
            <a:r>
              <a:rPr lang="en-US" sz="2000" i="1" dirty="0">
                <a:latin typeface="Times New Roman" panose="02020603050405020304" pitchFamily="18" charset="0"/>
                <a:cs typeface="Times New Roman" panose="02020603050405020304" pitchFamily="18" charset="0"/>
              </a:rPr>
              <a:t>is used to develop the application and using </a:t>
            </a:r>
            <a:r>
              <a:rPr lang="en-US" sz="2000" b="1" i="1" dirty="0">
                <a:latin typeface="Times New Roman" panose="02020603050405020304" pitchFamily="18" charset="0"/>
                <a:cs typeface="Times New Roman" panose="02020603050405020304" pitchFamily="18" charset="0"/>
              </a:rPr>
              <a:t>TensorFlow Lite</a:t>
            </a:r>
            <a:r>
              <a:rPr lang="en-US" sz="2000" i="1" dirty="0">
                <a:latin typeface="Times New Roman" panose="02020603050405020304" pitchFamily="18" charset="0"/>
                <a:cs typeface="Times New Roman" panose="02020603050405020304" pitchFamily="18" charset="0"/>
              </a:rPr>
              <a:t>, the developed CNN model and the android application are integrated.</a:t>
            </a:r>
          </a:p>
          <a:p>
            <a:pPr marL="457200" indent="-457200" algn="just">
              <a:lnSpc>
                <a:spcPct val="150000"/>
              </a:lnSpc>
              <a:buFont typeface="+mj-lt"/>
              <a:buAutoNum type="arabicPeriod"/>
            </a:pPr>
            <a:r>
              <a:rPr lang="en-US" sz="2000" i="1" dirty="0">
                <a:latin typeface="Times New Roman" panose="02020603050405020304" pitchFamily="18" charset="0"/>
                <a:cs typeface="Times New Roman" panose="02020603050405020304" pitchFamily="18" charset="0"/>
              </a:rPr>
              <a:t>A detailed scheme of our plan is depicted in this block diagram.</a:t>
            </a:r>
          </a:p>
          <a:p>
            <a:pPr marL="0" indent="0">
              <a:lnSpc>
                <a:spcPct val="150000"/>
              </a:lnSpc>
              <a:buNone/>
            </a:pPr>
            <a:endParaRPr lang="en-US" sz="1600" dirty="0">
              <a:latin typeface="Times New Roman" panose="02020603050405020304" pitchFamily="18" charset="0"/>
              <a:cs typeface="Times New Roman" panose="02020603050405020304" pitchFamily="18" charset="0"/>
            </a:endParaRPr>
          </a:p>
          <a:p>
            <a:pPr marL="0" indent="0">
              <a:lnSpc>
                <a:spcPct val="150000"/>
              </a:lnSpc>
              <a:buNone/>
            </a:pPr>
            <a:br>
              <a:rPr lang="en-US" sz="1600" dirty="0">
                <a:latin typeface="Times New Roman" panose="02020603050405020304" pitchFamily="18" charset="0"/>
                <a:cs typeface="Times New Roman" panose="02020603050405020304" pitchFamily="18" charset="0"/>
              </a:rPr>
            </a:br>
            <a:endParaRPr lang="en-IN" sz="1600" dirty="0"/>
          </a:p>
        </p:txBody>
      </p:sp>
      <p:pic>
        <p:nvPicPr>
          <p:cNvPr id="5" name="Picture 4">
            <a:extLst>
              <a:ext uri="{FF2B5EF4-FFF2-40B4-BE49-F238E27FC236}">
                <a16:creationId xmlns:a16="http://schemas.microsoft.com/office/drawing/2014/main" id="{A41844F8-9A77-40F1-9D18-D29D19FE1010}"/>
              </a:ext>
            </a:extLst>
          </p:cNvPr>
          <p:cNvPicPr>
            <a:picLocks noChangeAspect="1"/>
          </p:cNvPicPr>
          <p:nvPr/>
        </p:nvPicPr>
        <p:blipFill>
          <a:blip r:embed="rId3"/>
          <a:stretch>
            <a:fillRect/>
          </a:stretch>
        </p:blipFill>
        <p:spPr>
          <a:xfrm>
            <a:off x="7155298" y="218114"/>
            <a:ext cx="4952114" cy="6436946"/>
          </a:xfrm>
          <a:prstGeom prst="rect">
            <a:avLst/>
          </a:prstGeom>
        </p:spPr>
      </p:pic>
    </p:spTree>
    <p:extLst>
      <p:ext uri="{BB962C8B-B14F-4D97-AF65-F5344CB8AC3E}">
        <p14:creationId xmlns:p14="http://schemas.microsoft.com/office/powerpoint/2010/main" val="34262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6000"/>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11F4C-0150-403C-ADE5-FF244AD68D9B}"/>
              </a:ext>
            </a:extLst>
          </p:cNvPr>
          <p:cNvSpPr>
            <a:spLocks noGrp="1"/>
          </p:cNvSpPr>
          <p:nvPr>
            <p:ph type="title"/>
          </p:nvPr>
        </p:nvSpPr>
        <p:spPr>
          <a:xfrm>
            <a:off x="838200" y="105067"/>
            <a:ext cx="10515600" cy="792556"/>
          </a:xfrm>
        </p:spPr>
        <p:txBody>
          <a:bodyPr>
            <a:normAutofit/>
          </a:bodyPr>
          <a:lstStyle/>
          <a:p>
            <a:pPr algn="ctr"/>
            <a:r>
              <a:rPr lang="en-IN" sz="3200" b="1" i="0" dirty="0">
                <a:latin typeface="Times New Roman" panose="02020603050405020304" pitchFamily="18" charset="0"/>
                <a:cs typeface="Times New Roman" panose="02020603050405020304" pitchFamily="18" charset="0"/>
              </a:rPr>
              <a:t>CONVOLUTIONAL NEURAL NETWROK (CNN)</a:t>
            </a:r>
          </a:p>
        </p:txBody>
      </p:sp>
      <p:sp>
        <p:nvSpPr>
          <p:cNvPr id="3" name="Content Placeholder 2">
            <a:extLst>
              <a:ext uri="{FF2B5EF4-FFF2-40B4-BE49-F238E27FC236}">
                <a16:creationId xmlns:a16="http://schemas.microsoft.com/office/drawing/2014/main" id="{F9ECEA82-1181-440D-94E6-BF4FB1FE8A66}"/>
              </a:ext>
            </a:extLst>
          </p:cNvPr>
          <p:cNvSpPr>
            <a:spLocks noGrp="1"/>
          </p:cNvSpPr>
          <p:nvPr>
            <p:ph idx="1"/>
          </p:nvPr>
        </p:nvSpPr>
        <p:spPr>
          <a:xfrm>
            <a:off x="838200" y="897623"/>
            <a:ext cx="10515600" cy="5746458"/>
          </a:xfrm>
        </p:spPr>
        <p:txBody>
          <a:bodyPr>
            <a:normAutofit/>
          </a:bodyPr>
          <a:lstStyle/>
          <a:p>
            <a:pPr marL="342900" indent="-342900" algn="just">
              <a:lnSpc>
                <a:spcPct val="150000"/>
              </a:lnSpc>
              <a:buFont typeface="+mj-lt"/>
              <a:buAutoNum type="arabicPeriod"/>
            </a:pPr>
            <a:r>
              <a:rPr lang="en-US" sz="1800" i="1" dirty="0">
                <a:solidFill>
                  <a:srgbClr val="292929"/>
                </a:solidFill>
                <a:effectLst/>
                <a:latin typeface="Times New Roman" panose="02020603050405020304" pitchFamily="18" charset="0"/>
                <a:cs typeface="Times New Roman" panose="02020603050405020304" pitchFamily="18" charset="0"/>
              </a:rPr>
              <a:t>A Convolutional Neural Network is a </a:t>
            </a:r>
            <a:r>
              <a:rPr lang="en-US" sz="1800" b="1" i="1" dirty="0">
                <a:solidFill>
                  <a:srgbClr val="292929"/>
                </a:solidFill>
                <a:effectLst/>
                <a:latin typeface="Times New Roman" panose="02020603050405020304" pitchFamily="18" charset="0"/>
                <a:cs typeface="Times New Roman" panose="02020603050405020304" pitchFamily="18" charset="0"/>
              </a:rPr>
              <a:t>Deep Learning algorithm </a:t>
            </a:r>
            <a:r>
              <a:rPr lang="en-US" sz="1800" i="1" dirty="0">
                <a:solidFill>
                  <a:srgbClr val="292929"/>
                </a:solidFill>
                <a:effectLst/>
                <a:latin typeface="Times New Roman" panose="02020603050405020304" pitchFamily="18" charset="0"/>
                <a:cs typeface="Times New Roman" panose="02020603050405020304" pitchFamily="18" charset="0"/>
              </a:rPr>
              <a:t>which can take in an input image, assign weights and biases to various aspects/objects in the image and be able to differentiate one from the other.</a:t>
            </a:r>
          </a:p>
          <a:p>
            <a:pPr marL="342900" indent="-342900" algn="just">
              <a:lnSpc>
                <a:spcPct val="150000"/>
              </a:lnSpc>
              <a:buFont typeface="+mj-lt"/>
              <a:buAutoNum type="arabicPeriod"/>
            </a:pPr>
            <a:r>
              <a:rPr lang="en-US" sz="1800" i="1" dirty="0">
                <a:solidFill>
                  <a:srgbClr val="292929"/>
                </a:solidFill>
                <a:effectLst/>
                <a:latin typeface="Times New Roman" panose="02020603050405020304" pitchFamily="18" charset="0"/>
                <a:cs typeface="Times New Roman" panose="02020603050405020304" pitchFamily="18" charset="0"/>
              </a:rPr>
              <a:t>The architecture of a CNN is analogous to that of the connectivity pattern of Neurons in the Human Brain</a:t>
            </a:r>
            <a:r>
              <a:rPr lang="en-US" sz="1800" i="1" dirty="0">
                <a:solidFill>
                  <a:srgbClr val="292929"/>
                </a:solidFill>
                <a:latin typeface="Times New Roman" panose="02020603050405020304" pitchFamily="18" charset="0"/>
                <a:cs typeface="Times New Roman" panose="02020603050405020304" pitchFamily="18" charset="0"/>
              </a:rPr>
              <a:t>.</a:t>
            </a:r>
          </a:p>
          <a:p>
            <a:pPr marL="342900" indent="-342900" algn="just">
              <a:lnSpc>
                <a:spcPct val="150000"/>
              </a:lnSpc>
              <a:buFont typeface="+mj-lt"/>
              <a:buAutoNum type="arabicPeriod"/>
            </a:pPr>
            <a:r>
              <a:rPr lang="en-US" sz="1800" i="1" dirty="0">
                <a:solidFill>
                  <a:srgbClr val="292929"/>
                </a:solidFill>
                <a:latin typeface="Times New Roman" panose="02020603050405020304" pitchFamily="18" charset="0"/>
                <a:cs typeface="Times New Roman" panose="02020603050405020304" pitchFamily="18" charset="0"/>
              </a:rPr>
              <a:t>CNN</a:t>
            </a:r>
            <a:r>
              <a:rPr lang="en-US" sz="1800" i="1" dirty="0">
                <a:solidFill>
                  <a:srgbClr val="292929"/>
                </a:solidFill>
                <a:effectLst/>
                <a:latin typeface="Times New Roman" panose="02020603050405020304" pitchFamily="18" charset="0"/>
                <a:cs typeface="Times New Roman" panose="02020603050405020304" pitchFamily="18" charset="0"/>
              </a:rPr>
              <a:t> is able to successfully capture the Spatial and Temporal dependencies in an image through the application of relevant filters.</a:t>
            </a:r>
          </a:p>
          <a:p>
            <a:pPr marL="342900" indent="-342900" algn="just">
              <a:lnSpc>
                <a:spcPct val="150000"/>
              </a:lnSpc>
              <a:buFont typeface="+mj-lt"/>
              <a:buAutoNum type="arabicPeriod"/>
            </a:pPr>
            <a:r>
              <a:rPr lang="en-US" sz="1800" i="1" dirty="0">
                <a:solidFill>
                  <a:srgbClr val="292929"/>
                </a:solidFill>
                <a:latin typeface="Times New Roman" panose="02020603050405020304" pitchFamily="18" charset="0"/>
                <a:cs typeface="Times New Roman" panose="02020603050405020304" pitchFamily="18" charset="0"/>
              </a:rPr>
              <a:t>In short, </a:t>
            </a:r>
            <a:r>
              <a:rPr lang="en-US" sz="1800" i="1" dirty="0">
                <a:solidFill>
                  <a:srgbClr val="292929"/>
                </a:solidFill>
                <a:effectLst/>
                <a:latin typeface="Times New Roman" panose="02020603050405020304" pitchFamily="18" charset="0"/>
                <a:cs typeface="Times New Roman" panose="02020603050405020304" pitchFamily="18" charset="0"/>
              </a:rPr>
              <a:t> t</a:t>
            </a:r>
            <a:r>
              <a:rPr lang="en-US" sz="1800" i="1" dirty="0">
                <a:latin typeface="Times New Roman" panose="02020603050405020304" pitchFamily="18" charset="0"/>
                <a:cs typeface="Times New Roman" panose="02020603050405020304" pitchFamily="18" charset="0"/>
              </a:rPr>
              <a:t>he role of the CNN is to reduce the images into a form which is easier to process, without losing features which are critical for getting a good prediction</a:t>
            </a:r>
            <a:r>
              <a:rPr lang="en-US" sz="1800" i="1" dirty="0">
                <a:solidFill>
                  <a:srgbClr val="292929"/>
                </a:solidFill>
                <a:effectLst/>
                <a:latin typeface="Times New Roman" panose="02020603050405020304" pitchFamily="18" charset="0"/>
                <a:cs typeface="Times New Roman" panose="02020603050405020304" pitchFamily="18" charset="0"/>
              </a:rPr>
              <a:t>.</a:t>
            </a:r>
            <a:endParaRPr lang="en-IN" sz="1800" i="1" dirty="0">
              <a:latin typeface="Times New Roman" panose="02020603050405020304" pitchFamily="18" charset="0"/>
              <a:cs typeface="Times New Roman" panose="02020603050405020304" pitchFamily="18" charset="0"/>
            </a:endParaRPr>
          </a:p>
        </p:txBody>
      </p:sp>
      <p:pic>
        <p:nvPicPr>
          <p:cNvPr id="1026" name="Picture 2" descr="Image for post">
            <a:extLst>
              <a:ext uri="{FF2B5EF4-FFF2-40B4-BE49-F238E27FC236}">
                <a16:creationId xmlns:a16="http://schemas.microsoft.com/office/drawing/2014/main" id="{237E1356-84E0-420E-A73C-080193B831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9879" y="4402898"/>
            <a:ext cx="4390238" cy="2350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4915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03951-FAFB-4C63-B5C9-22F7F3213E4D}"/>
              </a:ext>
            </a:extLst>
          </p:cNvPr>
          <p:cNvSpPr>
            <a:spLocks noGrp="1"/>
          </p:cNvSpPr>
          <p:nvPr>
            <p:ph type="title"/>
          </p:nvPr>
        </p:nvSpPr>
        <p:spPr>
          <a:xfrm>
            <a:off x="838200" y="121845"/>
            <a:ext cx="10515600" cy="490552"/>
          </a:xfrm>
        </p:spPr>
        <p:txBody>
          <a:bodyPr>
            <a:normAutofit fontScale="90000"/>
          </a:bodyPr>
          <a:lstStyle/>
          <a:p>
            <a:pPr algn="ctr"/>
            <a:r>
              <a:rPr lang="en-IN" sz="3200" b="1" i="0" dirty="0">
                <a:latin typeface="Times New Roman" panose="02020603050405020304" pitchFamily="18" charset="0"/>
                <a:cs typeface="Times New Roman" panose="02020603050405020304" pitchFamily="18" charset="0"/>
              </a:rPr>
              <a:t>CNN MODEL DEVELOPED</a:t>
            </a:r>
          </a:p>
        </p:txBody>
      </p:sp>
      <p:pic>
        <p:nvPicPr>
          <p:cNvPr id="5" name="Content Placeholder 4">
            <a:extLst>
              <a:ext uri="{FF2B5EF4-FFF2-40B4-BE49-F238E27FC236}">
                <a16:creationId xmlns:a16="http://schemas.microsoft.com/office/drawing/2014/main" id="{6CEB8AEA-3B49-4F6A-90D3-F67CCAEBE5FD}"/>
              </a:ext>
            </a:extLst>
          </p:cNvPr>
          <p:cNvPicPr>
            <a:picLocks noGrp="1" noChangeAspect="1"/>
          </p:cNvPicPr>
          <p:nvPr>
            <p:ph idx="1"/>
          </p:nvPr>
        </p:nvPicPr>
        <p:blipFill>
          <a:blip r:embed="rId3"/>
          <a:stretch>
            <a:fillRect/>
          </a:stretch>
        </p:blipFill>
        <p:spPr>
          <a:xfrm>
            <a:off x="436227" y="763397"/>
            <a:ext cx="4840447" cy="4206246"/>
          </a:xfrm>
        </p:spPr>
      </p:pic>
      <p:sp>
        <p:nvSpPr>
          <p:cNvPr id="3" name="Rectangle 2">
            <a:extLst>
              <a:ext uri="{FF2B5EF4-FFF2-40B4-BE49-F238E27FC236}">
                <a16:creationId xmlns:a16="http://schemas.microsoft.com/office/drawing/2014/main" id="{93F77D6A-B204-43D5-B602-4794CF648E57}"/>
              </a:ext>
            </a:extLst>
          </p:cNvPr>
          <p:cNvSpPr/>
          <p:nvPr/>
        </p:nvSpPr>
        <p:spPr>
          <a:xfrm>
            <a:off x="1951077" y="5120643"/>
            <a:ext cx="9194333" cy="157484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nSpc>
                <a:spcPct val="150000"/>
              </a:lnSpc>
            </a:pPr>
            <a:r>
              <a:rPr lang="en-US" sz="1400" dirty="0">
                <a:solidFill>
                  <a:srgbClr val="292929"/>
                </a:solidFill>
                <a:latin typeface="Times New Roman" panose="02020603050405020304" pitchFamily="18" charset="0"/>
                <a:cs typeface="Times New Roman" panose="02020603050405020304" pitchFamily="18" charset="0"/>
              </a:rPr>
              <a:t>T</a:t>
            </a:r>
            <a:r>
              <a:rPr lang="en-US" sz="1400" i="0" dirty="0">
                <a:solidFill>
                  <a:srgbClr val="292929"/>
                </a:solidFill>
                <a:effectLst/>
                <a:latin typeface="Times New Roman" panose="02020603050405020304" pitchFamily="18" charset="0"/>
                <a:cs typeface="Times New Roman" panose="02020603050405020304" pitchFamily="18" charset="0"/>
              </a:rPr>
              <a:t>he first part of a Convolutional Layer is called the </a:t>
            </a:r>
            <a:r>
              <a:rPr lang="en-US" sz="1400" b="1" i="0" dirty="0">
                <a:solidFill>
                  <a:srgbClr val="292929"/>
                </a:solidFill>
                <a:effectLst/>
                <a:latin typeface="Times New Roman" panose="02020603050405020304" pitchFamily="18" charset="0"/>
                <a:cs typeface="Times New Roman" panose="02020603050405020304" pitchFamily="18" charset="0"/>
              </a:rPr>
              <a:t>Kernel layer </a:t>
            </a:r>
            <a:r>
              <a:rPr lang="en-US" sz="1400" i="0" dirty="0">
                <a:solidFill>
                  <a:srgbClr val="292929"/>
                </a:solidFill>
                <a:effectLst/>
                <a:latin typeface="Times New Roman" panose="02020603050405020304" pitchFamily="18" charset="0"/>
                <a:cs typeface="Times New Roman" panose="02020603050405020304" pitchFamily="18" charset="0"/>
              </a:rPr>
              <a:t>involving in carrying out the convolution operation.</a:t>
            </a:r>
          </a:p>
          <a:p>
            <a:pPr>
              <a:lnSpc>
                <a:spcPct val="150000"/>
              </a:lnSpc>
            </a:pPr>
            <a:r>
              <a:rPr lang="en-US" sz="1400" dirty="0">
                <a:solidFill>
                  <a:srgbClr val="292929"/>
                </a:solidFill>
                <a:latin typeface="Times New Roman" panose="02020603050405020304" pitchFamily="18" charset="0"/>
                <a:cs typeface="Times New Roman" panose="02020603050405020304" pitchFamily="18" charset="0"/>
              </a:rPr>
              <a:t>The objective of this layer is to </a:t>
            </a:r>
            <a:r>
              <a:rPr lang="en-US" sz="1400" i="0" dirty="0">
                <a:solidFill>
                  <a:srgbClr val="292929"/>
                </a:solidFill>
                <a:effectLst/>
                <a:latin typeface="Times New Roman" panose="02020603050405020304" pitchFamily="18" charset="0"/>
                <a:cs typeface="Times New Roman" panose="02020603050405020304" pitchFamily="18" charset="0"/>
              </a:rPr>
              <a:t>the high-level features such as edges, colour, from the input image. </a:t>
            </a:r>
          </a:p>
          <a:p>
            <a:pPr>
              <a:lnSpc>
                <a:spcPct val="150000"/>
              </a:lnSpc>
            </a:pPr>
            <a:endParaRPr lang="en-US" sz="1400" dirty="0">
              <a:solidFill>
                <a:srgbClr val="292929"/>
              </a:solidFill>
              <a:latin typeface="Times New Roman" panose="02020603050405020304" pitchFamily="18" charset="0"/>
              <a:cs typeface="Times New Roman" panose="02020603050405020304" pitchFamily="18" charset="0"/>
            </a:endParaRPr>
          </a:p>
          <a:p>
            <a:pPr>
              <a:lnSpc>
                <a:spcPct val="150000"/>
              </a:lnSpc>
            </a:pPr>
            <a:r>
              <a:rPr lang="en-US" sz="1400" dirty="0">
                <a:solidFill>
                  <a:srgbClr val="292929"/>
                </a:solidFill>
                <a:latin typeface="Times New Roman" panose="02020603050405020304" pitchFamily="18" charset="0"/>
                <a:cs typeface="Times New Roman" panose="02020603050405020304" pitchFamily="18" charset="0"/>
              </a:rPr>
              <a:t>The second part of convolutional layer, </a:t>
            </a:r>
            <a:r>
              <a:rPr lang="en-US" sz="1400" i="0" dirty="0">
                <a:solidFill>
                  <a:srgbClr val="292929"/>
                </a:solidFill>
                <a:effectLst/>
                <a:latin typeface="Times New Roman" panose="02020603050405020304" pitchFamily="18" charset="0"/>
                <a:cs typeface="Times New Roman" panose="02020603050405020304" pitchFamily="18" charset="0"/>
              </a:rPr>
              <a:t> </a:t>
            </a:r>
            <a:r>
              <a:rPr lang="en-US" sz="1400" b="1" i="0" dirty="0">
                <a:solidFill>
                  <a:schemeClr val="tx1"/>
                </a:solidFill>
                <a:effectLst/>
                <a:latin typeface="Times New Roman" panose="02020603050405020304" pitchFamily="18" charset="0"/>
                <a:cs typeface="Times New Roman" panose="02020603050405020304" pitchFamily="18" charset="0"/>
              </a:rPr>
              <a:t>Pooling layer </a:t>
            </a:r>
            <a:r>
              <a:rPr lang="en-US" sz="1400" i="0" dirty="0">
                <a:solidFill>
                  <a:srgbClr val="292929"/>
                </a:solidFill>
                <a:effectLst/>
                <a:latin typeface="Times New Roman" panose="02020603050405020304" pitchFamily="18" charset="0"/>
                <a:cs typeface="Times New Roman" panose="02020603050405020304" pitchFamily="18" charset="0"/>
              </a:rPr>
              <a:t>is responsible for reducing the spatial size of the Convolved Feature. </a:t>
            </a:r>
          </a:p>
          <a:p>
            <a:pPr>
              <a:lnSpc>
                <a:spcPct val="150000"/>
              </a:lnSpc>
            </a:pPr>
            <a:r>
              <a:rPr lang="en-US" sz="1400" i="0" dirty="0">
                <a:solidFill>
                  <a:srgbClr val="292929"/>
                </a:solidFill>
                <a:effectLst/>
                <a:latin typeface="Times New Roman" panose="02020603050405020304" pitchFamily="18" charset="0"/>
                <a:cs typeface="Times New Roman" panose="02020603050405020304" pitchFamily="18" charset="0"/>
              </a:rPr>
              <a:t>This is to decrease the computational power required to process the data through dimensionality reduction.</a:t>
            </a:r>
            <a:endParaRPr lang="en-IN" sz="1400" dirty="0">
              <a:latin typeface="Times New Roman" panose="02020603050405020304" pitchFamily="18" charset="0"/>
              <a:cs typeface="Times New Roman" panose="02020603050405020304" pitchFamily="18" charset="0"/>
            </a:endParaRPr>
          </a:p>
        </p:txBody>
      </p:sp>
      <p:pic>
        <p:nvPicPr>
          <p:cNvPr id="6" name="Content Placeholder 4">
            <a:extLst>
              <a:ext uri="{FF2B5EF4-FFF2-40B4-BE49-F238E27FC236}">
                <a16:creationId xmlns:a16="http://schemas.microsoft.com/office/drawing/2014/main" id="{E6FA54A0-42DB-4AB6-9D78-71D812C8519F}"/>
              </a:ext>
            </a:extLst>
          </p:cNvPr>
          <p:cNvPicPr>
            <a:picLocks noChangeAspect="1"/>
          </p:cNvPicPr>
          <p:nvPr/>
        </p:nvPicPr>
        <p:blipFill>
          <a:blip r:embed="rId4"/>
          <a:stretch>
            <a:fillRect/>
          </a:stretch>
        </p:blipFill>
        <p:spPr>
          <a:xfrm>
            <a:off x="6548244" y="763397"/>
            <a:ext cx="4592335" cy="4153976"/>
          </a:xfrm>
          <a:prstGeom prst="rect">
            <a:avLst/>
          </a:prstGeom>
        </p:spPr>
      </p:pic>
    </p:spTree>
    <p:extLst>
      <p:ext uri="{BB962C8B-B14F-4D97-AF65-F5344CB8AC3E}">
        <p14:creationId xmlns:p14="http://schemas.microsoft.com/office/powerpoint/2010/main" val="4282759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1000"/>
            <a:lum/>
          </a:blip>
          <a:srcRect/>
          <a:stretch>
            <a:fillRect t="-44000" b="-4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03951-FAFB-4C63-B5C9-22F7F3213E4D}"/>
              </a:ext>
            </a:extLst>
          </p:cNvPr>
          <p:cNvSpPr>
            <a:spLocks noGrp="1"/>
          </p:cNvSpPr>
          <p:nvPr>
            <p:ph type="title"/>
          </p:nvPr>
        </p:nvSpPr>
        <p:spPr>
          <a:xfrm>
            <a:off x="838200" y="121844"/>
            <a:ext cx="10515600" cy="733833"/>
          </a:xfrm>
        </p:spPr>
        <p:txBody>
          <a:bodyPr>
            <a:normAutofit/>
          </a:bodyPr>
          <a:lstStyle/>
          <a:p>
            <a:pPr algn="ctr"/>
            <a:r>
              <a:rPr lang="en-IN" sz="3200" b="1" i="0" dirty="0">
                <a:latin typeface="Times New Roman" panose="02020603050405020304" pitchFamily="18" charset="0"/>
                <a:cs typeface="Times New Roman" panose="02020603050405020304" pitchFamily="18" charset="0"/>
              </a:rPr>
              <a:t>ACCURACY AND PERFORMANCE</a:t>
            </a:r>
          </a:p>
        </p:txBody>
      </p:sp>
      <p:pic>
        <p:nvPicPr>
          <p:cNvPr id="5" name="Content Placeholder 4">
            <a:extLst>
              <a:ext uri="{FF2B5EF4-FFF2-40B4-BE49-F238E27FC236}">
                <a16:creationId xmlns:a16="http://schemas.microsoft.com/office/drawing/2014/main" id="{EC6E1B64-814E-4BE1-AABC-64B1D0A7F8E8}"/>
              </a:ext>
            </a:extLst>
          </p:cNvPr>
          <p:cNvPicPr>
            <a:picLocks noGrp="1" noChangeAspect="1"/>
          </p:cNvPicPr>
          <p:nvPr>
            <p:ph idx="1"/>
          </p:nvPr>
        </p:nvPicPr>
        <p:blipFill>
          <a:blip r:embed="rId3"/>
          <a:stretch>
            <a:fillRect/>
          </a:stretch>
        </p:blipFill>
        <p:spPr>
          <a:xfrm>
            <a:off x="251613" y="855677"/>
            <a:ext cx="5125730" cy="4154776"/>
          </a:xfrm>
        </p:spPr>
      </p:pic>
      <p:pic>
        <p:nvPicPr>
          <p:cNvPr id="7" name="Picture 6">
            <a:extLst>
              <a:ext uri="{FF2B5EF4-FFF2-40B4-BE49-F238E27FC236}">
                <a16:creationId xmlns:a16="http://schemas.microsoft.com/office/drawing/2014/main" id="{C6A566DD-430E-4FD6-9E08-70A96D5F7E0E}"/>
              </a:ext>
            </a:extLst>
          </p:cNvPr>
          <p:cNvPicPr>
            <a:picLocks noChangeAspect="1"/>
          </p:cNvPicPr>
          <p:nvPr/>
        </p:nvPicPr>
        <p:blipFill>
          <a:blip r:embed="rId4"/>
          <a:stretch>
            <a:fillRect/>
          </a:stretch>
        </p:blipFill>
        <p:spPr>
          <a:xfrm>
            <a:off x="4365654" y="5204403"/>
            <a:ext cx="6988146" cy="1531753"/>
          </a:xfrm>
          <a:prstGeom prst="rect">
            <a:avLst/>
          </a:prstGeom>
        </p:spPr>
      </p:pic>
      <p:sp>
        <p:nvSpPr>
          <p:cNvPr id="3" name="Rectangle 2">
            <a:extLst>
              <a:ext uri="{FF2B5EF4-FFF2-40B4-BE49-F238E27FC236}">
                <a16:creationId xmlns:a16="http://schemas.microsoft.com/office/drawing/2014/main" id="{DCF62012-407D-44AC-8F10-CD4BE26A114E}"/>
              </a:ext>
            </a:extLst>
          </p:cNvPr>
          <p:cNvSpPr/>
          <p:nvPr/>
        </p:nvSpPr>
        <p:spPr>
          <a:xfrm>
            <a:off x="5931017" y="855677"/>
            <a:ext cx="6009370" cy="415477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just"/>
            <a:r>
              <a:rPr lang="en-IN" b="1" dirty="0">
                <a:solidFill>
                  <a:schemeClr val="tx1"/>
                </a:solidFill>
                <a:latin typeface="Times New Roman" panose="02020603050405020304" pitchFamily="18" charset="0"/>
                <a:cs typeface="Times New Roman" panose="02020603050405020304" pitchFamily="18" charset="0"/>
              </a:rPr>
              <a:t>Accuracy metrics </a:t>
            </a:r>
            <a:r>
              <a:rPr lang="en-US" b="0" i="0" dirty="0">
                <a:solidFill>
                  <a:schemeClr val="tx1"/>
                </a:solidFill>
                <a:effectLst/>
                <a:latin typeface="Times New Roman" panose="02020603050405020304" pitchFamily="18" charset="0"/>
                <a:cs typeface="Times New Roman" panose="02020603050405020304" pitchFamily="18" charset="0"/>
              </a:rPr>
              <a:t>is the measure of how accurate your model's prediction is compared to the true data.</a:t>
            </a:r>
            <a:br>
              <a:rPr lang="en-US" dirty="0">
                <a:solidFill>
                  <a:schemeClr val="tx1"/>
                </a:solidFill>
                <a:latin typeface="Times New Roman" panose="02020603050405020304" pitchFamily="18" charset="0"/>
                <a:cs typeface="Times New Roman" panose="02020603050405020304" pitchFamily="18" charset="0"/>
              </a:rPr>
            </a:br>
            <a:endParaRPr lang="en-US" dirty="0">
              <a:solidFill>
                <a:schemeClr val="tx1"/>
              </a:solidFill>
              <a:latin typeface="Times New Roman" panose="02020603050405020304" pitchFamily="18" charset="0"/>
              <a:cs typeface="Times New Roman" panose="02020603050405020304" pitchFamily="18" charset="0"/>
            </a:endParaRPr>
          </a:p>
          <a:p>
            <a:pPr algn="just"/>
            <a:r>
              <a:rPr lang="en-US" b="1" dirty="0">
                <a:solidFill>
                  <a:schemeClr val="tx1"/>
                </a:solidFill>
                <a:latin typeface="Times New Roman" panose="02020603050405020304" pitchFamily="18" charset="0"/>
                <a:cs typeface="Times New Roman" panose="02020603050405020304" pitchFamily="18" charset="0"/>
              </a:rPr>
              <a:t>Loss function </a:t>
            </a:r>
            <a:r>
              <a:rPr lang="en-US" dirty="0">
                <a:solidFill>
                  <a:schemeClr val="tx1"/>
                </a:solidFill>
                <a:latin typeface="Times New Roman" panose="02020603050405020304" pitchFamily="18" charset="0"/>
                <a:cs typeface="Times New Roman" panose="02020603050405020304" pitchFamily="18" charset="0"/>
              </a:rPr>
              <a:t>is</a:t>
            </a:r>
            <a:r>
              <a:rPr lang="en-US" b="0" i="0" dirty="0">
                <a:solidFill>
                  <a:schemeClr val="tx1"/>
                </a:solidFill>
                <a:effectLst/>
                <a:latin typeface="Times New Roman" panose="02020603050405020304" pitchFamily="18" charset="0"/>
                <a:cs typeface="Times New Roman" panose="02020603050405020304" pitchFamily="18" charset="0"/>
              </a:rPr>
              <a:t> the sum of errors made for each example in training or validation sets. It implies how poorly or well a model behaves after each iteration of optimization.</a:t>
            </a:r>
            <a:br>
              <a:rPr lang="en-US" dirty="0">
                <a:solidFill>
                  <a:schemeClr val="tx1"/>
                </a:solidFill>
              </a:rPr>
            </a:br>
            <a:endParaRPr lang="en-IN" dirty="0">
              <a:solidFill>
                <a:schemeClr val="tx1"/>
              </a:solidFill>
            </a:endParaRPr>
          </a:p>
        </p:txBody>
      </p:sp>
    </p:spTree>
    <p:extLst>
      <p:ext uri="{BB962C8B-B14F-4D97-AF65-F5344CB8AC3E}">
        <p14:creationId xmlns:p14="http://schemas.microsoft.com/office/powerpoint/2010/main" val="3903647764"/>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BrushVTI">
  <a:themeElements>
    <a:clrScheme name="AnalogousFromLightSeedLeftStep">
      <a:dk1>
        <a:srgbClr val="000000"/>
      </a:dk1>
      <a:lt1>
        <a:srgbClr val="FFFFFF"/>
      </a:lt1>
      <a:dk2>
        <a:srgbClr val="223C24"/>
      </a:dk2>
      <a:lt2>
        <a:srgbClr val="E8E7E2"/>
      </a:lt2>
      <a:accent1>
        <a:srgbClr val="959BC7"/>
      </a:accent1>
      <a:accent2>
        <a:srgbClr val="7E9EBB"/>
      </a:accent2>
      <a:accent3>
        <a:srgbClr val="82ABAE"/>
      </a:accent3>
      <a:accent4>
        <a:srgbClr val="75AE99"/>
      </a:accent4>
      <a:accent5>
        <a:srgbClr val="83AF8C"/>
      </a:accent5>
      <a:accent6>
        <a:srgbClr val="80AE75"/>
      </a:accent6>
      <a:hlink>
        <a:srgbClr val="8A8453"/>
      </a:hlink>
      <a:folHlink>
        <a:srgbClr val="828282"/>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otalTime>686</TotalTime>
  <Words>897</Words>
  <Application>Microsoft Office PowerPoint</Application>
  <PresentationFormat>Widescreen</PresentationFormat>
  <Paragraphs>70</Paragraphs>
  <Slides>12</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12</vt:i4>
      </vt:variant>
    </vt:vector>
  </HeadingPairs>
  <TitlesOfParts>
    <vt:vector size="22" baseType="lpstr">
      <vt:lpstr>Arial</vt:lpstr>
      <vt:lpstr>Avenir Next LT Pro</vt:lpstr>
      <vt:lpstr>Calibri</vt:lpstr>
      <vt:lpstr>Century Gothic</vt:lpstr>
      <vt:lpstr>Comic Sans MS</vt:lpstr>
      <vt:lpstr>Elephant</vt:lpstr>
      <vt:lpstr>Helvetica</vt:lpstr>
      <vt:lpstr>Times New Roman</vt:lpstr>
      <vt:lpstr>AccentBoxVTI</vt:lpstr>
      <vt:lpstr>BrushVTI</vt:lpstr>
      <vt:lpstr>SMART INDIA HACKATHON  SOFTWARE EDITION  GRAND FINALE</vt:lpstr>
      <vt:lpstr>PROBLEM STATEMENT DETAILS</vt:lpstr>
      <vt:lpstr>TEAM DETAILS</vt:lpstr>
      <vt:lpstr>WHAT ?</vt:lpstr>
      <vt:lpstr>WHY ?</vt:lpstr>
      <vt:lpstr>HOW ?</vt:lpstr>
      <vt:lpstr>CONVOLUTIONAL NEURAL NETWROK (CNN)</vt:lpstr>
      <vt:lpstr>CNN MODEL DEVELOPED</vt:lpstr>
      <vt:lpstr>ACCURACY AND PERFORMANCE</vt:lpstr>
      <vt:lpstr>INCEPTION MODULE</vt:lpstr>
      <vt:lpstr>WHAT IS SO UNIQUE ABOUT OUR APP?</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INDIA HACKATHON  SOFTWARE EDITION  GRAND FINALE</dc:title>
  <dc:creator>Adithya Krish</dc:creator>
  <cp:lastModifiedBy>Adithya Krish</cp:lastModifiedBy>
  <cp:revision>27</cp:revision>
  <dcterms:created xsi:type="dcterms:W3CDTF">2020-07-30T22:32:27Z</dcterms:created>
  <dcterms:modified xsi:type="dcterms:W3CDTF">2020-08-03T22:38:00Z</dcterms:modified>
</cp:coreProperties>
</file>