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Abril Fatface" charset="1" panose="02000503000000020003"/>
      <p:regular r:id="rId45"/>
    </p:embeddedFont>
    <p:embeddedFont>
      <p:font typeface="Roboto Bold Italics" charset="1" panose="02000000000000000000"/>
      <p:regular r:id="rId46"/>
    </p:embeddedFont>
    <p:embeddedFont>
      <p:font typeface="Glacial Indifference" charset="1" panose="00000000000000000000"/>
      <p:regular r:id="rId47"/>
    </p:embeddedFont>
    <p:embeddedFont>
      <p:font typeface="Poppins" charset="1" panose="00000500000000000000"/>
      <p:regular r:id="rId48"/>
    </p:embeddedFont>
    <p:embeddedFont>
      <p:font typeface="Impact" charset="1" panose="020B0806030902050204"/>
      <p:regular r:id="rId49"/>
    </p:embeddedFont>
    <p:embeddedFont>
      <p:font typeface="Wide" charset="1" panose="00000000000000000000"/>
      <p:regular r:id="rId50"/>
    </p:embeddedFont>
    <p:embeddedFont>
      <p:font typeface="Glacial Indifference Bold" charset="1" panose="0000080000000000000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6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6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62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6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64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66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67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68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AF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ADFE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867150" y="1989558"/>
            <a:ext cx="8115300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Pedel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4800" y="4011777"/>
            <a:ext cx="8115300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33400" y="8267699"/>
            <a:ext cx="19316699" cy="2590800"/>
            <a:chOff x="0" y="0"/>
            <a:chExt cx="4492325" cy="6025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92325" cy="602521"/>
            </a:xfrm>
            <a:custGeom>
              <a:avLst/>
              <a:gdLst/>
              <a:ahLst/>
              <a:cxnLst/>
              <a:rect r="r" b="b" t="t" l="l"/>
              <a:pathLst>
                <a:path h="602521" w="4492325">
                  <a:moveTo>
                    <a:pt x="0" y="0"/>
                  </a:moveTo>
                  <a:lnTo>
                    <a:pt x="4492325" y="0"/>
                  </a:lnTo>
                  <a:lnTo>
                    <a:pt x="4492325" y="602521"/>
                  </a:lnTo>
                  <a:lnTo>
                    <a:pt x="0" y="602521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81000" y="9145604"/>
            <a:ext cx="17526000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9"/>
              </a:lnSpc>
            </a:pPr>
            <a:r>
              <a:rPr lang="en-US" sz="3199" spc="31">
                <a:solidFill>
                  <a:srgbClr val="010A4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RIDE WITH PASSION, CONQUER WITH CONFIDENCE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02688" y="-1209558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482700"/>
            <a:ext cx="16230600" cy="9321600"/>
          </a:xfrm>
          <a:custGeom>
            <a:avLst/>
            <a:gdLst/>
            <a:ahLst/>
            <a:cxnLst/>
            <a:rect r="r" b="b" t="t" l="l"/>
            <a:pathLst>
              <a:path h="9321600" w="16230600">
                <a:moveTo>
                  <a:pt x="0" y="0"/>
                </a:moveTo>
                <a:lnTo>
                  <a:pt x="16230600" y="0"/>
                </a:lnTo>
                <a:lnTo>
                  <a:pt x="16230600" y="9321600"/>
                </a:lnTo>
                <a:lnTo>
                  <a:pt x="0" y="93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81" t="0" r="-381" b="-544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7568" y="537527"/>
            <a:ext cx="120276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Revenue generated by each stores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397415" y="5190458"/>
            <a:ext cx="6185910" cy="0"/>
          </a:xfrm>
          <a:prstGeom prst="line">
            <a:avLst/>
          </a:prstGeom>
          <a:ln cap="flat" w="38100">
            <a:solidFill>
              <a:srgbClr val="A89CE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996188" y="1678305"/>
            <a:ext cx="8450094" cy="687773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Revenue generated by each stores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Baldwin Store have the maximum revenue among other stores which is 521k Doller’s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84864"/>
            <a:ext cx="16230600" cy="9517272"/>
          </a:xfrm>
          <a:custGeom>
            <a:avLst/>
            <a:gdLst/>
            <a:ahLst/>
            <a:cxnLst/>
            <a:rect r="r" b="b" t="t" l="l"/>
            <a:pathLst>
              <a:path h="9517272" w="16230600">
                <a:moveTo>
                  <a:pt x="0" y="0"/>
                </a:moveTo>
                <a:lnTo>
                  <a:pt x="16230600" y="0"/>
                </a:lnTo>
                <a:lnTo>
                  <a:pt x="16230600" y="9517272"/>
                </a:lnTo>
                <a:lnTo>
                  <a:pt x="0" y="951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86" t="0" r="-586" b="-700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3070" y="537527"/>
            <a:ext cx="101218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Top 5 Customers by Money Spend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397415" y="5190458"/>
            <a:ext cx="6185910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70359" y="1378324"/>
            <a:ext cx="8847966" cy="755639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348" y="3377329"/>
            <a:ext cx="753639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Top 5 Customers by Money Spend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159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Sharyn Hopkins is the name of the customer who spend the most amout of money which is 34k Doller’s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769728"/>
            <a:ext cx="16230600" cy="8747544"/>
          </a:xfrm>
          <a:custGeom>
            <a:avLst/>
            <a:gdLst/>
            <a:ahLst/>
            <a:cxnLst/>
            <a:rect r="r" b="b" t="t" l="l"/>
            <a:pathLst>
              <a:path h="8747544" w="16230600">
                <a:moveTo>
                  <a:pt x="0" y="0"/>
                </a:moveTo>
                <a:lnTo>
                  <a:pt x="16230600" y="0"/>
                </a:lnTo>
                <a:lnTo>
                  <a:pt x="16230600" y="8747544"/>
                </a:lnTo>
                <a:lnTo>
                  <a:pt x="0" y="8747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75" r="0" b="-9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85003" y="809625"/>
            <a:ext cx="87179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Highest sales volumn in 2018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11778" y="988059"/>
            <a:ext cx="9244994" cy="902473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348" y="3377329"/>
            <a:ext cx="753639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Highest sales volumn in 2018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Electra Townie Original 21D has the highest volume among’s other products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15133" y="1028700"/>
          <a:ext cx="7744167" cy="8229600"/>
        </p:xfrm>
        <a:graphic>
          <a:graphicData uri="http://schemas.openxmlformats.org/drawingml/2006/table">
            <a:tbl>
              <a:tblPr/>
              <a:tblGrid>
                <a:gridCol w="7744167"/>
              </a:tblGrid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spc="4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Products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FE8"/>
                    </a:solidFill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spc="4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E"/>
                    </a:solidFill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spc="4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Orders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CE3"/>
                    </a:solidFill>
                  </a:tcPr>
                </a:tc>
              </a:tr>
              <a:tr h="2057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spc="4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Stores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FB9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8878502" y="1258364"/>
            <a:ext cx="1273262" cy="1481614"/>
            <a:chOff x="0" y="0"/>
            <a:chExt cx="1697682" cy="19754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>
                  <a:alpha val="60000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8878502" y="3340053"/>
            <a:ext cx="1273262" cy="1481614"/>
            <a:chOff x="0" y="0"/>
            <a:chExt cx="1697682" cy="19754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>
                  <a:alpha val="6000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878502" y="7507628"/>
            <a:ext cx="1273262" cy="1481614"/>
            <a:chOff x="0" y="0"/>
            <a:chExt cx="1697682" cy="197548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>
                  <a:alpha val="6000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8878502" y="5421741"/>
            <a:ext cx="1273262" cy="1481614"/>
            <a:chOff x="0" y="0"/>
            <a:chExt cx="1697682" cy="197548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>
                  <a:alpha val="6000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10A4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73025"/>
                <a:ext cx="698500" cy="600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9197349" y="1578264"/>
            <a:ext cx="635568" cy="841813"/>
          </a:xfrm>
          <a:custGeom>
            <a:avLst/>
            <a:gdLst/>
            <a:ahLst/>
            <a:cxnLst/>
            <a:rect r="r" b="b" t="t" l="l"/>
            <a:pathLst>
              <a:path h="841813" w="635568">
                <a:moveTo>
                  <a:pt x="0" y="0"/>
                </a:moveTo>
                <a:lnTo>
                  <a:pt x="635568" y="0"/>
                </a:lnTo>
                <a:lnTo>
                  <a:pt x="635568" y="841813"/>
                </a:lnTo>
                <a:lnTo>
                  <a:pt x="0" y="84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133064" y="3800517"/>
            <a:ext cx="764137" cy="560686"/>
          </a:xfrm>
          <a:custGeom>
            <a:avLst/>
            <a:gdLst/>
            <a:ahLst/>
            <a:cxnLst/>
            <a:rect r="r" b="b" t="t" l="l"/>
            <a:pathLst>
              <a:path h="560686" w="764137">
                <a:moveTo>
                  <a:pt x="0" y="0"/>
                </a:moveTo>
                <a:lnTo>
                  <a:pt x="764137" y="0"/>
                </a:lnTo>
                <a:lnTo>
                  <a:pt x="764137" y="560685"/>
                </a:lnTo>
                <a:lnTo>
                  <a:pt x="0" y="5606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197349" y="5878941"/>
            <a:ext cx="699853" cy="607997"/>
          </a:xfrm>
          <a:custGeom>
            <a:avLst/>
            <a:gdLst/>
            <a:ahLst/>
            <a:cxnLst/>
            <a:rect r="r" b="b" t="t" l="l"/>
            <a:pathLst>
              <a:path h="607997" w="699853">
                <a:moveTo>
                  <a:pt x="0" y="0"/>
                </a:moveTo>
                <a:lnTo>
                  <a:pt x="699852" y="0"/>
                </a:lnTo>
                <a:lnTo>
                  <a:pt x="699852" y="607997"/>
                </a:lnTo>
                <a:lnTo>
                  <a:pt x="0" y="607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188648" y="7827280"/>
            <a:ext cx="717253" cy="741347"/>
          </a:xfrm>
          <a:custGeom>
            <a:avLst/>
            <a:gdLst/>
            <a:ahLst/>
            <a:cxnLst/>
            <a:rect r="r" b="b" t="t" l="l"/>
            <a:pathLst>
              <a:path h="741347" w="717253">
                <a:moveTo>
                  <a:pt x="0" y="0"/>
                </a:moveTo>
                <a:lnTo>
                  <a:pt x="717254" y="0"/>
                </a:lnTo>
                <a:lnTo>
                  <a:pt x="717254" y="741347"/>
                </a:lnTo>
                <a:lnTo>
                  <a:pt x="0" y="741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028700" y="4821666"/>
            <a:ext cx="6952527" cy="1416304"/>
            <a:chOff x="0" y="0"/>
            <a:chExt cx="9270037" cy="1888405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47625"/>
              <a:ext cx="9270037" cy="1160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89"/>
                </a:lnSpc>
              </a:pPr>
              <a:r>
                <a:rPr lang="en-US" sz="5530">
                  <a:solidFill>
                    <a:srgbClr val="000000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Additional Analysis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309709"/>
              <a:ext cx="927003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AF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ADFE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10105" y="3648367"/>
            <a:ext cx="11467789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Products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50765" y="2497246"/>
            <a:ext cx="14786470" cy="6183033"/>
          </a:xfrm>
          <a:custGeom>
            <a:avLst/>
            <a:gdLst/>
            <a:ahLst/>
            <a:cxnLst/>
            <a:rect r="r" b="b" t="t" l="l"/>
            <a:pathLst>
              <a:path h="6183033" w="14786470">
                <a:moveTo>
                  <a:pt x="0" y="0"/>
                </a:moveTo>
                <a:lnTo>
                  <a:pt x="14786470" y="0"/>
                </a:lnTo>
                <a:lnTo>
                  <a:pt x="14786470" y="6183033"/>
                </a:lnTo>
                <a:lnTo>
                  <a:pt x="0" y="6183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82734" y="933450"/>
            <a:ext cx="69225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Total List Of Products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144000" y="2300288"/>
          <a:ext cx="7636672" cy="5686425"/>
        </p:xfrm>
        <a:graphic>
          <a:graphicData uri="http://schemas.openxmlformats.org/drawingml/2006/table">
            <a:tbl>
              <a:tblPr/>
              <a:tblGrid>
                <a:gridCol w="4048821"/>
                <a:gridCol w="3587851"/>
              </a:tblGrid>
              <a:tr h="899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spc="26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Products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spc="26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Brands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Ritchey Timberwolf Frameset - 2016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Ritchey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Surly Wednesday Frameset - 2016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Surly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Trek Fuel EX 8 29 - 2016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Trek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Heller Shagamaw Frame - 2016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Heller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Surly Ice Cream Truck Frameset - 2016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Trek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A89C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478348" y="3377329"/>
            <a:ext cx="753639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list of products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42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are total of 291 Products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5800" y="-1295400"/>
            <a:ext cx="9829800" cy="12306300"/>
            <a:chOff x="0" y="0"/>
            <a:chExt cx="1828828" cy="2289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28" cy="2289579"/>
            </a:xfrm>
            <a:custGeom>
              <a:avLst/>
              <a:gdLst/>
              <a:ahLst/>
              <a:cxnLst/>
              <a:rect r="r" b="b" t="t" l="l"/>
              <a:pathLst>
                <a:path h="2289579" w="1828828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E1EEFE">
                <a:alpha val="92941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858235" y="2877534"/>
            <a:ext cx="15805162" cy="3570601"/>
          </a:xfrm>
          <a:custGeom>
            <a:avLst/>
            <a:gdLst/>
            <a:ahLst/>
            <a:cxnLst/>
            <a:rect r="r" b="b" t="t" l="l"/>
            <a:pathLst>
              <a:path h="3570601" w="15805162">
                <a:moveTo>
                  <a:pt x="0" y="0"/>
                </a:moveTo>
                <a:lnTo>
                  <a:pt x="15805162" y="0"/>
                </a:lnTo>
                <a:lnTo>
                  <a:pt x="15805162" y="3570602"/>
                </a:lnTo>
                <a:lnTo>
                  <a:pt x="0" y="357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482310">
            <a:off x="1853441" y="2234305"/>
            <a:ext cx="3295385" cy="1002470"/>
            <a:chOff x="0" y="0"/>
            <a:chExt cx="4393847" cy="133662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048113" y="990893"/>
              <a:ext cx="345734" cy="34573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2235901" y="172867"/>
              <a:ext cx="345734" cy="34573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2327002" y="818026"/>
              <a:ext cx="345734" cy="34573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ADFE8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34093" y="518601"/>
              <a:ext cx="345734" cy="34573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345734" cy="34573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1425384" y="-241837"/>
            <a:ext cx="5156460" cy="10770674"/>
          </a:xfrm>
          <a:custGeom>
            <a:avLst/>
            <a:gdLst/>
            <a:ahLst/>
            <a:cxnLst/>
            <a:rect r="r" b="b" t="t" l="l"/>
            <a:pathLst>
              <a:path h="10770674" w="5156460">
                <a:moveTo>
                  <a:pt x="0" y="0"/>
                </a:moveTo>
                <a:lnTo>
                  <a:pt x="5156461" y="0"/>
                </a:lnTo>
                <a:lnTo>
                  <a:pt x="5156461" y="10770674"/>
                </a:lnTo>
                <a:lnTo>
                  <a:pt x="0" y="1077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8484" y="3443149"/>
            <a:ext cx="8124879" cy="305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2"/>
              </a:lnSpc>
            </a:pPr>
            <a:r>
              <a:rPr lang="en-US" sz="1178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Backgound</a:t>
            </a:r>
          </a:p>
          <a:p>
            <a:pPr algn="l">
              <a:lnSpc>
                <a:spcPts val="11782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38484" y="5973426"/>
            <a:ext cx="7905516" cy="276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PedalPro is a premier bike store that specializes in providing high-quality bicycles and cycling gear to enthusiasts and casual riders alike. Established with a passion for cycling and a commitment to excellence, PedalPro aims to become the go-to destination for all things cycling.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892525" y="1884926"/>
            <a:ext cx="14502950" cy="6517149"/>
          </a:xfrm>
          <a:custGeom>
            <a:avLst/>
            <a:gdLst/>
            <a:ahLst/>
            <a:cxnLst/>
            <a:rect r="r" b="b" t="t" l="l"/>
            <a:pathLst>
              <a:path h="6517149" w="14502950">
                <a:moveTo>
                  <a:pt x="0" y="0"/>
                </a:moveTo>
                <a:lnTo>
                  <a:pt x="14502950" y="0"/>
                </a:lnTo>
                <a:lnTo>
                  <a:pt x="14502950" y="6517148"/>
                </a:lnTo>
                <a:lnTo>
                  <a:pt x="0" y="651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65314" y="933450"/>
            <a:ext cx="113573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Number of products in each category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A89CE3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298134" y="1776412"/>
          <a:ext cx="7315200" cy="6734175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spc="23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Categories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spc="23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Number Of Products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Cruisers Bicycles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Mountain Bikes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Road Bikes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Children Bicycles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Comfort Bicycles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Electric Bikes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Cyclocross Bicycles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Number of products in each category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are total of 7 Categories and Cruisers Bicycles aare having the maximum number of products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19398" y="3648367"/>
            <a:ext cx="13649203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Customers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965723" y="1424623"/>
            <a:ext cx="8356554" cy="7932490"/>
          </a:xfrm>
          <a:custGeom>
            <a:avLst/>
            <a:gdLst/>
            <a:ahLst/>
            <a:cxnLst/>
            <a:rect r="r" b="b" t="t" l="l"/>
            <a:pathLst>
              <a:path h="7932490" w="8356554">
                <a:moveTo>
                  <a:pt x="0" y="0"/>
                </a:moveTo>
                <a:lnTo>
                  <a:pt x="8356554" y="0"/>
                </a:lnTo>
                <a:lnTo>
                  <a:pt x="8356554" y="7932489"/>
                </a:lnTo>
                <a:lnTo>
                  <a:pt x="0" y="7932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96288" y="933450"/>
            <a:ext cx="52954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Customer details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38" y="-755845"/>
            <a:ext cx="18226762" cy="15584076"/>
          </a:xfrm>
          <a:custGeom>
            <a:avLst/>
            <a:gdLst/>
            <a:ahLst/>
            <a:cxnLst/>
            <a:rect r="r" b="b" t="t" l="l"/>
            <a:pathLst>
              <a:path h="15584076" w="18226762">
                <a:moveTo>
                  <a:pt x="0" y="0"/>
                </a:moveTo>
                <a:lnTo>
                  <a:pt x="18226762" y="0"/>
                </a:lnTo>
                <a:lnTo>
                  <a:pt x="18226762" y="15584076"/>
                </a:lnTo>
                <a:lnTo>
                  <a:pt x="0" y="1558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78348" y="3377329"/>
            <a:ext cx="753639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Customer </a:t>
            </a:r>
          </a:p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details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0938" y="5862750"/>
            <a:ext cx="6231208" cy="42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have got 1445 unique customers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81345" y="2983953"/>
            <a:ext cx="6306513" cy="3596935"/>
            <a:chOff x="0" y="0"/>
            <a:chExt cx="8408684" cy="47959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14400"/>
              <a:ext cx="8408684" cy="5650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22"/>
                </a:lnSpc>
                <a:spcBef>
                  <a:spcPct val="0"/>
                </a:spcBef>
              </a:pPr>
              <a:r>
                <a:rPr lang="en-US" sz="23801">
                  <a:solidFill>
                    <a:srgbClr val="FFCE00"/>
                  </a:solidFill>
                  <a:latin typeface="Impact"/>
                  <a:ea typeface="Impact"/>
                  <a:cs typeface="Impact"/>
                  <a:sym typeface="Impact"/>
                </a:rPr>
                <a:t>1445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32513"/>
              <a:ext cx="8408684" cy="136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45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FFCE00"/>
                  </a:solidFill>
                  <a:latin typeface="Wide"/>
                  <a:ea typeface="Wide"/>
                  <a:cs typeface="Wide"/>
                  <a:sym typeface="Wide"/>
                </a:rPr>
                <a:t>Unique customers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462216" y="2023516"/>
            <a:ext cx="11363567" cy="7234784"/>
          </a:xfrm>
          <a:custGeom>
            <a:avLst/>
            <a:gdLst/>
            <a:ahLst/>
            <a:cxnLst/>
            <a:rect r="r" b="b" t="t" l="l"/>
            <a:pathLst>
              <a:path h="7234784" w="11363567">
                <a:moveTo>
                  <a:pt x="0" y="0"/>
                </a:moveTo>
                <a:lnTo>
                  <a:pt x="11363568" y="0"/>
                </a:lnTo>
                <a:lnTo>
                  <a:pt x="11363568" y="7234784"/>
                </a:lnTo>
                <a:lnTo>
                  <a:pt x="0" y="723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45" t="-13915" r="-9265" b="-1420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43601" y="933450"/>
            <a:ext cx="140007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customers who have placed at least one order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38" y="-755845"/>
            <a:ext cx="18226762" cy="15584076"/>
          </a:xfrm>
          <a:custGeom>
            <a:avLst/>
            <a:gdLst/>
            <a:ahLst/>
            <a:cxnLst/>
            <a:rect r="r" b="b" t="t" l="l"/>
            <a:pathLst>
              <a:path h="15584076" w="18226762">
                <a:moveTo>
                  <a:pt x="0" y="0"/>
                </a:moveTo>
                <a:lnTo>
                  <a:pt x="18226762" y="0"/>
                </a:lnTo>
                <a:lnTo>
                  <a:pt x="18226762" y="15584076"/>
                </a:lnTo>
                <a:lnTo>
                  <a:pt x="0" y="1558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customers who have placed at least one order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All 1445 customers have order at least 1 time and the max number of order a single customer order is 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81345" y="2983953"/>
            <a:ext cx="6306513" cy="3596935"/>
            <a:chOff x="0" y="0"/>
            <a:chExt cx="8408684" cy="47959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14400"/>
              <a:ext cx="8408684" cy="5650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22"/>
                </a:lnSpc>
                <a:spcBef>
                  <a:spcPct val="0"/>
                </a:spcBef>
              </a:pPr>
              <a:r>
                <a:rPr lang="en-US" sz="23801">
                  <a:solidFill>
                    <a:srgbClr val="FFCE00"/>
                  </a:solidFill>
                  <a:latin typeface="Impact"/>
                  <a:ea typeface="Impact"/>
                  <a:cs typeface="Impact"/>
                  <a:sym typeface="Impact"/>
                </a:rPr>
                <a:t>1445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32513"/>
              <a:ext cx="8408684" cy="136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45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FFCE00"/>
                  </a:solidFill>
                  <a:latin typeface="Wide"/>
                  <a:ea typeface="Wide"/>
                  <a:cs typeface="Wide"/>
                  <a:sym typeface="Wide"/>
                </a:rPr>
                <a:t>Unique customers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46101" y="2146741"/>
            <a:ext cx="11595798" cy="6840340"/>
          </a:xfrm>
          <a:custGeom>
            <a:avLst/>
            <a:gdLst/>
            <a:ahLst/>
            <a:cxnLst/>
            <a:rect r="r" b="b" t="t" l="l"/>
            <a:pathLst>
              <a:path h="6840340" w="11595798">
                <a:moveTo>
                  <a:pt x="0" y="0"/>
                </a:moveTo>
                <a:lnTo>
                  <a:pt x="11595798" y="0"/>
                </a:lnTo>
                <a:lnTo>
                  <a:pt x="11595798" y="6840340"/>
                </a:lnTo>
                <a:lnTo>
                  <a:pt x="0" y="6840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847" t="-15453" r="-9384" b="-1590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94820" y="933450"/>
            <a:ext cx="106983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sales amount for each month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38" y="-755845"/>
            <a:ext cx="18226762" cy="15584076"/>
          </a:xfrm>
          <a:custGeom>
            <a:avLst/>
            <a:gdLst/>
            <a:ahLst/>
            <a:cxnLst/>
            <a:rect r="r" b="b" t="t" l="l"/>
            <a:pathLst>
              <a:path h="15584076" w="18226762">
                <a:moveTo>
                  <a:pt x="0" y="0"/>
                </a:moveTo>
                <a:lnTo>
                  <a:pt x="18226762" y="0"/>
                </a:lnTo>
                <a:lnTo>
                  <a:pt x="18226762" y="15584076"/>
                </a:lnTo>
                <a:lnTo>
                  <a:pt x="0" y="1558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sales amount for each month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All 1445 customers have order at least 1 time and the max number of order a single customer order is 3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90698" y="643689"/>
            <a:ext cx="9407057" cy="880865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5AFB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615624" y="3648367"/>
            <a:ext cx="9056752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Orders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3103968" y="7569885"/>
            <a:ext cx="18582162" cy="3878520"/>
          </a:xfrm>
          <a:custGeom>
            <a:avLst/>
            <a:gdLst/>
            <a:ahLst/>
            <a:cxnLst/>
            <a:rect r="r" b="b" t="t" l="l"/>
            <a:pathLst>
              <a:path h="3878520" w="18582162">
                <a:moveTo>
                  <a:pt x="0" y="0"/>
                </a:moveTo>
                <a:lnTo>
                  <a:pt x="18582162" y="0"/>
                </a:lnTo>
                <a:lnTo>
                  <a:pt x="18582162" y="3878520"/>
                </a:lnTo>
                <a:lnTo>
                  <a:pt x="0" y="387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298254" y="5317241"/>
            <a:ext cx="14235737" cy="2633200"/>
          </a:xfrm>
          <a:custGeom>
            <a:avLst/>
            <a:gdLst/>
            <a:ahLst/>
            <a:cxnLst/>
            <a:rect r="r" b="b" t="t" l="l"/>
            <a:pathLst>
              <a:path h="2633200" w="14235737">
                <a:moveTo>
                  <a:pt x="0" y="0"/>
                </a:moveTo>
                <a:lnTo>
                  <a:pt x="14235738" y="0"/>
                </a:lnTo>
                <a:lnTo>
                  <a:pt x="14235738" y="2633200"/>
                </a:lnTo>
                <a:lnTo>
                  <a:pt x="0" y="263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456110">
            <a:off x="1525240" y="-926719"/>
            <a:ext cx="15471555" cy="10382228"/>
          </a:xfrm>
          <a:custGeom>
            <a:avLst/>
            <a:gdLst/>
            <a:ahLst/>
            <a:cxnLst/>
            <a:rect r="r" b="b" t="t" l="l"/>
            <a:pathLst>
              <a:path h="10382228" w="15471555">
                <a:moveTo>
                  <a:pt x="0" y="0"/>
                </a:moveTo>
                <a:lnTo>
                  <a:pt x="15471556" y="0"/>
                </a:lnTo>
                <a:lnTo>
                  <a:pt x="15471556" y="10382228"/>
                </a:lnTo>
                <a:lnTo>
                  <a:pt x="0" y="10382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366904" y="3617987"/>
            <a:ext cx="11167443" cy="11280626"/>
          </a:xfrm>
          <a:custGeom>
            <a:avLst/>
            <a:gdLst/>
            <a:ahLst/>
            <a:cxnLst/>
            <a:rect r="r" b="b" t="t" l="l"/>
            <a:pathLst>
              <a:path h="11280626" w="11167443">
                <a:moveTo>
                  <a:pt x="0" y="0"/>
                </a:moveTo>
                <a:lnTo>
                  <a:pt x="11167443" y="0"/>
                </a:lnTo>
                <a:lnTo>
                  <a:pt x="11167443" y="11280626"/>
                </a:lnTo>
                <a:lnTo>
                  <a:pt x="0" y="11280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65377" y="-134346"/>
            <a:ext cx="15059344" cy="3402111"/>
          </a:xfrm>
          <a:custGeom>
            <a:avLst/>
            <a:gdLst/>
            <a:ahLst/>
            <a:cxnLst/>
            <a:rect r="r" b="b" t="t" l="l"/>
            <a:pathLst>
              <a:path h="3402111" w="15059344">
                <a:moveTo>
                  <a:pt x="0" y="0"/>
                </a:moveTo>
                <a:lnTo>
                  <a:pt x="15059344" y="0"/>
                </a:lnTo>
                <a:lnTo>
                  <a:pt x="15059344" y="3402111"/>
                </a:lnTo>
                <a:lnTo>
                  <a:pt x="0" y="34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80894" y="4807651"/>
            <a:ext cx="6862215" cy="9363166"/>
          </a:xfrm>
          <a:custGeom>
            <a:avLst/>
            <a:gdLst/>
            <a:ahLst/>
            <a:cxnLst/>
            <a:rect r="r" b="b" t="t" l="l"/>
            <a:pathLst>
              <a:path h="9363166" w="6862215">
                <a:moveTo>
                  <a:pt x="0" y="0"/>
                </a:moveTo>
                <a:lnTo>
                  <a:pt x="6862215" y="0"/>
                </a:lnTo>
                <a:lnTo>
                  <a:pt x="6862215" y="9363166"/>
                </a:lnTo>
                <a:lnTo>
                  <a:pt x="0" y="9363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86966" y="-134346"/>
            <a:ext cx="4017559" cy="3404882"/>
          </a:xfrm>
          <a:custGeom>
            <a:avLst/>
            <a:gdLst/>
            <a:ahLst/>
            <a:cxnLst/>
            <a:rect r="r" b="b" t="t" l="l"/>
            <a:pathLst>
              <a:path h="3404882" w="4017559">
                <a:moveTo>
                  <a:pt x="0" y="0"/>
                </a:moveTo>
                <a:lnTo>
                  <a:pt x="4017559" y="0"/>
                </a:lnTo>
                <a:lnTo>
                  <a:pt x="4017559" y="3404881"/>
                </a:lnTo>
                <a:lnTo>
                  <a:pt x="0" y="34048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33099" y="658537"/>
            <a:ext cx="16913019" cy="8830698"/>
            <a:chOff x="0" y="0"/>
            <a:chExt cx="2767254" cy="14448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67255" cy="1444851"/>
            </a:xfrm>
            <a:custGeom>
              <a:avLst/>
              <a:gdLst/>
              <a:ahLst/>
              <a:cxnLst/>
              <a:rect r="r" b="b" t="t" l="l"/>
              <a:pathLst>
                <a:path h="1444851" w="2767255">
                  <a:moveTo>
                    <a:pt x="0" y="0"/>
                  </a:moveTo>
                  <a:lnTo>
                    <a:pt x="2767255" y="0"/>
                  </a:lnTo>
                  <a:lnTo>
                    <a:pt x="2767255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51008" y="1279947"/>
            <a:ext cx="5927651" cy="138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7"/>
              </a:lnSpc>
            </a:pPr>
            <a:r>
              <a:rPr lang="en-US" sz="12743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Dataset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868829" y="2646437"/>
            <a:ext cx="6292009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876300" y="3528034"/>
            <a:ext cx="5386036" cy="996261"/>
            <a:chOff x="0" y="0"/>
            <a:chExt cx="7181381" cy="1328348"/>
          </a:xfrm>
        </p:grpSpPr>
        <p:sp>
          <p:nvSpPr>
            <p:cNvPr name="Freeform 14" id="14"/>
            <p:cNvSpPr/>
            <p:nvPr/>
          </p:nvSpPr>
          <p:spPr>
            <a:xfrm flipH="false" flipV="false" rot="-10800000">
              <a:off x="0" y="0"/>
              <a:ext cx="7181381" cy="1328348"/>
            </a:xfrm>
            <a:custGeom>
              <a:avLst/>
              <a:gdLst/>
              <a:ahLst/>
              <a:cxnLst/>
              <a:rect r="r" b="b" t="t" l="l"/>
              <a:pathLst>
                <a:path h="1328348" w="7181381">
                  <a:moveTo>
                    <a:pt x="0" y="0"/>
                  </a:moveTo>
                  <a:lnTo>
                    <a:pt x="7181381" y="0"/>
                  </a:lnTo>
                  <a:lnTo>
                    <a:pt x="7181381" y="1328348"/>
                  </a:lnTo>
                  <a:lnTo>
                    <a:pt x="0" y="1328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260914" y="382641"/>
              <a:ext cx="4659554" cy="70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3"/>
                </a:lnSpc>
              </a:pPr>
              <a:r>
                <a:rPr lang="en-US" sz="4182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CUSTOMERS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92310" y="3551121"/>
            <a:ext cx="5261217" cy="973173"/>
            <a:chOff x="0" y="0"/>
            <a:chExt cx="7014956" cy="1297564"/>
          </a:xfrm>
        </p:grpSpPr>
        <p:sp>
          <p:nvSpPr>
            <p:cNvPr name="Freeform 17" id="17"/>
            <p:cNvSpPr/>
            <p:nvPr/>
          </p:nvSpPr>
          <p:spPr>
            <a:xfrm flipH="false" flipV="false" rot="-10800000">
              <a:off x="0" y="0"/>
              <a:ext cx="7014956" cy="1297564"/>
            </a:xfrm>
            <a:custGeom>
              <a:avLst/>
              <a:gdLst/>
              <a:ahLst/>
              <a:cxnLst/>
              <a:rect r="r" b="b" t="t" l="l"/>
              <a:pathLst>
                <a:path h="1297564" w="7014956">
                  <a:moveTo>
                    <a:pt x="0" y="0"/>
                  </a:moveTo>
                  <a:lnTo>
                    <a:pt x="7014956" y="0"/>
                  </a:lnTo>
                  <a:lnTo>
                    <a:pt x="7014956" y="1297564"/>
                  </a:lnTo>
                  <a:lnTo>
                    <a:pt x="0" y="129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243565" y="305861"/>
              <a:ext cx="4595444" cy="686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27"/>
                </a:lnSpc>
              </a:pPr>
              <a:r>
                <a:rPr lang="en-US" sz="4079" spc="24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CATEGORIES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13213" y="3544947"/>
            <a:ext cx="5294599" cy="979348"/>
            <a:chOff x="0" y="0"/>
            <a:chExt cx="7059465" cy="1305797"/>
          </a:xfrm>
        </p:grpSpPr>
        <p:sp>
          <p:nvSpPr>
            <p:cNvPr name="Freeform 20" id="20"/>
            <p:cNvSpPr/>
            <p:nvPr/>
          </p:nvSpPr>
          <p:spPr>
            <a:xfrm flipH="false" flipV="false" rot="-10800000">
              <a:off x="0" y="0"/>
              <a:ext cx="7059465" cy="1305797"/>
            </a:xfrm>
            <a:custGeom>
              <a:avLst/>
              <a:gdLst/>
              <a:ahLst/>
              <a:cxnLst/>
              <a:rect r="r" b="b" t="t" l="l"/>
              <a:pathLst>
                <a:path h="1305797" w="7059465">
                  <a:moveTo>
                    <a:pt x="0" y="0"/>
                  </a:moveTo>
                  <a:lnTo>
                    <a:pt x="7059465" y="0"/>
                  </a:lnTo>
                  <a:lnTo>
                    <a:pt x="7059465" y="1305797"/>
                  </a:lnTo>
                  <a:lnTo>
                    <a:pt x="0" y="1305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659531" y="310143"/>
              <a:ext cx="5740403" cy="696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1"/>
                </a:lnSpc>
              </a:pPr>
              <a:r>
                <a:rPr lang="en-US" sz="4179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ORDERS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529900" y="5073885"/>
            <a:ext cx="5386036" cy="996261"/>
            <a:chOff x="0" y="0"/>
            <a:chExt cx="7181381" cy="1328348"/>
          </a:xfrm>
        </p:grpSpPr>
        <p:sp>
          <p:nvSpPr>
            <p:cNvPr name="Freeform 23" id="23"/>
            <p:cNvSpPr/>
            <p:nvPr/>
          </p:nvSpPr>
          <p:spPr>
            <a:xfrm flipH="false" flipV="false" rot="-10800000">
              <a:off x="0" y="0"/>
              <a:ext cx="7181381" cy="1328348"/>
            </a:xfrm>
            <a:custGeom>
              <a:avLst/>
              <a:gdLst/>
              <a:ahLst/>
              <a:cxnLst/>
              <a:rect r="r" b="b" t="t" l="l"/>
              <a:pathLst>
                <a:path h="1328348" w="7181381">
                  <a:moveTo>
                    <a:pt x="0" y="0"/>
                  </a:moveTo>
                  <a:lnTo>
                    <a:pt x="7181381" y="0"/>
                  </a:lnTo>
                  <a:lnTo>
                    <a:pt x="7181381" y="1328348"/>
                  </a:lnTo>
                  <a:lnTo>
                    <a:pt x="0" y="1328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260914" y="382641"/>
              <a:ext cx="4659554" cy="70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3"/>
                </a:lnSpc>
              </a:pPr>
              <a:r>
                <a:rPr lang="en-US" sz="4182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STAFFS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7737" y="5073885"/>
            <a:ext cx="5294599" cy="979348"/>
            <a:chOff x="0" y="0"/>
            <a:chExt cx="7059465" cy="1305797"/>
          </a:xfrm>
        </p:grpSpPr>
        <p:sp>
          <p:nvSpPr>
            <p:cNvPr name="Freeform 26" id="26"/>
            <p:cNvSpPr/>
            <p:nvPr/>
          </p:nvSpPr>
          <p:spPr>
            <a:xfrm flipH="false" flipV="false" rot="-10800000">
              <a:off x="0" y="0"/>
              <a:ext cx="7059465" cy="1305797"/>
            </a:xfrm>
            <a:custGeom>
              <a:avLst/>
              <a:gdLst/>
              <a:ahLst/>
              <a:cxnLst/>
              <a:rect r="r" b="b" t="t" l="l"/>
              <a:pathLst>
                <a:path h="1305797" w="7059465">
                  <a:moveTo>
                    <a:pt x="0" y="0"/>
                  </a:moveTo>
                  <a:lnTo>
                    <a:pt x="7059465" y="0"/>
                  </a:lnTo>
                  <a:lnTo>
                    <a:pt x="7059465" y="1305797"/>
                  </a:lnTo>
                  <a:lnTo>
                    <a:pt x="0" y="1305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659531" y="310143"/>
              <a:ext cx="5740403" cy="696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1"/>
                </a:lnSpc>
              </a:pPr>
              <a:r>
                <a:rPr lang="en-US" sz="4179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ORDER ITEMS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60838" y="5096973"/>
            <a:ext cx="5261217" cy="973173"/>
            <a:chOff x="0" y="0"/>
            <a:chExt cx="7014956" cy="1297564"/>
          </a:xfrm>
        </p:grpSpPr>
        <p:sp>
          <p:nvSpPr>
            <p:cNvPr name="Freeform 29" id="29"/>
            <p:cNvSpPr/>
            <p:nvPr/>
          </p:nvSpPr>
          <p:spPr>
            <a:xfrm flipH="false" flipV="false" rot="-10800000">
              <a:off x="0" y="0"/>
              <a:ext cx="7014956" cy="1297564"/>
            </a:xfrm>
            <a:custGeom>
              <a:avLst/>
              <a:gdLst/>
              <a:ahLst/>
              <a:cxnLst/>
              <a:rect r="r" b="b" t="t" l="l"/>
              <a:pathLst>
                <a:path h="1297564" w="7014956">
                  <a:moveTo>
                    <a:pt x="0" y="0"/>
                  </a:moveTo>
                  <a:lnTo>
                    <a:pt x="7014956" y="0"/>
                  </a:lnTo>
                  <a:lnTo>
                    <a:pt x="7014956" y="1297564"/>
                  </a:lnTo>
                  <a:lnTo>
                    <a:pt x="0" y="129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243565" y="305988"/>
              <a:ext cx="4595444" cy="696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1"/>
                </a:lnSpc>
              </a:pPr>
              <a:r>
                <a:rPr lang="en-US" sz="4179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STORES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29900" y="6622596"/>
            <a:ext cx="5294599" cy="979348"/>
            <a:chOff x="0" y="0"/>
            <a:chExt cx="7059465" cy="1305797"/>
          </a:xfrm>
        </p:grpSpPr>
        <p:sp>
          <p:nvSpPr>
            <p:cNvPr name="Freeform 32" id="32"/>
            <p:cNvSpPr/>
            <p:nvPr/>
          </p:nvSpPr>
          <p:spPr>
            <a:xfrm flipH="false" flipV="false" rot="-10800000">
              <a:off x="0" y="0"/>
              <a:ext cx="7059465" cy="1305797"/>
            </a:xfrm>
            <a:custGeom>
              <a:avLst/>
              <a:gdLst/>
              <a:ahLst/>
              <a:cxnLst/>
              <a:rect r="r" b="b" t="t" l="l"/>
              <a:pathLst>
                <a:path h="1305797" w="7059465">
                  <a:moveTo>
                    <a:pt x="0" y="0"/>
                  </a:moveTo>
                  <a:lnTo>
                    <a:pt x="7059465" y="0"/>
                  </a:lnTo>
                  <a:lnTo>
                    <a:pt x="7059465" y="1305797"/>
                  </a:lnTo>
                  <a:lnTo>
                    <a:pt x="0" y="1305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659531" y="310143"/>
              <a:ext cx="5740403" cy="696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1"/>
                </a:lnSpc>
              </a:pPr>
              <a:r>
                <a:rPr lang="en-US" sz="4179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STOCKS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160838" y="6633841"/>
            <a:ext cx="5386036" cy="996261"/>
            <a:chOff x="0" y="0"/>
            <a:chExt cx="7181381" cy="1328348"/>
          </a:xfrm>
        </p:grpSpPr>
        <p:sp>
          <p:nvSpPr>
            <p:cNvPr name="Freeform 35" id="35"/>
            <p:cNvSpPr/>
            <p:nvPr/>
          </p:nvSpPr>
          <p:spPr>
            <a:xfrm flipH="false" flipV="false" rot="-10800000">
              <a:off x="0" y="0"/>
              <a:ext cx="7181381" cy="1328348"/>
            </a:xfrm>
            <a:custGeom>
              <a:avLst/>
              <a:gdLst/>
              <a:ahLst/>
              <a:cxnLst/>
              <a:rect r="r" b="b" t="t" l="l"/>
              <a:pathLst>
                <a:path h="1328348" w="7181381">
                  <a:moveTo>
                    <a:pt x="0" y="0"/>
                  </a:moveTo>
                  <a:lnTo>
                    <a:pt x="7181381" y="0"/>
                  </a:lnTo>
                  <a:lnTo>
                    <a:pt x="7181381" y="1328348"/>
                  </a:lnTo>
                  <a:lnTo>
                    <a:pt x="0" y="1328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260914" y="382641"/>
              <a:ext cx="4659554" cy="705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3"/>
                </a:lnSpc>
              </a:pPr>
              <a:r>
                <a:rPr lang="en-US" sz="4182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BRANDS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01119" y="6625684"/>
            <a:ext cx="5261217" cy="973173"/>
            <a:chOff x="0" y="0"/>
            <a:chExt cx="7014956" cy="1297564"/>
          </a:xfrm>
        </p:grpSpPr>
        <p:sp>
          <p:nvSpPr>
            <p:cNvPr name="Freeform 38" id="38"/>
            <p:cNvSpPr/>
            <p:nvPr/>
          </p:nvSpPr>
          <p:spPr>
            <a:xfrm flipH="false" flipV="false" rot="-10800000">
              <a:off x="0" y="0"/>
              <a:ext cx="7014956" cy="1297564"/>
            </a:xfrm>
            <a:custGeom>
              <a:avLst/>
              <a:gdLst/>
              <a:ahLst/>
              <a:cxnLst/>
              <a:rect r="r" b="b" t="t" l="l"/>
              <a:pathLst>
                <a:path h="1297564" w="7014956">
                  <a:moveTo>
                    <a:pt x="0" y="0"/>
                  </a:moveTo>
                  <a:lnTo>
                    <a:pt x="7014956" y="0"/>
                  </a:lnTo>
                  <a:lnTo>
                    <a:pt x="7014956" y="1297564"/>
                  </a:lnTo>
                  <a:lnTo>
                    <a:pt x="0" y="1297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1243565" y="305988"/>
              <a:ext cx="4595444" cy="696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1"/>
                </a:lnSpc>
              </a:pPr>
              <a:r>
                <a:rPr lang="en-US" sz="4179" spc="25">
                  <a:solidFill>
                    <a:srgbClr val="010A4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PRODUCTS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89025" y="1585763"/>
            <a:ext cx="8709951" cy="7672537"/>
          </a:xfrm>
          <a:custGeom>
            <a:avLst/>
            <a:gdLst/>
            <a:ahLst/>
            <a:cxnLst/>
            <a:rect r="r" b="b" t="t" l="l"/>
            <a:pathLst>
              <a:path h="7672537" w="8709951">
                <a:moveTo>
                  <a:pt x="0" y="0"/>
                </a:moveTo>
                <a:lnTo>
                  <a:pt x="8709950" y="0"/>
                </a:lnTo>
                <a:lnTo>
                  <a:pt x="8709950" y="7672537"/>
                </a:lnTo>
                <a:lnTo>
                  <a:pt x="0" y="7672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17949" y="933450"/>
            <a:ext cx="120521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Number of orders for each order status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38" y="-755845"/>
            <a:ext cx="18226762" cy="15584076"/>
          </a:xfrm>
          <a:custGeom>
            <a:avLst/>
            <a:gdLst/>
            <a:ahLst/>
            <a:cxnLst/>
            <a:rect r="r" b="b" t="t" l="l"/>
            <a:pathLst>
              <a:path h="15584076" w="18226762">
                <a:moveTo>
                  <a:pt x="0" y="0"/>
                </a:moveTo>
                <a:lnTo>
                  <a:pt x="18226762" y="0"/>
                </a:lnTo>
                <a:lnTo>
                  <a:pt x="18226762" y="15584076"/>
                </a:lnTo>
                <a:lnTo>
                  <a:pt x="0" y="1558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633862" y="2050545"/>
          <a:ext cx="7094283" cy="6185910"/>
        </p:xfrm>
        <a:graphic>
          <a:graphicData uri="http://schemas.openxmlformats.org/drawingml/2006/table">
            <a:tbl>
              <a:tblPr/>
              <a:tblGrid>
                <a:gridCol w="3547142"/>
                <a:gridCol w="3547142"/>
              </a:tblGrid>
              <a:tr h="1237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Order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Orders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1070297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96966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95659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41998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Number of orders for each order status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81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order status 4 have the maximum number of orders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68418" y="1432478"/>
            <a:ext cx="11551164" cy="7927789"/>
          </a:xfrm>
          <a:custGeom>
            <a:avLst/>
            <a:gdLst/>
            <a:ahLst/>
            <a:cxnLst/>
            <a:rect r="r" b="b" t="t" l="l"/>
            <a:pathLst>
              <a:path h="7927789" w="11551164">
                <a:moveTo>
                  <a:pt x="0" y="0"/>
                </a:moveTo>
                <a:lnTo>
                  <a:pt x="11551164" y="0"/>
                </a:lnTo>
                <a:lnTo>
                  <a:pt x="11551164" y="7927789"/>
                </a:lnTo>
                <a:lnTo>
                  <a:pt x="0" y="7927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10" t="-9976" r="-7110" b="-95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1395" y="751469"/>
            <a:ext cx="15769010" cy="66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2"/>
              </a:lnSpc>
            </a:pPr>
            <a:r>
              <a:rPr lang="en-US" sz="3909" spc="3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sales trends over time for our different bike models and categories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38" y="-755845"/>
            <a:ext cx="18226762" cy="15584076"/>
          </a:xfrm>
          <a:custGeom>
            <a:avLst/>
            <a:gdLst/>
            <a:ahLst/>
            <a:cxnLst/>
            <a:rect r="r" b="b" t="t" l="l"/>
            <a:pathLst>
              <a:path h="15584076" w="18226762">
                <a:moveTo>
                  <a:pt x="0" y="0"/>
                </a:moveTo>
                <a:lnTo>
                  <a:pt x="18226762" y="0"/>
                </a:lnTo>
                <a:lnTo>
                  <a:pt x="18226762" y="15584076"/>
                </a:lnTo>
                <a:lnTo>
                  <a:pt x="0" y="1558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5764959" y="2498670"/>
            <a:ext cx="6185910" cy="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29221" y="4178362"/>
            <a:ext cx="12690796" cy="4534800"/>
          </a:xfrm>
          <a:custGeom>
            <a:avLst/>
            <a:gdLst/>
            <a:ahLst/>
            <a:cxnLst/>
            <a:rect r="r" b="b" t="t" l="l"/>
            <a:pathLst>
              <a:path h="4534800" w="12690796">
                <a:moveTo>
                  <a:pt x="0" y="0"/>
                </a:moveTo>
                <a:lnTo>
                  <a:pt x="12690796" y="0"/>
                </a:lnTo>
                <a:lnTo>
                  <a:pt x="12690796" y="4534800"/>
                </a:lnTo>
                <a:lnTo>
                  <a:pt x="0" y="453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269" y="1074528"/>
            <a:ext cx="1623060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sales trends over time for our different bike models and categories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9965" y="2565345"/>
            <a:ext cx="6231208" cy="81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Rank 1 product with highest sales is from 1 month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A89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711474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5AFB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224124" y="3648367"/>
            <a:ext cx="7839753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stores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22591" y="2125245"/>
            <a:ext cx="11642818" cy="6036511"/>
          </a:xfrm>
          <a:custGeom>
            <a:avLst/>
            <a:gdLst/>
            <a:ahLst/>
            <a:cxnLst/>
            <a:rect r="r" b="b" t="t" l="l"/>
            <a:pathLst>
              <a:path h="6036511" w="11642818">
                <a:moveTo>
                  <a:pt x="0" y="0"/>
                </a:moveTo>
                <a:lnTo>
                  <a:pt x="11642818" y="0"/>
                </a:lnTo>
                <a:lnTo>
                  <a:pt x="11642818" y="6036510"/>
                </a:lnTo>
                <a:lnTo>
                  <a:pt x="0" y="6036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537" t="-22252" r="-11262" b="-2225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5076" y="933450"/>
            <a:ext cx="161178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quantity of each product available in all stores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781975" y="1028700"/>
            <a:ext cx="4437627" cy="7867680"/>
          </a:xfrm>
          <a:custGeom>
            <a:avLst/>
            <a:gdLst/>
            <a:ahLst/>
            <a:cxnLst/>
            <a:rect r="r" b="b" t="t" l="l"/>
            <a:pathLst>
              <a:path h="7867680" w="4437627">
                <a:moveTo>
                  <a:pt x="0" y="0"/>
                </a:moveTo>
                <a:lnTo>
                  <a:pt x="4437627" y="0"/>
                </a:lnTo>
                <a:lnTo>
                  <a:pt x="4437627" y="7867680"/>
                </a:lnTo>
                <a:lnTo>
                  <a:pt x="0" y="786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400" t="-115406" r="-633738" b="-7684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8348" y="3936129"/>
            <a:ext cx="6883799" cy="271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quantity of each product available in all stores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908255" y="1851787"/>
            <a:ext cx="12471489" cy="6583427"/>
          </a:xfrm>
          <a:custGeom>
            <a:avLst/>
            <a:gdLst/>
            <a:ahLst/>
            <a:cxnLst/>
            <a:rect r="r" b="b" t="t" l="l"/>
            <a:pathLst>
              <a:path h="6583427" w="12471489">
                <a:moveTo>
                  <a:pt x="0" y="0"/>
                </a:moveTo>
                <a:lnTo>
                  <a:pt x="12471490" y="0"/>
                </a:lnTo>
                <a:lnTo>
                  <a:pt x="12471490" y="6583426"/>
                </a:lnTo>
                <a:lnTo>
                  <a:pt x="0" y="6583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194" t="-16893" r="-7712" b="-1506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24272" y="933450"/>
            <a:ext cx="118394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5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revenue generated by each store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8995687" y="2050545"/>
            <a:ext cx="0" cy="618591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605287" y="3575825"/>
            <a:ext cx="6768649" cy="2523102"/>
          </a:xfrm>
          <a:custGeom>
            <a:avLst/>
            <a:gdLst/>
            <a:ahLst/>
            <a:cxnLst/>
            <a:rect r="r" b="b" t="t" l="l"/>
            <a:pathLst>
              <a:path h="2523102" w="6768649">
                <a:moveTo>
                  <a:pt x="0" y="0"/>
                </a:moveTo>
                <a:lnTo>
                  <a:pt x="6768649" y="0"/>
                </a:lnTo>
                <a:lnTo>
                  <a:pt x="6768649" y="2523103"/>
                </a:lnTo>
                <a:lnTo>
                  <a:pt x="0" y="2523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6695" t="-972563" r="-637459" b="-32198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1310" y="3081183"/>
            <a:ext cx="6883799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revenue generated by each store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81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highest Revenue is generated by baldwin Bikes is 5M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14723" y="-747118"/>
            <a:ext cx="8086847" cy="11034118"/>
          </a:xfrm>
          <a:custGeom>
            <a:avLst/>
            <a:gdLst/>
            <a:ahLst/>
            <a:cxnLst/>
            <a:rect r="r" b="b" t="t" l="l"/>
            <a:pathLst>
              <a:path h="11034118" w="8086847">
                <a:moveTo>
                  <a:pt x="0" y="0"/>
                </a:moveTo>
                <a:lnTo>
                  <a:pt x="8086846" y="0"/>
                </a:lnTo>
                <a:lnTo>
                  <a:pt x="8086846" y="11034118"/>
                </a:lnTo>
                <a:lnTo>
                  <a:pt x="0" y="11034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96074">
            <a:off x="13751878" y="-781519"/>
            <a:ext cx="9758044" cy="13314387"/>
          </a:xfrm>
          <a:custGeom>
            <a:avLst/>
            <a:gdLst/>
            <a:ahLst/>
            <a:cxnLst/>
            <a:rect r="r" b="b" t="t" l="l"/>
            <a:pathLst>
              <a:path h="13314387" w="9758044">
                <a:moveTo>
                  <a:pt x="0" y="0"/>
                </a:moveTo>
                <a:lnTo>
                  <a:pt x="9758044" y="0"/>
                </a:lnTo>
                <a:lnTo>
                  <a:pt x="9758044" y="13314387"/>
                </a:lnTo>
                <a:lnTo>
                  <a:pt x="0" y="133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4045" y="899214"/>
            <a:ext cx="15750091" cy="8488572"/>
            <a:chOff x="0" y="0"/>
            <a:chExt cx="2680843" cy="1444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787304" y="3737301"/>
            <a:ext cx="7223572" cy="261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5"/>
              </a:lnSpc>
            </a:pPr>
            <a:r>
              <a:rPr lang="en-US" sz="12861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3103968" y="7569885"/>
            <a:ext cx="18582162" cy="3878520"/>
          </a:xfrm>
          <a:custGeom>
            <a:avLst/>
            <a:gdLst/>
            <a:ahLst/>
            <a:cxnLst/>
            <a:rect r="r" b="b" t="t" l="l"/>
            <a:pathLst>
              <a:path h="3878520" w="18582162">
                <a:moveTo>
                  <a:pt x="0" y="0"/>
                </a:moveTo>
                <a:lnTo>
                  <a:pt x="18582162" y="0"/>
                </a:lnTo>
                <a:lnTo>
                  <a:pt x="18582162" y="3878520"/>
                </a:lnTo>
                <a:lnTo>
                  <a:pt x="0" y="387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298254" y="5317241"/>
            <a:ext cx="14235737" cy="2633200"/>
          </a:xfrm>
          <a:custGeom>
            <a:avLst/>
            <a:gdLst/>
            <a:ahLst/>
            <a:cxnLst/>
            <a:rect r="r" b="b" t="t" l="l"/>
            <a:pathLst>
              <a:path h="2633200" w="14235737">
                <a:moveTo>
                  <a:pt x="0" y="0"/>
                </a:moveTo>
                <a:lnTo>
                  <a:pt x="14235738" y="0"/>
                </a:lnTo>
                <a:lnTo>
                  <a:pt x="14235738" y="2633200"/>
                </a:lnTo>
                <a:lnTo>
                  <a:pt x="0" y="263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456110">
            <a:off x="1525240" y="-926719"/>
            <a:ext cx="15471555" cy="10382228"/>
          </a:xfrm>
          <a:custGeom>
            <a:avLst/>
            <a:gdLst/>
            <a:ahLst/>
            <a:cxnLst/>
            <a:rect r="r" b="b" t="t" l="l"/>
            <a:pathLst>
              <a:path h="10382228" w="15471555">
                <a:moveTo>
                  <a:pt x="0" y="0"/>
                </a:moveTo>
                <a:lnTo>
                  <a:pt x="15471556" y="0"/>
                </a:lnTo>
                <a:lnTo>
                  <a:pt x="15471556" y="10382228"/>
                </a:lnTo>
                <a:lnTo>
                  <a:pt x="0" y="10382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366904" y="3617987"/>
            <a:ext cx="11167443" cy="11280626"/>
          </a:xfrm>
          <a:custGeom>
            <a:avLst/>
            <a:gdLst/>
            <a:ahLst/>
            <a:cxnLst/>
            <a:rect r="r" b="b" t="t" l="l"/>
            <a:pathLst>
              <a:path h="11280626" w="11167443">
                <a:moveTo>
                  <a:pt x="0" y="0"/>
                </a:moveTo>
                <a:lnTo>
                  <a:pt x="11167443" y="0"/>
                </a:lnTo>
                <a:lnTo>
                  <a:pt x="11167443" y="11280626"/>
                </a:lnTo>
                <a:lnTo>
                  <a:pt x="0" y="11280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65377" y="-134346"/>
            <a:ext cx="15059344" cy="3402111"/>
          </a:xfrm>
          <a:custGeom>
            <a:avLst/>
            <a:gdLst/>
            <a:ahLst/>
            <a:cxnLst/>
            <a:rect r="r" b="b" t="t" l="l"/>
            <a:pathLst>
              <a:path h="3402111" w="15059344">
                <a:moveTo>
                  <a:pt x="0" y="0"/>
                </a:moveTo>
                <a:lnTo>
                  <a:pt x="15059344" y="0"/>
                </a:lnTo>
                <a:lnTo>
                  <a:pt x="15059344" y="3402111"/>
                </a:lnTo>
                <a:lnTo>
                  <a:pt x="0" y="34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80894" y="4807651"/>
            <a:ext cx="6862215" cy="9363166"/>
          </a:xfrm>
          <a:custGeom>
            <a:avLst/>
            <a:gdLst/>
            <a:ahLst/>
            <a:cxnLst/>
            <a:rect r="r" b="b" t="t" l="l"/>
            <a:pathLst>
              <a:path h="9363166" w="6862215">
                <a:moveTo>
                  <a:pt x="0" y="0"/>
                </a:moveTo>
                <a:lnTo>
                  <a:pt x="6862215" y="0"/>
                </a:lnTo>
                <a:lnTo>
                  <a:pt x="6862215" y="9363166"/>
                </a:lnTo>
                <a:lnTo>
                  <a:pt x="0" y="9363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86966" y="-134346"/>
            <a:ext cx="4017559" cy="3404882"/>
          </a:xfrm>
          <a:custGeom>
            <a:avLst/>
            <a:gdLst/>
            <a:ahLst/>
            <a:cxnLst/>
            <a:rect r="r" b="b" t="t" l="l"/>
            <a:pathLst>
              <a:path h="3404882" w="4017559">
                <a:moveTo>
                  <a:pt x="0" y="0"/>
                </a:moveTo>
                <a:lnTo>
                  <a:pt x="4017559" y="0"/>
                </a:lnTo>
                <a:lnTo>
                  <a:pt x="4017559" y="3404881"/>
                </a:lnTo>
                <a:lnTo>
                  <a:pt x="0" y="34048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2390" y="658537"/>
            <a:ext cx="16384887" cy="8830698"/>
            <a:chOff x="0" y="0"/>
            <a:chExt cx="2680843" cy="14448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1503015" y="5073885"/>
            <a:ext cx="15704262" cy="0"/>
          </a:xfrm>
          <a:prstGeom prst="line">
            <a:avLst/>
          </a:prstGeom>
          <a:ln cap="flat" w="38100">
            <a:solidFill>
              <a:srgbClr val="A89CE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321814" y="4798126"/>
            <a:ext cx="516385" cy="5163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414508" y="1079898"/>
            <a:ext cx="7693020" cy="71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6624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Business  Request’s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64962" y="3818732"/>
            <a:ext cx="4575276" cy="71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010A4F"/>
                </a:solidFill>
                <a:latin typeface="Poppins"/>
                <a:ea typeface="Poppins"/>
                <a:cs typeface="Poppins"/>
                <a:sym typeface="Poppins"/>
              </a:rPr>
              <a:t>TOP 5 CUSTOMERS BY NUMBER OF ORDERS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95781" y="3843795"/>
            <a:ext cx="5834947" cy="71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010A4F"/>
                </a:solidFill>
                <a:latin typeface="Poppins"/>
                <a:ea typeface="Poppins"/>
                <a:cs typeface="Poppins"/>
                <a:sym typeface="Poppins"/>
              </a:rPr>
              <a:t>TOTAL REVENUE GENERATED BY EACH STORES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39013" y="1791997"/>
            <a:ext cx="4751642" cy="3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 key Business Requests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11030" y="5694028"/>
            <a:ext cx="4770678" cy="71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010A4F"/>
                </a:solidFill>
                <a:latin typeface="Poppins"/>
                <a:ea typeface="Poppins"/>
                <a:cs typeface="Poppins"/>
                <a:sym typeface="Poppins"/>
              </a:rPr>
              <a:t>TOTAL SALES FOR TOP 5 PRODUCT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136215" y="4815693"/>
            <a:ext cx="516385" cy="51638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138177" y="4815693"/>
            <a:ext cx="516385" cy="51638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655062" y="4815693"/>
            <a:ext cx="516385" cy="51638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3103968" y="7569885"/>
            <a:ext cx="18582162" cy="3878520"/>
          </a:xfrm>
          <a:custGeom>
            <a:avLst/>
            <a:gdLst/>
            <a:ahLst/>
            <a:cxnLst/>
            <a:rect r="r" b="b" t="t" l="l"/>
            <a:pathLst>
              <a:path h="3878520" w="18582162">
                <a:moveTo>
                  <a:pt x="0" y="0"/>
                </a:moveTo>
                <a:lnTo>
                  <a:pt x="18582162" y="0"/>
                </a:lnTo>
                <a:lnTo>
                  <a:pt x="18582162" y="3878520"/>
                </a:lnTo>
                <a:lnTo>
                  <a:pt x="0" y="387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298254" y="5317241"/>
            <a:ext cx="14235737" cy="2633200"/>
          </a:xfrm>
          <a:custGeom>
            <a:avLst/>
            <a:gdLst/>
            <a:ahLst/>
            <a:cxnLst/>
            <a:rect r="r" b="b" t="t" l="l"/>
            <a:pathLst>
              <a:path h="2633200" w="14235737">
                <a:moveTo>
                  <a:pt x="0" y="0"/>
                </a:moveTo>
                <a:lnTo>
                  <a:pt x="14235738" y="0"/>
                </a:lnTo>
                <a:lnTo>
                  <a:pt x="14235738" y="2633200"/>
                </a:lnTo>
                <a:lnTo>
                  <a:pt x="0" y="263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456110">
            <a:off x="1525240" y="-926719"/>
            <a:ext cx="15471555" cy="10382228"/>
          </a:xfrm>
          <a:custGeom>
            <a:avLst/>
            <a:gdLst/>
            <a:ahLst/>
            <a:cxnLst/>
            <a:rect r="r" b="b" t="t" l="l"/>
            <a:pathLst>
              <a:path h="10382228" w="15471555">
                <a:moveTo>
                  <a:pt x="0" y="0"/>
                </a:moveTo>
                <a:lnTo>
                  <a:pt x="15471556" y="0"/>
                </a:lnTo>
                <a:lnTo>
                  <a:pt x="15471556" y="10382228"/>
                </a:lnTo>
                <a:lnTo>
                  <a:pt x="0" y="10382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366904" y="3617987"/>
            <a:ext cx="11167443" cy="11280626"/>
          </a:xfrm>
          <a:custGeom>
            <a:avLst/>
            <a:gdLst/>
            <a:ahLst/>
            <a:cxnLst/>
            <a:rect r="r" b="b" t="t" l="l"/>
            <a:pathLst>
              <a:path h="11280626" w="11167443">
                <a:moveTo>
                  <a:pt x="0" y="0"/>
                </a:moveTo>
                <a:lnTo>
                  <a:pt x="11167443" y="0"/>
                </a:lnTo>
                <a:lnTo>
                  <a:pt x="11167443" y="11280626"/>
                </a:lnTo>
                <a:lnTo>
                  <a:pt x="0" y="11280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65377" y="-134346"/>
            <a:ext cx="15059344" cy="3402111"/>
          </a:xfrm>
          <a:custGeom>
            <a:avLst/>
            <a:gdLst/>
            <a:ahLst/>
            <a:cxnLst/>
            <a:rect r="r" b="b" t="t" l="l"/>
            <a:pathLst>
              <a:path h="3402111" w="15059344">
                <a:moveTo>
                  <a:pt x="0" y="0"/>
                </a:moveTo>
                <a:lnTo>
                  <a:pt x="15059344" y="0"/>
                </a:lnTo>
                <a:lnTo>
                  <a:pt x="15059344" y="3402111"/>
                </a:lnTo>
                <a:lnTo>
                  <a:pt x="0" y="34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80894" y="4807651"/>
            <a:ext cx="6862215" cy="9363166"/>
          </a:xfrm>
          <a:custGeom>
            <a:avLst/>
            <a:gdLst/>
            <a:ahLst/>
            <a:cxnLst/>
            <a:rect r="r" b="b" t="t" l="l"/>
            <a:pathLst>
              <a:path h="9363166" w="6862215">
                <a:moveTo>
                  <a:pt x="0" y="0"/>
                </a:moveTo>
                <a:lnTo>
                  <a:pt x="6862215" y="0"/>
                </a:lnTo>
                <a:lnTo>
                  <a:pt x="6862215" y="9363166"/>
                </a:lnTo>
                <a:lnTo>
                  <a:pt x="0" y="9363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86966" y="-134346"/>
            <a:ext cx="4017559" cy="3404882"/>
          </a:xfrm>
          <a:custGeom>
            <a:avLst/>
            <a:gdLst/>
            <a:ahLst/>
            <a:cxnLst/>
            <a:rect r="r" b="b" t="t" l="l"/>
            <a:pathLst>
              <a:path h="3404882" w="4017559">
                <a:moveTo>
                  <a:pt x="0" y="0"/>
                </a:moveTo>
                <a:lnTo>
                  <a:pt x="4017559" y="0"/>
                </a:lnTo>
                <a:lnTo>
                  <a:pt x="4017559" y="3404881"/>
                </a:lnTo>
                <a:lnTo>
                  <a:pt x="0" y="34048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2390" y="658537"/>
            <a:ext cx="16384887" cy="8830698"/>
            <a:chOff x="0" y="0"/>
            <a:chExt cx="2680843" cy="14448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822390" y="5073885"/>
            <a:ext cx="11832672" cy="0"/>
          </a:xfrm>
          <a:prstGeom prst="line">
            <a:avLst/>
          </a:prstGeom>
          <a:ln cap="flat" w="38100">
            <a:solidFill>
              <a:srgbClr val="A89C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414508" y="1079898"/>
            <a:ext cx="7693020" cy="71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6624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Business  Request’s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64962" y="3818732"/>
            <a:ext cx="4575276" cy="71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010A4F"/>
                </a:solidFill>
                <a:latin typeface="Poppins"/>
                <a:ea typeface="Poppins"/>
                <a:cs typeface="Poppins"/>
                <a:sym typeface="Poppins"/>
              </a:rPr>
              <a:t>TOP 5 CUSTOMERS BY MONEY SPEND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9013" y="1791997"/>
            <a:ext cx="4751642" cy="3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 key Business Requests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11030" y="5694028"/>
            <a:ext cx="4770678" cy="71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>
                <a:solidFill>
                  <a:srgbClr val="010A4F"/>
                </a:solidFill>
                <a:latin typeface="Poppins"/>
                <a:ea typeface="Poppins"/>
                <a:cs typeface="Poppins"/>
                <a:sym typeface="Poppins"/>
              </a:rPr>
              <a:t>HIGHEST SALES VOLUMN IN 2018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136215" y="4815693"/>
            <a:ext cx="516385" cy="51638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38177" y="4815693"/>
            <a:ext cx="516385" cy="51638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655062" y="4815693"/>
            <a:ext cx="516385" cy="51638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89CE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6553" y="0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635107"/>
            <a:ext cx="16230600" cy="7882166"/>
          </a:xfrm>
          <a:custGeom>
            <a:avLst/>
            <a:gdLst/>
            <a:ahLst/>
            <a:cxnLst/>
            <a:rect r="r" b="b" t="t" l="l"/>
            <a:pathLst>
              <a:path h="7882166" w="16230600">
                <a:moveTo>
                  <a:pt x="0" y="0"/>
                </a:moveTo>
                <a:lnTo>
                  <a:pt x="16230600" y="0"/>
                </a:lnTo>
                <a:lnTo>
                  <a:pt x="16230600" y="7882165"/>
                </a:lnTo>
                <a:lnTo>
                  <a:pt x="0" y="78821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93203" y="1143934"/>
            <a:ext cx="113964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Top 5 Customers by number of orders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397415" y="5190458"/>
            <a:ext cx="6185910" cy="0"/>
          </a:xfrm>
          <a:prstGeom prst="line">
            <a:avLst/>
          </a:prstGeom>
          <a:ln cap="flat" w="38100">
            <a:solidFill>
              <a:srgbClr val="F5AFB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902583" y="1994204"/>
            <a:ext cx="8996549" cy="684604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348" y="3048716"/>
            <a:ext cx="7536390" cy="206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Top 5 Customers by number of orders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12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Here we can see that latasha having the most number of orders that is 5052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02688" y="-1209558"/>
            <a:ext cx="27093377" cy="14123959"/>
            <a:chOff x="0" y="0"/>
            <a:chExt cx="36124502" cy="18831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85582"/>
              <a:ext cx="10782463" cy="14712157"/>
            </a:xfrm>
            <a:custGeom>
              <a:avLst/>
              <a:gdLst/>
              <a:ahLst/>
              <a:cxnLst/>
              <a:rect r="r" b="b" t="t" l="l"/>
              <a:pathLst>
                <a:path h="14712157" w="10782463">
                  <a:moveTo>
                    <a:pt x="0" y="0"/>
                  </a:moveTo>
                  <a:lnTo>
                    <a:pt x="10782463" y="0"/>
                  </a:lnTo>
                  <a:lnTo>
                    <a:pt x="10782463" y="14712157"/>
                  </a:lnTo>
                  <a:lnTo>
                    <a:pt x="0" y="14712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10496074">
              <a:off x="22355468" y="539714"/>
              <a:ext cx="13010726" cy="17752516"/>
            </a:xfrm>
            <a:custGeom>
              <a:avLst/>
              <a:gdLst/>
              <a:ahLst/>
              <a:cxnLst/>
              <a:rect r="r" b="b" t="t" l="l"/>
              <a:pathLst>
                <a:path h="17752516" w="13010726">
                  <a:moveTo>
                    <a:pt x="0" y="0"/>
                  </a:moveTo>
                  <a:lnTo>
                    <a:pt x="13010726" y="0"/>
                  </a:lnTo>
                  <a:lnTo>
                    <a:pt x="13010726" y="17752517"/>
                  </a:lnTo>
                  <a:lnTo>
                    <a:pt x="0" y="1775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2475" y="696309"/>
            <a:ext cx="16503051" cy="8894382"/>
          </a:xfrm>
          <a:custGeom>
            <a:avLst/>
            <a:gdLst/>
            <a:ahLst/>
            <a:cxnLst/>
            <a:rect r="r" b="b" t="t" l="l"/>
            <a:pathLst>
              <a:path h="8894382" w="16503051">
                <a:moveTo>
                  <a:pt x="0" y="0"/>
                </a:moveTo>
                <a:lnTo>
                  <a:pt x="16503050" y="0"/>
                </a:lnTo>
                <a:lnTo>
                  <a:pt x="16503050" y="8894382"/>
                </a:lnTo>
                <a:lnTo>
                  <a:pt x="0" y="8894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433" r="0" b="-56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95559" y="674478"/>
            <a:ext cx="86539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sales for Top 5 product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596" y="-426905"/>
            <a:ext cx="17868899" cy="15278099"/>
          </a:xfrm>
          <a:custGeom>
            <a:avLst/>
            <a:gdLst/>
            <a:ahLst/>
            <a:cxnLst/>
            <a:rect r="r" b="b" t="t" l="l"/>
            <a:pathLst>
              <a:path h="15278099" w="178688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69728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9144000" y="2050545"/>
            <a:ext cx="19050" cy="6277801"/>
          </a:xfrm>
          <a:prstGeom prst="line">
            <a:avLst/>
          </a:prstGeom>
          <a:ln cap="flat" w="38100">
            <a:solidFill>
              <a:srgbClr val="A89CE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70482" y="1280892"/>
            <a:ext cx="9265290" cy="821861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348" y="3377329"/>
            <a:ext cx="7536390" cy="140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691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Total sales for Top 5 product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0938" y="5862750"/>
            <a:ext cx="6231208" cy="81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highest selling product is Trek Slash with 555K Dollers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DAGLTVEbxDg</dc:identifier>
  <dcterms:modified xsi:type="dcterms:W3CDTF">2011-08-01T06:04:30Z</dcterms:modified>
  <cp:revision>1</cp:revision>
  <dc:title>Pink Purple Business Solution Pitch Deck Presentation</dc:title>
</cp:coreProperties>
</file>