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6783107-3B62-4872-BF5D-591338A83054}">
      <dgm:prSet custT="1"/>
      <dgm:spPr/>
      <dgm:t>
        <a:bodyPr/>
        <a:lstStyle/>
        <a:p>
          <a:r>
            <a:rPr lang="en-IN" sz="4400" b="1" i="0" dirty="0"/>
            <a:t>AGENDA</a:t>
          </a:r>
          <a:br>
            <a:rPr lang="en-US" sz="2500" b="1" i="0" dirty="0"/>
          </a:br>
          <a:r>
            <a:rPr lang="en-US" sz="2500" b="1" i="0" dirty="0"/>
            <a:t> </a:t>
          </a:r>
          <a:r>
            <a:rPr lang="en-US" sz="2400" b="1" i="0" u="sng" dirty="0">
              <a:latin typeface="Sitka Display" pitchFamily="2" charset="0"/>
            </a:rPr>
            <a:t>OUTLINE OF THE PROJECT :</a:t>
          </a:r>
          <a:r>
            <a:rPr lang="en-US" sz="2400" b="1" i="0" dirty="0">
              <a:latin typeface="Sitka Display" pitchFamily="2" charset="0"/>
            </a:rPr>
            <a: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latin typeface="Sitka Display" pitchFamily="2" charset="0"/>
          </a:endParaRPr>
        </a:p>
      </dgm:t>
    </dgm:pt>
    <dgm:pt modelId="{869A3F57-409E-4471-B48D-30B997FDDDCC}" type="parTrans" cxnId="{4D68D041-F765-4DD5-9BE8-3C9C9034BB35}">
      <dgm:prSet/>
      <dgm:spPr/>
      <dgm:t>
        <a:bodyPr/>
        <a:lstStyle/>
        <a:p>
          <a:endParaRPr lang="en-IN"/>
        </a:p>
      </dgm:t>
    </dgm:pt>
    <dgm:pt modelId="{D5CE5E08-6B09-4B66-82A8-61711AD7EF4F}" type="sibTrans" cxnId="{4D68D041-F765-4DD5-9BE8-3C9C9034BB35}">
      <dgm:prSet/>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pt>
    <dgm:pt modelId="{F8EADCC5-609B-4280-BE1E-A1BB1168FA01}" type="pres">
      <dgm:prSet presAssocID="{46783107-3B62-4872-BF5D-591338A83054}" presName="circle1" presStyleLbl="node1" presStyleIdx="0" presStyleCnt="1" custLinFactNeighborX="-397" custLinFactNeighborY="11162"/>
      <dgm:spPr/>
    </dgm:pt>
    <dgm:pt modelId="{25ACB27B-A23D-47FA-8354-0CF9F0AFEC83}" type="pres">
      <dgm:prSet presAssocID="{46783107-3B62-4872-BF5D-591338A83054}" presName="space" presStyleCnt="0"/>
      <dgm:spPr/>
    </dgm:pt>
    <dgm:pt modelId="{1A7D9864-01DE-4AB5-87FC-60F08252E40C}" type="pres">
      <dgm:prSet presAssocID="{46783107-3B62-4872-BF5D-591338A83054}" presName="rect1" presStyleLbl="alignAcc1" presStyleIdx="0" presStyleCnt="1" custLinFactX="90192" custLinFactNeighborX="100000" custLinFactNeighborY="52428"/>
      <dgm:spPr/>
    </dgm:pt>
    <dgm:pt modelId="{C0AA5550-3784-405C-B1CA-8836146719A1}" type="pres">
      <dgm:prSet presAssocID="{46783107-3B62-4872-BF5D-591338A83054}" presName="rect1ParTxNoCh" presStyleLbl="alignAcc1" presStyleIdx="0" presStyleCnt="1">
        <dgm:presLayoutVars>
          <dgm:chMax val="1"/>
          <dgm:bulletEnabled val="1"/>
        </dgm:presLayoutVars>
      </dgm:prSet>
      <dgm:spPr/>
    </dgm:pt>
  </dgm:ptLst>
  <dgm:cxnLst>
    <dgm:cxn modelId="{4D68D041-F765-4DD5-9BE8-3C9C9034BB35}" srcId="{489F2B51-CD88-4540-B40D-74A5A5197B34}" destId="{46783107-3B62-4872-BF5D-591338A83054}" srcOrd="0" destOrd="0" parTransId="{869A3F57-409E-4471-B48D-30B997FDDDCC}" sibTransId="{D5CE5E08-6B09-4B66-82A8-61711AD7EF4F}"/>
    <dgm:cxn modelId="{24C8358B-D7B1-45BB-A9FA-6BF93AD23A99}" type="presOf" srcId="{489F2B51-CD88-4540-B40D-74A5A5197B34}" destId="{D08A1387-99F6-4D82-9F01-FDA827D53F29}" srcOrd="0" destOrd="0" presId="urn:microsoft.com/office/officeart/2005/8/layout/target3"/>
    <dgm:cxn modelId="{22D0DBD0-EF73-4F03-9CBA-B8DCD32C8834}" type="presOf" srcId="{46783107-3B62-4872-BF5D-591338A83054}" destId="{C0AA5550-3784-405C-B1CA-8836146719A1}" srcOrd="1" destOrd="0" presId="urn:microsoft.com/office/officeart/2005/8/layout/target3"/>
    <dgm:cxn modelId="{B8F2BEFF-E92A-4B22-9905-52EEB9A99A7F}" type="presOf" srcId="{46783107-3B62-4872-BF5D-591338A83054}" destId="{1A7D9864-01DE-4AB5-87FC-60F08252E40C}" srcOrd="0" destOrd="0" presId="urn:microsoft.com/office/officeart/2005/8/layout/target3"/>
    <dgm:cxn modelId="{A782C009-88F5-4F25-9CF2-CA0A49D7305F}" type="presParOf" srcId="{D08A1387-99F6-4D82-9F01-FDA827D53F29}" destId="{F8EADCC5-609B-4280-BE1E-A1BB1168FA01}" srcOrd="0" destOrd="0" presId="urn:microsoft.com/office/officeart/2005/8/layout/target3"/>
    <dgm:cxn modelId="{9C2CE205-2864-43F1-B5CA-AFCDE4F3FB5B}" type="presParOf" srcId="{D08A1387-99F6-4D82-9F01-FDA827D53F29}" destId="{25ACB27B-A23D-47FA-8354-0CF9F0AFEC83}" srcOrd="1" destOrd="0" presId="urn:microsoft.com/office/officeart/2005/8/layout/target3"/>
    <dgm:cxn modelId="{1CE35837-1AFD-48C1-BA1B-8D85E7FB7A54}" type="presParOf" srcId="{D08A1387-99F6-4D82-9F01-FDA827D53F29}" destId="{1A7D9864-01DE-4AB5-87FC-60F08252E40C}" srcOrd="2" destOrd="0" presId="urn:microsoft.com/office/officeart/2005/8/layout/target3"/>
    <dgm:cxn modelId="{DB1712BC-9E2D-491C-9554-F1E7F1136371}" type="presParOf" srcId="{D08A1387-99F6-4D82-9F01-FDA827D53F29}" destId="{C0AA5550-3784-405C-B1CA-8836146719A1}"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DCC5-609B-4280-BE1E-A1BB1168FA01}">
      <dsp:nvSpPr>
        <dsp:cNvPr id="0" name=""/>
        <dsp:cNvSpPr/>
      </dsp:nvSpPr>
      <dsp:spPr>
        <a:xfrm>
          <a:off x="-21089" y="1180060"/>
          <a:ext cx="5312326" cy="5312326"/>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D9864-01DE-4AB5-87FC-60F08252E40C}">
      <dsp:nvSpPr>
        <dsp:cNvPr id="0" name=""/>
        <dsp:cNvSpPr/>
      </dsp:nvSpPr>
      <dsp:spPr>
        <a:xfrm>
          <a:off x="2656163" y="1174197"/>
          <a:ext cx="6197713" cy="531232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b="1" i="0" kern="1200" dirty="0"/>
            <a:t>AGENDA</a:t>
          </a:r>
          <a:br>
            <a:rPr lang="en-US" sz="2500" b="1" i="0" kern="1200" dirty="0"/>
          </a:br>
          <a:r>
            <a:rPr lang="en-US" sz="2500" b="1" i="0" kern="1200" dirty="0"/>
            <a:t> </a:t>
          </a:r>
          <a:r>
            <a:rPr lang="en-US" sz="2400" b="1" i="0" u="sng" kern="1200" dirty="0">
              <a:latin typeface="Sitka Display" pitchFamily="2" charset="0"/>
            </a:rPr>
            <a:t>OUTLINE OF THE PROJECT :</a:t>
          </a:r>
          <a:r>
            <a:rPr lang="en-US" sz="2400" b="1" i="0" kern="1200" dirty="0">
              <a:latin typeface="Sitka Display" pitchFamily="2" charset="0"/>
            </a:rPr>
            <a: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kern="1200" dirty="0">
            <a:latin typeface="Sitka Display" pitchFamily="2" charset="0"/>
          </a:endParaRPr>
        </a:p>
      </dsp:txBody>
      <dsp:txXfrm>
        <a:off x="2656163" y="1174197"/>
        <a:ext cx="6197713" cy="5312326"/>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509114"/>
          </a:xfrm>
          <a:prstGeom prst="rect">
            <a:avLst/>
          </a:prstGeom>
        </p:spPr>
        <p:txBody>
          <a:bodyPr vert="horz" wrap="square" lIns="0" tIns="16510" rIns="0" bIns="0" rtlCol="0">
            <a:spAutoFit/>
          </a:bodyPr>
          <a:lstStyle/>
          <a:p>
            <a:pPr marL="3213735" algn="l">
              <a:lnSpc>
                <a:spcPct val="100000"/>
              </a:lnSpc>
              <a:spcBef>
                <a:spcPts val="130"/>
              </a:spcBef>
            </a:pPr>
            <a:r>
              <a:rPr lang="en-IN" b="1" spc="15" dirty="0">
                <a:latin typeface="Sitka Display" pitchFamily="2" charset="0"/>
              </a:rPr>
              <a:t>   </a:t>
            </a:r>
            <a:r>
              <a:rPr lang="en-IN" b="1" spc="15" dirty="0" err="1">
                <a:latin typeface="Sitka Display" pitchFamily="2" charset="0"/>
              </a:rPr>
              <a:t>D.Lokesh</a:t>
            </a:r>
            <a:r>
              <a:rPr lang="en-IN" b="1" spc="15" dirty="0">
                <a:latin typeface="Sitka Display" pitchFamily="2" charset="0"/>
              </a:rPr>
              <a:t> sai</a:t>
            </a:r>
            <a:endParaRPr b="1" spc="15" dirty="0">
              <a:latin typeface="Sitka Display" pitchFamily="2" charset="0"/>
            </a:endParaRPr>
          </a:p>
        </p:txBody>
      </p:sp>
      <p:sp>
        <p:nvSpPr>
          <p:cNvPr id="8" name="object 8"/>
          <p:cNvSpPr txBox="1"/>
          <p:nvPr/>
        </p:nvSpPr>
        <p:spPr>
          <a:xfrm>
            <a:off x="5943600" y="2362200"/>
            <a:ext cx="3362452"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Keylogger</a:t>
            </a:r>
            <a:r>
              <a:rPr sz="2400" b="1" spc="-16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822825" cy="2902077"/>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br>
              <a:rPr lang="en-US" sz="4250" u="sng" spc="25" dirty="0"/>
            </a:br>
            <a:br>
              <a:rPr lang="en-US" sz="4250" u="sng" spc="25" dirty="0"/>
            </a:br>
            <a:r>
              <a:rPr lang="en-US" sz="4250" spc="25" dirty="0"/>
              <a:t>“</a:t>
            </a:r>
            <a:r>
              <a:rPr lang="en-US" sz="6000" spc="25" dirty="0">
                <a:latin typeface="Sitka Small" pitchFamily="2" charset="0"/>
              </a:rPr>
              <a:t>keylogger”</a:t>
            </a: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aphicFrame>
        <p:nvGraphicFramePr>
          <p:cNvPr id="23" name="Diagram 22">
            <a:extLst>
              <a:ext uri="{FF2B5EF4-FFF2-40B4-BE49-F238E27FC236}">
                <a16:creationId xmlns:a16="http://schemas.microsoft.com/office/drawing/2014/main" id="{85C1B637-59BF-2BA8-6A25-D6ADAA82F127}"/>
              </a:ext>
            </a:extLst>
          </p:cNvPr>
          <p:cNvGraphicFramePr/>
          <p:nvPr>
            <p:extLst>
              <p:ext uri="{D42A27DB-BD31-4B8C-83A1-F6EECF244321}">
                <p14:modId xmlns:p14="http://schemas.microsoft.com/office/powerpoint/2010/main" val="1025996612"/>
              </p:ext>
            </p:extLst>
          </p:nvPr>
        </p:nvGraphicFramePr>
        <p:xfrm>
          <a:off x="326676" y="-228599"/>
          <a:ext cx="8853877" cy="6486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pSp>
        <p:nvGrpSpPr>
          <p:cNvPr id="18" name="object 18"/>
          <p:cNvGrpSpPr/>
          <p:nvPr/>
        </p:nvGrpSpPr>
        <p:grpSpPr>
          <a:xfrm>
            <a:off x="86389" y="3771731"/>
            <a:ext cx="4124325" cy="3009900"/>
            <a:chOff x="47625" y="3819523"/>
            <a:chExt cx="4124325" cy="3009900"/>
          </a:xfrm>
        </p:grpSpPr>
        <p:pic>
          <p:nvPicPr>
            <p:cNvPr id="19" name="object 19"/>
            <p:cNvPicPr/>
            <p:nvPr/>
          </p:nvPicPr>
          <p:blipFill>
            <a:blip r:embed="rId8" cstate="print"/>
            <a:stretch>
              <a:fillRect/>
            </a:stretch>
          </p:blipFill>
          <p:spPr>
            <a:xfrm>
              <a:off x="466725" y="6410325"/>
              <a:ext cx="3705225" cy="295275"/>
            </a:xfrm>
            <a:prstGeom prst="rect">
              <a:avLst/>
            </a:prstGeom>
          </p:spPr>
        </p:pic>
        <p:pic>
          <p:nvPicPr>
            <p:cNvPr id="20" name="object 20"/>
            <p:cNvPicPr/>
            <p:nvPr/>
          </p:nvPicPr>
          <p:blipFill>
            <a:blip r:embed="rId9"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49399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dirty="0"/>
              <a:t>PROBLEM</a:t>
            </a:r>
            <a:br>
              <a:rPr lang="en-IN" dirty="0"/>
            </a:br>
            <a:r>
              <a:rPr dirty="0"/>
              <a:t>STATEMENT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561051"/>
          </a:xfrm>
          <a:prstGeom prst="rect">
            <a:avLst/>
          </a:prstGeom>
        </p:spPr>
        <p:txBody>
          <a:bodyPr vert="horz" wrap="square" lIns="0" tIns="6985" rIns="0" bIns="0" rtlCol="0">
            <a:spAutoFit/>
          </a:bodyPr>
          <a:lstStyle/>
          <a:p>
            <a:pPr marL="12700">
              <a:lnSpc>
                <a:spcPct val="100000"/>
              </a:lnSpc>
              <a:spcBef>
                <a:spcPts val="55"/>
              </a:spcBef>
            </a:pPr>
            <a:r>
              <a:rPr dirty="0"/>
              <a:t>3/21/2024  Annual Review</a:t>
            </a:r>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4</a:t>
            </a:fld>
            <a:endParaRPr dirty="0"/>
          </a:p>
        </p:txBody>
      </p:sp>
      <p:sp>
        <p:nvSpPr>
          <p:cNvPr id="14" name="TextBox 13">
            <a:extLst>
              <a:ext uri="{FF2B5EF4-FFF2-40B4-BE49-F238E27FC236}">
                <a16:creationId xmlns:a16="http://schemas.microsoft.com/office/drawing/2014/main" id="{29EDDE17-BDDF-0FBD-43E2-AC3E6E32FE14}"/>
              </a:ext>
            </a:extLst>
          </p:cNvPr>
          <p:cNvSpPr txBox="1"/>
          <p:nvPr/>
        </p:nvSpPr>
        <p:spPr>
          <a:xfrm>
            <a:off x="478978" y="2456822"/>
            <a:ext cx="7443095" cy="3108543"/>
          </a:xfrm>
          <a:prstGeom prst="rect">
            <a:avLst/>
          </a:prstGeom>
          <a:noFill/>
        </p:spPr>
        <p:txBody>
          <a:bodyPr wrap="square">
            <a:spAutoFit/>
          </a:bodyPr>
          <a:lstStyle/>
          <a:p>
            <a:r>
              <a:rPr lang="en-US" sz="2800" dirty="0"/>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2862322"/>
          </a:xfrm>
          <a:prstGeom prst="rect">
            <a:avLst/>
          </a:prstGeom>
          <a:noFill/>
        </p:spPr>
        <p:txBody>
          <a:bodyPr wrap="square">
            <a:spAutoFit/>
          </a:bodyPr>
          <a:lstStyle/>
          <a:p>
            <a:r>
              <a:rPr lang="en-US" sz="3600" dirty="0"/>
              <a:t>The keylogger monitors the keystrokes on the operating system you are using, checking the paths each keystroke goes through. In this way, a software keylogger can keep track of your keystrokes and record each one.</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a:spAutoFit/>
          </a:bodyPr>
          <a:lstStyle/>
          <a:p>
            <a:r>
              <a:rPr lang="en-US" sz="2800" b="1" i="0" dirty="0">
                <a:solidFill>
                  <a:srgbClr val="000000"/>
                </a:solidFill>
                <a:effectLst/>
                <a:highlight>
                  <a:srgbClr val="FFFFFF"/>
                </a:highlight>
                <a:latin typeface="neue-haas-grotesk-display"/>
              </a:rPr>
              <a:t>Keyloggers</a:t>
            </a:r>
            <a:r>
              <a:rPr lang="en-US" sz="28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84BF712-025A-6854-A11D-DC7BA96CF946}"/>
              </a:ext>
            </a:extLst>
          </p:cNvPr>
          <p:cNvSpPr txBox="1"/>
          <p:nvPr/>
        </p:nvSpPr>
        <p:spPr>
          <a:xfrm>
            <a:off x="2863850" y="2243723"/>
            <a:ext cx="6718300" cy="2308324"/>
          </a:xfrm>
          <a:prstGeom prst="rect">
            <a:avLst/>
          </a:prstGeom>
          <a:noFill/>
        </p:spPr>
        <p:txBody>
          <a:bodyPr wrap="square">
            <a:spAutoFit/>
          </a:bodyPr>
          <a:lstStyle/>
          <a:p>
            <a:r>
              <a:rPr lang="en-US" dirty="0"/>
              <a:t> 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dirty="0" err="1"/>
              <a:t>TheOneSpy</a:t>
            </a:r>
            <a:r>
              <a:rPr lang="en-US" dirty="0"/>
              <a:t>. Individuals use it as an opportunity to guarantee the assurance of their families, organizations, and the ones they care about.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28800"/>
            <a:ext cx="6788943" cy="3170099"/>
          </a:xfrm>
          <a:prstGeom prst="rect">
            <a:avLst/>
          </a:prstGeom>
          <a:noFill/>
        </p:spPr>
        <p:txBody>
          <a:bodyPr wrap="square">
            <a:spAutoFit/>
          </a:bodyPr>
          <a:lstStyle/>
          <a:p>
            <a:pPr algn="l"/>
            <a:r>
              <a:rPr lang="en-US" sz="2000" b="0" i="0" dirty="0">
                <a:solidFill>
                  <a:srgbClr val="212529"/>
                </a:solidFill>
                <a:effectLst/>
                <a:highlight>
                  <a:srgbClr val="FFFFFF"/>
                </a:highlight>
                <a:latin typeface="helvetica" panose="020B0604020202020204" pitchFamily="34" charset="0"/>
              </a:rPr>
              <a:t>A </a:t>
            </a:r>
            <a:r>
              <a:rPr lang="en-US" sz="2000" i="0" u="sng" strike="noStrike" dirty="0">
                <a:effectLst/>
                <a:highlight>
                  <a:srgbClr val="FFFFFF"/>
                </a:highlight>
                <a:latin typeface="helvetica" panose="020B0604020202020204" pitchFamily="34" charset="0"/>
                <a:hlinkClick r:id="rId3" tooltip="Keystroke Logging">
                  <a:extLst>
                    <a:ext uri="{A12FA001-AC4F-418D-AE19-62706E023703}">
                      <ahyp:hlinkClr xmlns:ahyp="http://schemas.microsoft.com/office/drawing/2018/hyperlinkcolor" val="tx"/>
                    </a:ext>
                  </a:extLst>
                </a:hlinkClick>
              </a:rPr>
              <a:t>keylogger</a:t>
            </a:r>
            <a:r>
              <a:rPr lang="en-US" sz="2000" b="0" i="0" dirty="0">
                <a:solidFill>
                  <a:srgbClr val="212529"/>
                </a:solidFill>
                <a:effectLst/>
                <a:highlight>
                  <a:srgbClr val="FFFFFF"/>
                </a:highlight>
                <a:latin typeface="helvetica" panose="020B0604020202020204" pitchFamily="34" charset="0"/>
              </a:rPr>
              <a:t> is a type of surveillance technology used to monitor and record each keystroke typed on a specific computer's keyboard. In this tutorial, you will learn how to write a keylogger in Python.</a:t>
            </a:r>
            <a:endParaRPr lang="en-US" sz="2000" b="0" i="0" dirty="0">
              <a:solidFill>
                <a:srgbClr val="212529"/>
              </a:solidFill>
              <a:effectLst/>
              <a:highlight>
                <a:srgbClr val="FFFFFF"/>
              </a:highlight>
              <a:latin typeface="Inter"/>
            </a:endParaRPr>
          </a:p>
          <a:p>
            <a:pPr algn="l"/>
            <a:r>
              <a:rPr lang="en-US" sz="2000" b="0" i="0" dirty="0">
                <a:solidFill>
                  <a:srgbClr val="212529"/>
                </a:solidFill>
                <a:effectLst/>
                <a:highlight>
                  <a:srgbClr val="FFFFFF"/>
                </a:highlight>
                <a:latin typeface="Inter"/>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390525" y="1350033"/>
            <a:ext cx="9144000" cy="4093428"/>
          </a:xfrm>
          <a:prstGeom prst="rect">
            <a:avLst/>
          </a:prstGeom>
          <a:noFill/>
        </p:spPr>
        <p:txBody>
          <a:bodyPr wrap="square">
            <a:spAutoFit/>
          </a:bodyPr>
          <a:lstStyle/>
          <a:p>
            <a:r>
              <a:rPr lang="en-US" sz="20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TotalTime>
  <Words>683</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helvetica</vt:lpstr>
      <vt:lpstr>HelveticaNeue Regular</vt:lpstr>
      <vt:lpstr>Inter</vt:lpstr>
      <vt:lpstr>neue-haas-grotesk-display</vt:lpstr>
      <vt:lpstr>Sitka Display</vt:lpstr>
      <vt:lpstr>Sitka Small</vt:lpstr>
      <vt:lpstr>Trebuchet MS</vt:lpstr>
      <vt:lpstr>Office Theme</vt:lpstr>
      <vt:lpstr>   D.Lokesh sai</vt:lpstr>
      <vt:lpstr>PROJECT TITLE  “keylogger”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indra</dc:creator>
  <cp:lastModifiedBy>lokesh sai_damarla</cp:lastModifiedBy>
  <cp:revision>5</cp:revision>
  <dcterms:created xsi:type="dcterms:W3CDTF">2024-06-03T05:48:59Z</dcterms:created>
  <dcterms:modified xsi:type="dcterms:W3CDTF">2024-06-11T12:15:05Z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