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7" r:id="rId4"/>
    <p:sldId id="273" r:id="rId5"/>
    <p:sldId id="268" r:id="rId6"/>
    <p:sldId id="274" r:id="rId7"/>
    <p:sldId id="266" r:id="rId8"/>
    <p:sldId id="272" r:id="rId9"/>
    <p:sldId id="271" r:id="rId10"/>
    <p:sldId id="269" r:id="rId11"/>
    <p:sldId id="27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697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%20Project\New%20folder\predicting%20airline%20dela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%20Project\New%20folder\predicting%20airline%20dela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%20Project\New%20folder\predicting%20airline%20delay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%20Project\New%20folder\predicting%20airline%20dela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%20Project\New%20folder\predicting%20airline%20dela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%20Project\New%20folder\predicting%20airline%20dela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%20Project\New%20folder\predicting%20airline%20dela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%20Project\New%20folder\predicting%20airline%20dela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%20Project\New%20folder\predicting%20airline%20dela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%20Project\New%20folder\predicting%20airline%20dela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Science%20Project\New%20folder\predicting%20airline%20dela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BEST AIRLINES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'[predicting airline delay.xlsx]Airline Delay'!$A$8:$A$12</c:f>
              <c:strCache>
                <c:ptCount val="5"/>
                <c:pt idx="0">
                  <c:v>American Airlines,AA</c:v>
                </c:pt>
                <c:pt idx="1">
                  <c:v>Virgin America,VX</c:v>
                </c:pt>
                <c:pt idx="2">
                  <c:v>Southwest Airlines,WN</c:v>
                </c:pt>
                <c:pt idx="3">
                  <c:v>Alaska Airlines, Inc.,AS</c:v>
                </c:pt>
                <c:pt idx="4">
                  <c:v>Hawaiian Airlines,HA</c:v>
                </c:pt>
              </c:strCache>
            </c:strRef>
          </c:cat>
          <c:val>
            <c:numRef>
              <c:f>'[predicting airline delay.xlsx]Airline Delay'!$B$8:$B$12</c:f>
              <c:numCache>
                <c:formatCode>0.00</c:formatCode>
                <c:ptCount val="5"/>
                <c:pt idx="0">
                  <c:v>33.096338450778902</c:v>
                </c:pt>
                <c:pt idx="1">
                  <c:v>31.2600981141692</c:v>
                </c:pt>
                <c:pt idx="2">
                  <c:v>25.380515124496799</c:v>
                </c:pt>
                <c:pt idx="3">
                  <c:v>20.338039825026598</c:v>
                </c:pt>
                <c:pt idx="4">
                  <c:v>13.172479479098101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FC-412A-8F3F-2601293601B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18493368"/>
        <c:axId val="418496320"/>
      </c:barChart>
      <c:catAx>
        <c:axId val="4184933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Airlines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496320"/>
        <c:crosses val="autoZero"/>
        <c:auto val="1"/>
        <c:lblAlgn val="ctr"/>
        <c:lblOffset val="100"/>
        <c:noMultiLvlLbl val="0"/>
      </c:catAx>
      <c:valAx>
        <c:axId val="41849632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Arrival Delay (in minutes)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493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CARRIER DELAY PERCENTAGE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'[predicting airline delay.xlsx]Carrier Delay'!$A$7:$A$12</c:f>
              <c:strCache>
                <c:ptCount val="6"/>
                <c:pt idx="0">
                  <c:v>Virgin America/VX</c:v>
                </c:pt>
                <c:pt idx="1">
                  <c:v>United Airlines/UA</c:v>
                </c:pt>
                <c:pt idx="2">
                  <c:v>American Airlines/AA</c:v>
                </c:pt>
                <c:pt idx="3">
                  <c:v>Southwest Airlines/WN</c:v>
                </c:pt>
                <c:pt idx="4">
                  <c:v>Frontier Airlines/F9</c:v>
                </c:pt>
                <c:pt idx="5">
                  <c:v>JetBlue Airways/B6</c:v>
                </c:pt>
              </c:strCache>
            </c:strRef>
          </c:cat>
          <c:val>
            <c:numRef>
              <c:f>'[predicting airline delay.xlsx]Carrier Delay'!$B$7:$B$12</c:f>
              <c:numCache>
                <c:formatCode>0.00</c:formatCode>
                <c:ptCount val="6"/>
                <c:pt idx="0">
                  <c:v>8.8913957542816107</c:v>
                </c:pt>
                <c:pt idx="1">
                  <c:v>9.5522027536743508</c:v>
                </c:pt>
                <c:pt idx="2">
                  <c:v>10.092610260347101</c:v>
                </c:pt>
                <c:pt idx="3">
                  <c:v>10.4034786031234</c:v>
                </c:pt>
                <c:pt idx="4">
                  <c:v>11.439141931081499</c:v>
                </c:pt>
                <c:pt idx="5">
                  <c:v>16.6331548032272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8C-4ACA-9F3F-1ED3982ED91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57048952"/>
        <c:axId val="257048624"/>
      </c:barChart>
      <c:catAx>
        <c:axId val="2570489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AIRLINES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048624"/>
        <c:crosses val="autoZero"/>
        <c:auto val="1"/>
        <c:lblAlgn val="ctr"/>
        <c:lblOffset val="100"/>
        <c:noMultiLvlLbl val="0"/>
      </c:catAx>
      <c:valAx>
        <c:axId val="25704862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PROPORTION OF ALL DEPARTURE DELAY WITH CARRIER DELAY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048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LATE AIRCRAFT DELAY PERCENTAGE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'[predicting airline delay.xlsx]Late Aircraft Delay'!$A$8:$A$12</c:f>
              <c:strCache>
                <c:ptCount val="5"/>
                <c:pt idx="0">
                  <c:v>SkyWest Airlines/OO</c:v>
                </c:pt>
                <c:pt idx="1">
                  <c:v>Virgin America/VX</c:v>
                </c:pt>
                <c:pt idx="2">
                  <c:v>Frontier Airlines/F9</c:v>
                </c:pt>
                <c:pt idx="3">
                  <c:v>Southwest Airlines/WN</c:v>
                </c:pt>
                <c:pt idx="4">
                  <c:v>JetBlue Airways/B6</c:v>
                </c:pt>
              </c:strCache>
            </c:strRef>
          </c:cat>
          <c:val>
            <c:numRef>
              <c:f>'[predicting airline delay.xlsx]Late Aircraft Delay'!$B$8:$B$12</c:f>
              <c:numCache>
                <c:formatCode>0.00</c:formatCode>
                <c:ptCount val="5"/>
                <c:pt idx="0">
                  <c:v>8.9877396411553097</c:v>
                </c:pt>
                <c:pt idx="1">
                  <c:v>10.749080680369801</c:v>
                </c:pt>
                <c:pt idx="2">
                  <c:v>10.9422978505629</c:v>
                </c:pt>
                <c:pt idx="3">
                  <c:v>12.4393017179039</c:v>
                </c:pt>
                <c:pt idx="4">
                  <c:v>13.530040178266299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0-4052-966E-B961B5D18CD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94957272"/>
        <c:axId val="494956944"/>
      </c:barChart>
      <c:catAx>
        <c:axId val="4949572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AIRLINES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956944"/>
        <c:crosses val="autoZero"/>
        <c:auto val="1"/>
        <c:lblAlgn val="ctr"/>
        <c:lblOffset val="100"/>
        <c:noMultiLvlLbl val="0"/>
      </c:catAx>
      <c:valAx>
        <c:axId val="49495694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PROPORTION OF ALL DEPARTURE DELAY WITH LATE AIRCRAFT DELAY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957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WORST AIRLINES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'[predicting airline delay.xlsx]Airline Delay'!$A$23:$A$27</c:f>
              <c:strCache>
                <c:ptCount val="5"/>
                <c:pt idx="0">
                  <c:v>Delta Air Lines,DL</c:v>
                </c:pt>
                <c:pt idx="1">
                  <c:v>JetBlue Airways,B6</c:v>
                </c:pt>
                <c:pt idx="2">
                  <c:v>United Airlines,UA</c:v>
                </c:pt>
                <c:pt idx="3">
                  <c:v>ExpressJet,EV</c:v>
                </c:pt>
                <c:pt idx="4">
                  <c:v>Frontier Airlines,F9</c:v>
                </c:pt>
              </c:strCache>
            </c:strRef>
          </c:cat>
          <c:val>
            <c:numRef>
              <c:f>'[predicting airline delay.xlsx]Airline Delay'!$B$23:$B$27</c:f>
              <c:numCache>
                <c:formatCode>0.00</c:formatCode>
                <c:ptCount val="5"/>
                <c:pt idx="0">
                  <c:v>35.0448600637365</c:v>
                </c:pt>
                <c:pt idx="1">
                  <c:v>39.394713793910803</c:v>
                </c:pt>
                <c:pt idx="2">
                  <c:v>40.403507204422098</c:v>
                </c:pt>
                <c:pt idx="3">
                  <c:v>40.748628173010196</c:v>
                </c:pt>
                <c:pt idx="4">
                  <c:v>43.538596491228098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A5-48BE-AD1E-45A721F7FD4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63543096"/>
        <c:axId val="563542768"/>
      </c:barChart>
      <c:catAx>
        <c:axId val="563543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Airlines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542768"/>
        <c:crosses val="autoZero"/>
        <c:auto val="1"/>
        <c:lblAlgn val="ctr"/>
        <c:lblOffset val="100"/>
        <c:noMultiLvlLbl val="0"/>
      </c:catAx>
      <c:valAx>
        <c:axId val="5635427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Arrival Delay (in minutes)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543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BEST ARRIVAL AIRPORTS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'[predicting airline delay.xlsx]Arrival Delay'!$E$2:$E$11</c:f>
              <c:strCache>
                <c:ptCount val="10"/>
                <c:pt idx="0">
                  <c:v>Grand Junction, CO,GJT</c:v>
                </c:pt>
                <c:pt idx="1">
                  <c:v>Fairbanks, AK,FAI</c:v>
                </c:pt>
                <c:pt idx="2">
                  <c:v>Kahului, HI,OGG</c:v>
                </c:pt>
                <c:pt idx="3">
                  <c:v>Yuma, AZ,YUM</c:v>
                </c:pt>
                <c:pt idx="4">
                  <c:v>St. George, UT,SGU</c:v>
                </c:pt>
                <c:pt idx="5">
                  <c:v>Kona, HI,KOA</c:v>
                </c:pt>
                <c:pt idx="6">
                  <c:v>Lihue, HI,LIH</c:v>
                </c:pt>
                <c:pt idx="7">
                  <c:v>Cedar City, UT,CDC</c:v>
                </c:pt>
                <c:pt idx="8">
                  <c:v>Twin Falls, ID,TWF</c:v>
                </c:pt>
                <c:pt idx="9">
                  <c:v>Hilo, HI,ITO</c:v>
                </c:pt>
              </c:strCache>
            </c:strRef>
          </c:cat>
          <c:val>
            <c:numRef>
              <c:f>'[predicting airline delay.xlsx]Arrival Delay'!$F$2:$F$11</c:f>
              <c:numCache>
                <c:formatCode>0.00</c:formatCode>
                <c:ptCount val="10"/>
                <c:pt idx="0">
                  <c:v>20.3285024154589</c:v>
                </c:pt>
                <c:pt idx="1">
                  <c:v>19.987482614742699</c:v>
                </c:pt>
                <c:pt idx="2">
                  <c:v>19.736514025413602</c:v>
                </c:pt>
                <c:pt idx="3">
                  <c:v>19.061567164179099</c:v>
                </c:pt>
                <c:pt idx="4">
                  <c:v>18.903890160183099</c:v>
                </c:pt>
                <c:pt idx="5">
                  <c:v>16.863796753705</c:v>
                </c:pt>
                <c:pt idx="6">
                  <c:v>15.4764523069567</c:v>
                </c:pt>
                <c:pt idx="7">
                  <c:v>13.013586956521699</c:v>
                </c:pt>
                <c:pt idx="8">
                  <c:v>12.640371229698401</c:v>
                </c:pt>
                <c:pt idx="9">
                  <c:v>10.0901098901099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A8-425E-8D79-0C8FD95EF1B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56953712"/>
        <c:axId val="256955024"/>
      </c:barChart>
      <c:catAx>
        <c:axId val="2569537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AIRPORTS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955024"/>
        <c:crosses val="autoZero"/>
        <c:auto val="1"/>
        <c:lblAlgn val="ctr"/>
        <c:lblOffset val="100"/>
        <c:noMultiLvlLbl val="0"/>
      </c:catAx>
      <c:valAx>
        <c:axId val="25695502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ARRIVAL DELAY (IN MINUTES)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953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WORST ARRIVAL AIRPORTS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'[predicting airline delay.xlsx]Arrival Delay'!$A$215:$A$224</c:f>
              <c:strCache>
                <c:ptCount val="10"/>
                <c:pt idx="0">
                  <c:v>Fort Wayne, IN,FWA</c:v>
                </c:pt>
                <c:pt idx="1">
                  <c:v>Atlantic City, NJ,ACY</c:v>
                </c:pt>
                <c:pt idx="2">
                  <c:v>San Francisco, CA,SFO</c:v>
                </c:pt>
                <c:pt idx="3">
                  <c:v>South Bend, IN,SBN</c:v>
                </c:pt>
                <c:pt idx="4">
                  <c:v>New York, NY,JFK</c:v>
                </c:pt>
                <c:pt idx="5">
                  <c:v>New York, NY,LGA</c:v>
                </c:pt>
                <c:pt idx="6">
                  <c:v>Newark, NJ,EWR</c:v>
                </c:pt>
                <c:pt idx="7">
                  <c:v>Kalamazoo, MI,AZO</c:v>
                </c:pt>
                <c:pt idx="8">
                  <c:v>Eagle, CO,EGE</c:v>
                </c:pt>
                <c:pt idx="9">
                  <c:v>Trenton, NJ,TTN</c:v>
                </c:pt>
              </c:strCache>
            </c:strRef>
          </c:cat>
          <c:val>
            <c:numRef>
              <c:f>'[predicting airline delay.xlsx]Arrival Delay'!$B$215:$B$224</c:f>
              <c:numCache>
                <c:formatCode>0.00</c:formatCode>
                <c:ptCount val="10"/>
                <c:pt idx="0">
                  <c:v>42.095737704918001</c:v>
                </c:pt>
                <c:pt idx="1">
                  <c:v>42.365129500947603</c:v>
                </c:pt>
                <c:pt idx="2">
                  <c:v>42.674488350781701</c:v>
                </c:pt>
                <c:pt idx="3">
                  <c:v>43.0702231899837</c:v>
                </c:pt>
                <c:pt idx="4">
                  <c:v>43.215894396551697</c:v>
                </c:pt>
                <c:pt idx="5">
                  <c:v>43.535600291537897</c:v>
                </c:pt>
                <c:pt idx="6">
                  <c:v>44.085676308912298</c:v>
                </c:pt>
                <c:pt idx="7">
                  <c:v>44.694793536804298</c:v>
                </c:pt>
                <c:pt idx="8">
                  <c:v>47.141122913505299</c:v>
                </c:pt>
                <c:pt idx="9">
                  <c:v>48.386329866270401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F3-4DE9-A322-FD8892FC8F8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82504416"/>
        <c:axId val="382505400"/>
      </c:barChart>
      <c:catAx>
        <c:axId val="3825044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airports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505400"/>
        <c:crosses val="autoZero"/>
        <c:auto val="1"/>
        <c:lblAlgn val="ctr"/>
        <c:lblOffset val="100"/>
        <c:noMultiLvlLbl val="0"/>
      </c:catAx>
      <c:valAx>
        <c:axId val="38250540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ARRIVAL DELAY (IN mINUTES)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504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BEST DEPARTURE AIRPORTS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'[predicting airline delay.xlsx]Departure Delay'!$E$2:$E$11</c:f>
              <c:strCache>
                <c:ptCount val="10"/>
                <c:pt idx="0">
                  <c:v>Santa Ana, CA,SNA</c:v>
                </c:pt>
                <c:pt idx="1">
                  <c:v>Dallas, TX,DAL</c:v>
                </c:pt>
                <c:pt idx="2">
                  <c:v>Houston, TX,HOU</c:v>
                </c:pt>
                <c:pt idx="3">
                  <c:v>Kahului, HI,OGG</c:v>
                </c:pt>
                <c:pt idx="4">
                  <c:v>Chicago, IL,MDW</c:v>
                </c:pt>
                <c:pt idx="5">
                  <c:v>Kona, HI,KOA</c:v>
                </c:pt>
                <c:pt idx="6">
                  <c:v>Lihue, HI,LIH</c:v>
                </c:pt>
                <c:pt idx="7">
                  <c:v>Oakland, CA,OAK</c:v>
                </c:pt>
                <c:pt idx="8">
                  <c:v>Honolulu, HI,HNL</c:v>
                </c:pt>
                <c:pt idx="9">
                  <c:v>Hilo, HI,ITO</c:v>
                </c:pt>
              </c:strCache>
            </c:strRef>
          </c:cat>
          <c:val>
            <c:numRef>
              <c:f>'[predicting airline delay.xlsx]Departure Delay'!$F$2:$F$11</c:f>
              <c:numCache>
                <c:formatCode>0.00</c:formatCode>
                <c:ptCount val="10"/>
                <c:pt idx="0">
                  <c:v>21.7775026140554</c:v>
                </c:pt>
                <c:pt idx="1">
                  <c:v>21.1591123701605</c:v>
                </c:pt>
                <c:pt idx="2">
                  <c:v>20.926171420512599</c:v>
                </c:pt>
                <c:pt idx="3">
                  <c:v>20.5321828945711</c:v>
                </c:pt>
                <c:pt idx="4">
                  <c:v>20.455961970157102</c:v>
                </c:pt>
                <c:pt idx="5">
                  <c:v>20.0822308690013</c:v>
                </c:pt>
                <c:pt idx="6">
                  <c:v>19.757874015748001</c:v>
                </c:pt>
                <c:pt idx="7">
                  <c:v>19.651752276579799</c:v>
                </c:pt>
                <c:pt idx="8">
                  <c:v>17.111492165960598</c:v>
                </c:pt>
                <c:pt idx="9">
                  <c:v>13.3384146341463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FE-4CDA-9E2B-5D26FBB5E3A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04992032"/>
        <c:axId val="504992688"/>
      </c:barChart>
      <c:catAx>
        <c:axId val="5049920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AIRPORTS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992688"/>
        <c:crosses val="autoZero"/>
        <c:auto val="1"/>
        <c:lblAlgn val="ctr"/>
        <c:lblOffset val="100"/>
        <c:noMultiLvlLbl val="0"/>
      </c:catAx>
      <c:valAx>
        <c:axId val="50499268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DEPARTURE DELAY (IN mINUTES)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99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WORST DEPARTURE AIRPORTS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'[predicting airline delay.xlsx]Departure Delay'!$A$192:$A$201</c:f>
              <c:strCache>
                <c:ptCount val="10"/>
                <c:pt idx="0">
                  <c:v>Monroe, LA,MLU</c:v>
                </c:pt>
                <c:pt idx="1">
                  <c:v>Moline, IL,MLI</c:v>
                </c:pt>
                <c:pt idx="2">
                  <c:v>Dothan, AL,DHN</c:v>
                </c:pt>
                <c:pt idx="3">
                  <c:v>Bristol/Johnson City/Kingsport, TN,TRI</c:v>
                </c:pt>
                <c:pt idx="4">
                  <c:v>Fayetteville, AR,XNA</c:v>
                </c:pt>
                <c:pt idx="5">
                  <c:v>Bismarck/Mandan, ND,BIS</c:v>
                </c:pt>
                <c:pt idx="6">
                  <c:v>Wilmington, NC,ILM</c:v>
                </c:pt>
                <c:pt idx="7">
                  <c:v>Mission/McAllen/Edinburg, TX,MFE</c:v>
                </c:pt>
                <c:pt idx="8">
                  <c:v>Santa Fe, NM,SAF</c:v>
                </c:pt>
                <c:pt idx="9">
                  <c:v>Laredo, TX,LRD</c:v>
                </c:pt>
              </c:strCache>
            </c:strRef>
          </c:cat>
          <c:val>
            <c:numRef>
              <c:f>'[predicting airline delay.xlsx]Departure Delay'!$B$192:$B$201</c:f>
              <c:numCache>
                <c:formatCode>0.00</c:formatCode>
                <c:ptCount val="10"/>
                <c:pt idx="0">
                  <c:v>55.445530726256997</c:v>
                </c:pt>
                <c:pt idx="1">
                  <c:v>55.791044776119399</c:v>
                </c:pt>
                <c:pt idx="2">
                  <c:v>55.957446808510603</c:v>
                </c:pt>
                <c:pt idx="3">
                  <c:v>56.365384615384599</c:v>
                </c:pt>
                <c:pt idx="4">
                  <c:v>56.7263751763047</c:v>
                </c:pt>
                <c:pt idx="5">
                  <c:v>57.467213114754102</c:v>
                </c:pt>
                <c:pt idx="6">
                  <c:v>57.5188509874327</c:v>
                </c:pt>
                <c:pt idx="7">
                  <c:v>59.087443946188301</c:v>
                </c:pt>
                <c:pt idx="8">
                  <c:v>59.520930232558101</c:v>
                </c:pt>
                <c:pt idx="9">
                  <c:v>63.887530562347202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29-4E6D-B85B-A465CBDBF59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90764136"/>
        <c:axId val="390767088"/>
      </c:barChart>
      <c:catAx>
        <c:axId val="3907641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AIRPORTS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767088"/>
        <c:crosses val="autoZero"/>
        <c:auto val="1"/>
        <c:lblAlgn val="ctr"/>
        <c:lblOffset val="100"/>
        <c:noMultiLvlLbl val="0"/>
      </c:catAx>
      <c:valAx>
        <c:axId val="39076708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DEPARTURE DELAY (IN MINUTES)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764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BEST AIRPORT ROUTES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'[predicting airline delay.xlsx]Airport route'!$A$1647:$A$1656</c:f>
              <c:strCache>
                <c:ptCount val="10"/>
                <c:pt idx="0">
                  <c:v>Kahului, HI::Lihue, HI</c:v>
                </c:pt>
                <c:pt idx="1">
                  <c:v>Kahului, HI::Honolulu, HI</c:v>
                </c:pt>
                <c:pt idx="2">
                  <c:v>Lihue, HI::Honolulu, HI</c:v>
                </c:pt>
                <c:pt idx="3">
                  <c:v>Kona, HI::Honolulu, HI</c:v>
                </c:pt>
                <c:pt idx="4">
                  <c:v>Honolulu, HI::Hilo, HI</c:v>
                </c:pt>
                <c:pt idx="5">
                  <c:v>Honolulu, HI::Kahului, HI</c:v>
                </c:pt>
                <c:pt idx="6">
                  <c:v>Lihue, HI::Kahului, HI</c:v>
                </c:pt>
                <c:pt idx="7">
                  <c:v>Honolulu, HI::Kona, HI</c:v>
                </c:pt>
                <c:pt idx="8">
                  <c:v>Honolulu, HI::Lihue, HI</c:v>
                </c:pt>
                <c:pt idx="9">
                  <c:v>Kona, HI::Kahului, HI</c:v>
                </c:pt>
              </c:strCache>
            </c:strRef>
          </c:cat>
          <c:val>
            <c:numRef>
              <c:f>'[predicting airline delay.xlsx]Airport route'!$B$1647:$B$1656</c:f>
              <c:numCache>
                <c:formatCode>0.00</c:formatCode>
                <c:ptCount val="10"/>
                <c:pt idx="0">
                  <c:v>10.036011080332401</c:v>
                </c:pt>
                <c:pt idx="1">
                  <c:v>9.9785661492978601</c:v>
                </c:pt>
                <c:pt idx="2">
                  <c:v>9.7501086484137307</c:v>
                </c:pt>
                <c:pt idx="3">
                  <c:v>9.5088461538461502</c:v>
                </c:pt>
                <c:pt idx="4">
                  <c:v>9.2461308037943102</c:v>
                </c:pt>
                <c:pt idx="5">
                  <c:v>8.6372903650115092</c:v>
                </c:pt>
                <c:pt idx="6">
                  <c:v>8.6171617161716192</c:v>
                </c:pt>
                <c:pt idx="7">
                  <c:v>8.5166737019839598</c:v>
                </c:pt>
                <c:pt idx="8">
                  <c:v>7.6353591160220997</c:v>
                </c:pt>
                <c:pt idx="9">
                  <c:v>7.3266331658291497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96-46BE-ACFA-8A20C0B6077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03256168"/>
        <c:axId val="503260760"/>
      </c:barChart>
      <c:catAx>
        <c:axId val="5032561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AIRPORTS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260760"/>
        <c:crosses val="autoZero"/>
        <c:auto val="1"/>
        <c:lblAlgn val="ctr"/>
        <c:lblOffset val="100"/>
        <c:noMultiLvlLbl val="0"/>
      </c:catAx>
      <c:valAx>
        <c:axId val="5032607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ARRIVAL DELAY (IN MINUTES)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256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WORST AIRPORT ROUTES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'[predicting airline delay.xlsx]Airport route'!$E$2:$E$11</c:f>
              <c:strCache>
                <c:ptCount val="10"/>
                <c:pt idx="0">
                  <c:v>Wilmington, NC::Atlanta, GA</c:v>
                </c:pt>
                <c:pt idx="1">
                  <c:v>New York, NY::Cleveland, OH</c:v>
                </c:pt>
                <c:pt idx="2">
                  <c:v>Palm Springs, CA::San Francisco, CA</c:v>
                </c:pt>
                <c:pt idx="3">
                  <c:v>Ontario, CA::San Francisco, CA</c:v>
                </c:pt>
                <c:pt idx="4">
                  <c:v>Redmond, OR::San Francisco, CA</c:v>
                </c:pt>
                <c:pt idx="5">
                  <c:v>Newark, NJ::Detroit, MI</c:v>
                </c:pt>
                <c:pt idx="6">
                  <c:v>Richmond, VA::New York, NY</c:v>
                </c:pt>
                <c:pt idx="7">
                  <c:v>Charlottesville, VA::Chicago, IL</c:v>
                </c:pt>
                <c:pt idx="8">
                  <c:v>Santa Barbara, CA::San Francisco, CA</c:v>
                </c:pt>
                <c:pt idx="9">
                  <c:v>New York, NY::Richmond, VA</c:v>
                </c:pt>
              </c:strCache>
            </c:strRef>
          </c:cat>
          <c:val>
            <c:numRef>
              <c:f>'[predicting airline delay.xlsx]Airport route'!$F$2:$F$11</c:f>
              <c:numCache>
                <c:formatCode>0.00</c:formatCode>
                <c:ptCount val="10"/>
                <c:pt idx="0">
                  <c:v>58.123486682808696</c:v>
                </c:pt>
                <c:pt idx="1">
                  <c:v>58.221461187214601</c:v>
                </c:pt>
                <c:pt idx="2">
                  <c:v>59.365714285714297</c:v>
                </c:pt>
                <c:pt idx="3">
                  <c:v>59.790718038528901</c:v>
                </c:pt>
                <c:pt idx="4">
                  <c:v>61.205240174672497</c:v>
                </c:pt>
                <c:pt idx="5">
                  <c:v>61.208425720620802</c:v>
                </c:pt>
                <c:pt idx="6">
                  <c:v>65.052721088435405</c:v>
                </c:pt>
                <c:pt idx="7">
                  <c:v>65.590330788804096</c:v>
                </c:pt>
                <c:pt idx="8">
                  <c:v>67.323529411764696</c:v>
                </c:pt>
                <c:pt idx="9">
                  <c:v>67.935251798561197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6D-4A4B-9A22-276B22C4ACE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56962568"/>
        <c:axId val="256967160"/>
      </c:barChart>
      <c:catAx>
        <c:axId val="2569625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AIRPORTS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967160"/>
        <c:crosses val="autoZero"/>
        <c:auto val="1"/>
        <c:lblAlgn val="ctr"/>
        <c:lblOffset val="100"/>
        <c:noMultiLvlLbl val="0"/>
      </c:catAx>
      <c:valAx>
        <c:axId val="2569671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Arrival delay (in minutes)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962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WEATHER DELAY PERCENTAGE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'[predicting airline delay.xlsx]Weather Delay'!$A$270:$A$274</c:f>
              <c:strCache>
                <c:ptCount val="5"/>
                <c:pt idx="0">
                  <c:v>International Falls, MN</c:v>
                </c:pt>
                <c:pt idx="1">
                  <c:v>Twin Falls, ID</c:v>
                </c:pt>
                <c:pt idx="2">
                  <c:v>Nantucket, MA</c:v>
                </c:pt>
                <c:pt idx="3">
                  <c:v>Martha's Vineyard, MA</c:v>
                </c:pt>
                <c:pt idx="4">
                  <c:v>Adak Island, AK</c:v>
                </c:pt>
              </c:strCache>
            </c:strRef>
          </c:cat>
          <c:val>
            <c:numRef>
              <c:f>'[predicting airline delay.xlsx]Weather Delay'!$B$270:$B$274</c:f>
              <c:numCache>
                <c:formatCode>0.00</c:formatCode>
                <c:ptCount val="5"/>
                <c:pt idx="0">
                  <c:v>2.3140495867768598</c:v>
                </c:pt>
                <c:pt idx="1">
                  <c:v>2.3963133640552998</c:v>
                </c:pt>
                <c:pt idx="2">
                  <c:v>2.4671052631578898</c:v>
                </c:pt>
                <c:pt idx="3">
                  <c:v>3.6437246963562799</c:v>
                </c:pt>
                <c:pt idx="4">
                  <c:v>3.9603960396039599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15-4821-878B-9C202FF41E4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90781848"/>
        <c:axId val="390775288"/>
      </c:barChart>
      <c:catAx>
        <c:axId val="3907818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AIRPORTS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775288"/>
        <c:crosses val="autoZero"/>
        <c:auto val="1"/>
        <c:lblAlgn val="ctr"/>
        <c:lblOffset val="100"/>
        <c:noMultiLvlLbl val="0"/>
      </c:catAx>
      <c:valAx>
        <c:axId val="39077528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PROPORTION OF ALL DEPARTURE DELAY WITH WEATHER DELAY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781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69A3-C1A7-4642-B934-F1CD75C7865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39D4-A383-4610-B088-1A9B68E4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2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69A3-C1A7-4642-B934-F1CD75C7865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39D4-A383-4610-B088-1A9B68E4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1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69A3-C1A7-4642-B934-F1CD75C7865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39D4-A383-4610-B088-1A9B68E4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6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69A3-C1A7-4642-B934-F1CD75C7865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39D4-A383-4610-B088-1A9B68E4C83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03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69A3-C1A7-4642-B934-F1CD75C7865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39D4-A383-4610-B088-1A9B68E4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39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69A3-C1A7-4642-B934-F1CD75C7865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39D4-A383-4610-B088-1A9B68E4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4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69A3-C1A7-4642-B934-F1CD75C7865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39D4-A383-4610-B088-1A9B68E4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19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69A3-C1A7-4642-B934-F1CD75C7865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39D4-A383-4610-B088-1A9B68E4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35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69A3-C1A7-4642-B934-F1CD75C7865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39D4-A383-4610-B088-1A9B68E4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8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69A3-C1A7-4642-B934-F1CD75C7865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39D4-A383-4610-B088-1A9B68E4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5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69A3-C1A7-4642-B934-F1CD75C7865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39D4-A383-4610-B088-1A9B68E4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6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69A3-C1A7-4642-B934-F1CD75C7865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39D4-A383-4610-B088-1A9B68E4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8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69A3-C1A7-4642-B934-F1CD75C7865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39D4-A383-4610-B088-1A9B68E4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1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69A3-C1A7-4642-B934-F1CD75C7865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39D4-A383-4610-B088-1A9B68E4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3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69A3-C1A7-4642-B934-F1CD75C7865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39D4-A383-4610-B088-1A9B68E4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0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69A3-C1A7-4642-B934-F1CD75C7865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39D4-A383-4610-B088-1A9B68E4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2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69A3-C1A7-4642-B934-F1CD75C7865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39D4-A383-4610-B088-1A9B68E4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4969A3-C1A7-4642-B934-F1CD75C7865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239D4-A383-4610-B088-1A9B68E4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2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5573-9E01-4D4D-8EF0-9C4A4FBC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817"/>
            <a:ext cx="10515600" cy="5883966"/>
          </a:xfrm>
        </p:spPr>
        <p:txBody>
          <a:bodyPr/>
          <a:lstStyle/>
          <a:p>
            <a:pPr algn="ctr"/>
            <a:br>
              <a:rPr lang="en-US" b="1" dirty="0"/>
            </a:br>
            <a:br>
              <a:rPr lang="en-US" b="1" dirty="0"/>
            </a:br>
            <a:r>
              <a:rPr lang="en-US" sz="3600" b="1" u="sng" dirty="0"/>
              <a:t>Predicting Airline Departure and Arrival Delays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200" b="1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202906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3B96058-D403-47ED-A272-A0CAE2CE79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295353"/>
              </p:ext>
            </p:extLst>
          </p:nvPr>
        </p:nvGraphicFramePr>
        <p:xfrm>
          <a:off x="1422401" y="769257"/>
          <a:ext cx="9884228" cy="5457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83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620F3FC-D46E-42D3-8969-F6875C183B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3134225"/>
              </p:ext>
            </p:extLst>
          </p:nvPr>
        </p:nvGraphicFramePr>
        <p:xfrm>
          <a:off x="1074057" y="449943"/>
          <a:ext cx="10508343" cy="5820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6925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5D82-8DF9-43AD-84A8-8899E447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Exploratory Data Analysis Results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23C81-9845-44A5-9CA1-D563E1437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Airline: Hawaiian Airlines</a:t>
            </a:r>
          </a:p>
          <a:p>
            <a:r>
              <a:rPr lang="en-US" dirty="0"/>
              <a:t>Worst Airline: Frontier Airlines</a:t>
            </a:r>
          </a:p>
          <a:p>
            <a:r>
              <a:rPr lang="en-US" dirty="0"/>
              <a:t>Best Arrival Airport: Hilo International Airport, Hawaii</a:t>
            </a:r>
          </a:p>
          <a:p>
            <a:r>
              <a:rPr lang="en-US" dirty="0"/>
              <a:t>Worst Arrival Airport: Trenton–Mercer Airport, New Jersey</a:t>
            </a:r>
          </a:p>
          <a:p>
            <a:r>
              <a:rPr lang="en-US" dirty="0"/>
              <a:t>Best Departure Airport: Hilo International Airport, Hawaii</a:t>
            </a:r>
          </a:p>
          <a:p>
            <a:r>
              <a:rPr lang="en-US" dirty="0"/>
              <a:t>Worst Departure Airport: Laredo International Airport, Texas</a:t>
            </a:r>
          </a:p>
          <a:p>
            <a:r>
              <a:rPr lang="en-US" dirty="0"/>
              <a:t>Worst Weather Delay: Adak Airport, Alaska</a:t>
            </a:r>
          </a:p>
          <a:p>
            <a:r>
              <a:rPr lang="en-US" dirty="0"/>
              <a:t>Worst Carrier Delay: Jet Blue Airways</a:t>
            </a:r>
          </a:p>
          <a:p>
            <a:r>
              <a:rPr lang="en-US" dirty="0"/>
              <a:t>Worst Late Aircraft Delays: Jet Blue Airways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4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B86582B-D84F-4A67-B6BF-3E27DA2D70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946470"/>
              </p:ext>
            </p:extLst>
          </p:nvPr>
        </p:nvGraphicFramePr>
        <p:xfrm>
          <a:off x="1139688" y="198784"/>
          <a:ext cx="10177669" cy="3139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98E0353-CB4B-4E22-B0AF-2C0C7F69AC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0235823"/>
              </p:ext>
            </p:extLst>
          </p:nvPr>
        </p:nvGraphicFramePr>
        <p:xfrm>
          <a:off x="1139688" y="3614057"/>
          <a:ext cx="10177669" cy="2859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5313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A88285F-C7DB-4341-9329-1E241259B5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321170"/>
              </p:ext>
            </p:extLst>
          </p:nvPr>
        </p:nvGraphicFramePr>
        <p:xfrm>
          <a:off x="798286" y="126999"/>
          <a:ext cx="10697027" cy="6302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91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C1DB420-B3C1-46D6-8ED8-33C99403B3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7094901"/>
              </p:ext>
            </p:extLst>
          </p:nvPr>
        </p:nvGraphicFramePr>
        <p:xfrm>
          <a:off x="943429" y="174171"/>
          <a:ext cx="10290628" cy="6357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261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5DC3F76-7C85-4077-8EA0-5990A46300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448201"/>
              </p:ext>
            </p:extLst>
          </p:nvPr>
        </p:nvGraphicFramePr>
        <p:xfrm>
          <a:off x="754742" y="203200"/>
          <a:ext cx="10943771" cy="6371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818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7D1FCC2-2E5F-44D6-A6BD-050BA8CFAF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116773"/>
              </p:ext>
            </p:extLst>
          </p:nvPr>
        </p:nvGraphicFramePr>
        <p:xfrm>
          <a:off x="754742" y="391886"/>
          <a:ext cx="10827657" cy="6223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035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96DEFAB-51C1-4B51-97C0-1D29A383AA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338820"/>
              </p:ext>
            </p:extLst>
          </p:nvPr>
        </p:nvGraphicFramePr>
        <p:xfrm>
          <a:off x="943429" y="214084"/>
          <a:ext cx="10638971" cy="6157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991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7625B7E-CF56-4376-B445-8C5B73B450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842877"/>
              </p:ext>
            </p:extLst>
          </p:nvPr>
        </p:nvGraphicFramePr>
        <p:xfrm>
          <a:off x="827314" y="928914"/>
          <a:ext cx="10769600" cy="5297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008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DDB9157-573F-4D64-B815-D66A41190F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3299670"/>
              </p:ext>
            </p:extLst>
          </p:nvPr>
        </p:nvGraphicFramePr>
        <p:xfrm>
          <a:off x="1306286" y="551543"/>
          <a:ext cx="10072913" cy="5762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4320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351</TotalTime>
  <Words>199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  Predicting Airline Departure and Arrival Delays   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Exploratory Data Analysis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Srivastava</dc:creator>
  <cp:lastModifiedBy>Lokesh Sharma</cp:lastModifiedBy>
  <cp:revision>24</cp:revision>
  <dcterms:created xsi:type="dcterms:W3CDTF">2017-10-23T19:22:13Z</dcterms:created>
  <dcterms:modified xsi:type="dcterms:W3CDTF">2018-02-07T23:07:39Z</dcterms:modified>
</cp:coreProperties>
</file>