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62" r:id="rId7"/>
    <p:sldId id="263" r:id="rId8"/>
    <p:sldId id="271" r:id="rId9"/>
    <p:sldId id="274" r:id="rId10"/>
    <p:sldId id="272" r:id="rId11"/>
    <p:sldId id="273" r:id="rId12"/>
    <p:sldId id="275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56b6b8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56b6b8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76-2-190.us-west-1.compute.amazonaw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76-2-190.us-west-1.compute.amazonaw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 Machine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 Project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By - </a:t>
            </a: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Lokesh Vadlamudi</a:t>
            </a: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Nupur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AAD77-344B-494F-A4EE-BD8AD5F8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0C3CE-DFB7-0245-8E4E-42A3A39E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371725"/>
            <a:ext cx="9833548" cy="405765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We built a python application using </a:t>
            </a:r>
            <a:r>
              <a:rPr lang="en-US" sz="2000" b="1" dirty="0">
                <a:solidFill>
                  <a:srgbClr val="000000"/>
                </a:solidFill>
              </a:rPr>
              <a:t>Django Framework to deploy our model on AWS</a:t>
            </a:r>
            <a:r>
              <a:rPr lang="en-US" sz="2000" dirty="0">
                <a:solidFill>
                  <a:srgbClr val="000000"/>
                </a:solidFill>
              </a:rPr>
              <a:t>. Following is the link : </a:t>
            </a:r>
            <a:r>
              <a:rPr lang="en-US" sz="2000" dirty="0">
                <a:hlinkClick r:id="rId3"/>
              </a:rPr>
              <a:t>http://ec2-54-176-2-190.us-west-1.compute.amazonaws.com/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The UI is implemented in HTML/CSS using Django templates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On the server side we have used NGINX as our production deployment server with </a:t>
            </a:r>
            <a:r>
              <a:rPr lang="en-US" sz="2000" dirty="0" err="1">
                <a:solidFill>
                  <a:srgbClr val="000000"/>
                </a:solidFill>
              </a:rPr>
              <a:t>Gunicorn</a:t>
            </a:r>
            <a:r>
              <a:rPr lang="en-US" sz="2000" dirty="0">
                <a:solidFill>
                  <a:srgbClr val="000000"/>
                </a:solidFill>
              </a:rPr>
              <a:t> as WSGI interface between NGINX and Django framework.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Whenever a user hits the URL, it is loading the already trained model.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And when a user clicks on “Click to Start Magic” button, it is getting the images from the Tinder account using the auth token id and</a:t>
            </a:r>
            <a:r>
              <a:rPr lang="en-US" sz="2000" b="1" dirty="0">
                <a:solidFill>
                  <a:srgbClr val="000000"/>
                </a:solidFill>
              </a:rPr>
              <a:t> “</a:t>
            </a:r>
            <a:r>
              <a:rPr lang="en-US" sz="2000" b="1" dirty="0" err="1">
                <a:solidFill>
                  <a:srgbClr val="000000"/>
                </a:solidFill>
              </a:rPr>
              <a:t>nearby_persons</a:t>
            </a:r>
            <a:r>
              <a:rPr lang="en-US" sz="2000" b="1" dirty="0">
                <a:solidFill>
                  <a:srgbClr val="000000"/>
                </a:solidFill>
              </a:rPr>
              <a:t>” API </a:t>
            </a:r>
            <a:r>
              <a:rPr lang="en-US" sz="2000" dirty="0">
                <a:solidFill>
                  <a:srgbClr val="000000"/>
                </a:solidFill>
              </a:rPr>
              <a:t>in real time, running the inference model on these images and displaying the images on the UI (3 at a time) with name and inferred labels as “Like” or ”Dislike”.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9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E4050-0FA7-A043-B15D-E594B7D8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Application Screenshots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8EC1812-06B5-DC4D-86D4-342E9203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0" y="2486025"/>
            <a:ext cx="10919035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6DAAD-57A7-AA45-8E1A-F0E68468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Application Screenshots</a:t>
            </a:r>
          </a:p>
        </p:txBody>
      </p:sp>
      <p:pic>
        <p:nvPicPr>
          <p:cNvPr id="7" name="Picture 6" descr="A person with collar shirt&#10;&#10;Description automatically generated">
            <a:extLst>
              <a:ext uri="{FF2B5EF4-FFF2-40B4-BE49-F238E27FC236}">
                <a16:creationId xmlns:a16="http://schemas.microsoft.com/office/drawing/2014/main" id="{D63C7F2C-5BBB-4B41-9EED-1AD1B61F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487670"/>
            <a:ext cx="7529513" cy="41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342900"/>
            <a:r>
              <a:rPr lang="en-US" sz="2000" dirty="0">
                <a:solidFill>
                  <a:srgbClr val="000000"/>
                </a:solidFill>
              </a:rPr>
              <a:t>We tried to automate Tinder swipes and used CNN model for the image classification task which was trained on one’s choice of preferences.</a:t>
            </a:r>
          </a:p>
          <a:p>
            <a:pPr marL="342900"/>
            <a:endParaRPr lang="en-US" sz="2000" dirty="0">
              <a:solidFill>
                <a:srgbClr val="000000"/>
              </a:solidFill>
            </a:endParaRPr>
          </a:p>
          <a:p>
            <a:pPr marL="342900"/>
            <a:r>
              <a:rPr lang="en-US" sz="2000" dirty="0">
                <a:solidFill>
                  <a:srgbClr val="000000"/>
                </a:solidFill>
              </a:rPr>
              <a:t>The accuracy we achieved was approx. 86% , but we are sure this can be improved with further model tuning, better annotation and large datasets</a:t>
            </a:r>
          </a:p>
          <a:p>
            <a:pPr marL="342900"/>
            <a:endParaRPr lang="en-US" sz="2000" dirty="0">
              <a:solidFill>
                <a:srgbClr val="000000"/>
              </a:solidFill>
            </a:endParaRPr>
          </a:p>
          <a:p>
            <a:pPr marL="342900"/>
            <a:r>
              <a:rPr lang="en-US" sz="2000" dirty="0">
                <a:solidFill>
                  <a:srgbClr val="000000"/>
                </a:solidFill>
              </a:rPr>
              <a:t>As future work, we will allow any Tinder user to train model based on his/her choice of preference using their </a:t>
            </a:r>
            <a:r>
              <a:rPr lang="en-US" sz="2000" dirty="0" err="1">
                <a:solidFill>
                  <a:srgbClr val="000000"/>
                </a:solidFill>
              </a:rPr>
              <a:t>xauth</a:t>
            </a:r>
            <a:r>
              <a:rPr lang="en-US" sz="2000" dirty="0">
                <a:solidFill>
                  <a:srgbClr val="000000"/>
                </a:solidFill>
              </a:rPr>
              <a:t> token id to automate Tinder swipes instead of doing it manually.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78D61-31D1-AB46-9339-6A069D31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9850-8DA4-D04A-95EE-C1777602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152243"/>
            <a:ext cx="9833548" cy="4305707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Deployment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Steps Followed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Collection and Preprocessing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Models Trained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Training summary for CNN model 2 architecture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</a:rPr>
              <a:t>Tensorboard</a:t>
            </a:r>
            <a:r>
              <a:rPr lang="en-US" sz="2000" dirty="0">
                <a:solidFill>
                  <a:srgbClr val="000000"/>
                </a:solidFill>
              </a:rPr>
              <a:t> Visualization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Model Deployment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Application Screenshots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Conclusion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5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71E5A-0123-E648-8E4F-C653901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018E-D855-AE45-923F-57D99CD7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357438"/>
            <a:ext cx="9833548" cy="36738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This project is based on Image feature recognition.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tried to automate swiping to left or right on Tinder platform using our trained models based on one’s preferences.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built two models one in </a:t>
            </a:r>
            <a:r>
              <a:rPr lang="en-US" sz="2000" dirty="0" err="1">
                <a:solidFill>
                  <a:srgbClr val="000000"/>
                </a:solidFill>
              </a:rPr>
              <a:t>Fastai</a:t>
            </a:r>
            <a:r>
              <a:rPr lang="en-US" sz="2000" dirty="0">
                <a:solidFill>
                  <a:srgbClr val="000000"/>
                </a:solidFill>
              </a:rPr>
              <a:t> and the other in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 to see which one fared better for our task. We have also fine tuned these models based on hyperparameters to improve their accuracies.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used several evaluation metrices to compare performances of these models and </a:t>
            </a:r>
            <a:r>
              <a:rPr lang="en-US" sz="2000" dirty="0" err="1">
                <a:solidFill>
                  <a:srgbClr val="000000"/>
                </a:solidFill>
              </a:rPr>
              <a:t>tensorboard</a:t>
            </a:r>
            <a:r>
              <a:rPr lang="en-US" sz="2000" dirty="0">
                <a:solidFill>
                  <a:srgbClr val="000000"/>
                </a:solidFill>
              </a:rPr>
              <a:t> visualization.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final model has been deployed on AWS, which is taking images from our tinder account in real time and displaying the images on UI (3 at a time), and whether they have been liked or disliked based on the already trained model on our preferences.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Link to application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hlinkClick r:id="rId3"/>
              </a:rPr>
              <a:t>http://ec2-54-176-2-190.us-west-1.compute.amazonaws.com/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4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A9942-3FA3-C947-8452-25A5B32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Deployment Design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6199B7F-20B5-224B-905D-9873FC5C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528888"/>
            <a:ext cx="8089900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5961-87CB-AC49-9960-B284572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Steps Followed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8445C-35CC-8A43-89D4-3067DF8D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400301"/>
            <a:ext cx="9833548" cy="3631020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</a:rPr>
              <a:t>Analysing</a:t>
            </a:r>
            <a:r>
              <a:rPr lang="en-US" sz="2000" dirty="0">
                <a:solidFill>
                  <a:srgbClr val="000000"/>
                </a:solidFill>
              </a:rPr>
              <a:t> Tinder </a:t>
            </a:r>
            <a:r>
              <a:rPr lang="en-US" sz="2000" dirty="0" err="1">
                <a:solidFill>
                  <a:srgbClr val="000000"/>
                </a:solidFill>
              </a:rPr>
              <a:t>Api</a:t>
            </a:r>
            <a:r>
              <a:rPr lang="en-US" sz="2000" dirty="0">
                <a:solidFill>
                  <a:srgbClr val="000000"/>
                </a:solidFill>
              </a:rPr>
              <a:t> calls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Collecting images from Tinder as part of Data Collection process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Preprocessing the Data (includes resizing data, </a:t>
            </a:r>
            <a:r>
              <a:rPr lang="en-US" sz="2000" dirty="0" err="1">
                <a:solidFill>
                  <a:srgbClr val="000000"/>
                </a:solidFill>
              </a:rPr>
              <a:t>grayscaling</a:t>
            </a:r>
            <a:r>
              <a:rPr lang="en-US" sz="2000" dirty="0">
                <a:solidFill>
                  <a:srgbClr val="000000"/>
                </a:solidFill>
              </a:rPr>
              <a:t> 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Annotating the images manually as “Like (=1)” and “Dislike (=0)” based on our choice of preference using </a:t>
            </a:r>
            <a:r>
              <a:rPr lang="en-US" sz="2000" dirty="0" err="1">
                <a:solidFill>
                  <a:srgbClr val="000000"/>
                </a:solidFill>
              </a:rPr>
              <a:t>ImageClassifier</a:t>
            </a:r>
            <a:r>
              <a:rPr lang="en-US" sz="2000" dirty="0">
                <a:solidFill>
                  <a:srgbClr val="000000"/>
                </a:solidFill>
              </a:rPr>
              <a:t> script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Training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 models based on annotated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Fine tuning the models based on several hyperparameters to improve their accuracies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Evaluating the models based on different evaluation metrices to come up with the best model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Saving the final model for deployment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Deploying the model on AWS using Django framework  (Created an application in Django where we are loading the trained model ,  getting live images </a:t>
            </a:r>
            <a:r>
              <a:rPr lang="en-US" sz="2000" b="1" dirty="0">
                <a:solidFill>
                  <a:srgbClr val="000000"/>
                </a:solidFill>
              </a:rPr>
              <a:t>using Tinder “</a:t>
            </a:r>
            <a:r>
              <a:rPr lang="en-US" sz="2000" b="1" dirty="0" err="1">
                <a:solidFill>
                  <a:srgbClr val="000000"/>
                </a:solidFill>
              </a:rPr>
              <a:t>nearby_persons</a:t>
            </a:r>
            <a:r>
              <a:rPr lang="en-US" sz="2000" b="1" dirty="0">
                <a:solidFill>
                  <a:srgbClr val="000000"/>
                </a:solidFill>
              </a:rPr>
              <a:t>” API </a:t>
            </a:r>
            <a:r>
              <a:rPr lang="en-US" sz="2000" dirty="0">
                <a:solidFill>
                  <a:srgbClr val="000000"/>
                </a:solidFill>
              </a:rPr>
              <a:t>and classifying those as like or dislike in real time based on inference from trained model)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8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Collection and Preprocessing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179226" y="2535936"/>
            <a:ext cx="9833548" cy="358444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For data collection we have used </a:t>
            </a:r>
            <a:r>
              <a:rPr lang="en-US" sz="2000" b="1" dirty="0">
                <a:solidFill>
                  <a:srgbClr val="000000"/>
                </a:solidFill>
              </a:rPr>
              <a:t>Tinder API &lt;https://</a:t>
            </a:r>
            <a:r>
              <a:rPr lang="en-US" sz="2000" b="1" dirty="0" err="1">
                <a:solidFill>
                  <a:srgbClr val="000000"/>
                </a:solidFill>
              </a:rPr>
              <a:t>api.gotinder.com</a:t>
            </a:r>
            <a:r>
              <a:rPr lang="en-US" sz="2000" b="1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000000"/>
                </a:solidFill>
              </a:rPr>
              <a:t>with Facebook auth token for authentication.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stored the data collected to our google drive and manually annotated the collected images as “like (=1)” and “dislike (=0)” based on our choice of preference into two separate folders using our </a:t>
            </a:r>
            <a:r>
              <a:rPr lang="en-US" sz="2000" dirty="0" err="1">
                <a:solidFill>
                  <a:srgbClr val="000000"/>
                </a:solidFill>
              </a:rPr>
              <a:t>ImageClassifier</a:t>
            </a:r>
            <a:r>
              <a:rPr lang="en-US" sz="2000" dirty="0">
                <a:solidFill>
                  <a:srgbClr val="000000"/>
                </a:solidFill>
              </a:rPr>
              <a:t> script.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As part of data preprocessing, we then resized the images, </a:t>
            </a:r>
            <a:r>
              <a:rPr lang="en-US" sz="2000" dirty="0" err="1">
                <a:solidFill>
                  <a:srgbClr val="000000"/>
                </a:solidFill>
              </a:rPr>
              <a:t>grayscaled</a:t>
            </a:r>
            <a:r>
              <a:rPr lang="en-US" sz="2000" dirty="0">
                <a:solidFill>
                  <a:srgbClr val="000000"/>
                </a:solidFill>
              </a:rPr>
              <a:t> them, and also used data augmentation techniques for enrichment.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For train-test split, we chose the ratio of  3:1 after several observations while training models to get the max accuracy.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228600" lvl="0" indent="-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Models Trained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20000"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Once we had the labelled data based on our choice of preference, we trained two separate models one in </a:t>
            </a:r>
            <a:r>
              <a:rPr lang="en-US" sz="2000" dirty="0" err="1">
                <a:solidFill>
                  <a:srgbClr val="000000"/>
                </a:solidFill>
              </a:rPr>
              <a:t>FastAi</a:t>
            </a:r>
            <a:r>
              <a:rPr lang="en-US" sz="2000" dirty="0">
                <a:solidFill>
                  <a:srgbClr val="000000"/>
                </a:solidFill>
              </a:rPr>
              <a:t> and the other in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trained Resnet34, Resnet50 and CNN models with different architectures. 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fined tuned these models on several hyperparameters such as learning rate, no of hidden layers, activation functions at different layers, using various dropout rates, batch normalization layers, max-pooling etc.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The CNN model 2 architecture (can be seen in </a:t>
            </a:r>
            <a:r>
              <a:rPr lang="en-US" sz="2000" dirty="0" err="1">
                <a:solidFill>
                  <a:srgbClr val="000000"/>
                </a:solidFill>
              </a:rPr>
              <a:t>colab</a:t>
            </a:r>
            <a:r>
              <a:rPr lang="en-US" sz="2000" dirty="0">
                <a:solidFill>
                  <a:srgbClr val="000000"/>
                </a:solidFill>
              </a:rPr>
              <a:t>) gave the best accuracy of approx. 86%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then saved the best model weights for generating future inferences.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6E1DA-AE98-0C4D-B74D-72FCA66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Training summary for CNN model 2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1328-B65D-9A43-AB92-B28B19AD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B686FA-A323-E943-8603-5E3A05B7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24"/>
            <a:ext cx="121920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D84A1-DB3E-7A4C-88A1-477250AD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Tensorboard</a:t>
            </a:r>
            <a:r>
              <a:rPr lang="en-US" sz="4000" dirty="0">
                <a:solidFill>
                  <a:srgbClr val="FFFFFF"/>
                </a:solidFill>
              </a:rPr>
              <a:t> Visualization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C02F2F-19AE-B04F-80D8-85EE7CC4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2219432"/>
            <a:ext cx="10176313" cy="44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822</Words>
  <Application>Microsoft Macintosh PowerPoint</Application>
  <PresentationFormat>Widescreen</PresentationFormat>
  <Paragraphs>75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Tin Machine  Deep Learning Project</vt:lpstr>
      <vt:lpstr>Content</vt:lpstr>
      <vt:lpstr>Introduction</vt:lpstr>
      <vt:lpstr>Deployment Design</vt:lpstr>
      <vt:lpstr>Steps Followed</vt:lpstr>
      <vt:lpstr>Data Collection and Preprocessing</vt:lpstr>
      <vt:lpstr>Models Trained</vt:lpstr>
      <vt:lpstr>Training summary for CNN model 2 architecture</vt:lpstr>
      <vt:lpstr>Tensorboard Visualization</vt:lpstr>
      <vt:lpstr>Model Deployment</vt:lpstr>
      <vt:lpstr>Application Screenshots</vt:lpstr>
      <vt:lpstr>Application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Machine  Deep Learning Project</dc:title>
  <dc:creator>Nupur Yadav</dc:creator>
  <cp:lastModifiedBy>Nupur Yadav</cp:lastModifiedBy>
  <cp:revision>4</cp:revision>
  <dcterms:created xsi:type="dcterms:W3CDTF">2020-05-17T18:22:03Z</dcterms:created>
  <dcterms:modified xsi:type="dcterms:W3CDTF">2020-05-17T18:39:51Z</dcterms:modified>
</cp:coreProperties>
</file>