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2" r:id="rId3"/>
    <p:sldId id="263" r:id="rId4"/>
    <p:sldId id="257" r:id="rId5"/>
    <p:sldId id="258" r:id="rId6"/>
    <p:sldId id="259" r:id="rId7"/>
    <p:sldId id="260" r:id="rId8"/>
    <p:sldId id="261"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p:scale>
          <a:sx n="89" d="100"/>
          <a:sy n="89"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E0F5A-D210-D046-B467-731A44033F21}" type="datetimeFigureOut">
              <a:rPr lang="en-US" smtClean="0"/>
              <a:t>5/8/20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FEDB-E486-0040-B221-139A4E8E49B1}" type="slidenum">
              <a:rPr lang="en-US" smtClean="0"/>
              <a:t>‹#›</a:t>
            </a:fld>
            <a:endParaRPr lang="en-US"/>
          </a:p>
        </p:txBody>
      </p:sp>
    </p:spTree>
    <p:extLst>
      <p:ext uri="{BB962C8B-B14F-4D97-AF65-F5344CB8AC3E}">
        <p14:creationId xmlns:p14="http://schemas.microsoft.com/office/powerpoint/2010/main" val="3521355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EDFEDB-E486-0040-B221-139A4E8E49B1}" type="slidenum">
              <a:rPr lang="en-US" smtClean="0"/>
              <a:t>7</a:t>
            </a:fld>
            <a:endParaRPr lang="en-US"/>
          </a:p>
        </p:txBody>
      </p:sp>
    </p:spTree>
    <p:extLst>
      <p:ext uri="{BB962C8B-B14F-4D97-AF65-F5344CB8AC3E}">
        <p14:creationId xmlns:p14="http://schemas.microsoft.com/office/powerpoint/2010/main" val="182580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2F25-EB45-5749-A3ED-128B27ADF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BAA9C6-45AE-6C42-AFDB-3741AEA43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0DFEB-73F7-1E48-A7F5-F0F3B3CD56E5}"/>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5" name="Footer Placeholder 4">
            <a:extLst>
              <a:ext uri="{FF2B5EF4-FFF2-40B4-BE49-F238E27FC236}">
                <a16:creationId xmlns:a16="http://schemas.microsoft.com/office/drawing/2014/main" id="{BC9B03E3-DDFD-A14A-A4E8-F6B461943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1E530-9532-E44E-A75A-1F6C16C40ABC}"/>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243390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9362-2288-2D47-8779-DD53F595E2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062663-E889-4A46-B5E0-C76FB5CE1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EB9DF-A7F3-FE49-9887-8F15D56F0FFF}"/>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5" name="Footer Placeholder 4">
            <a:extLst>
              <a:ext uri="{FF2B5EF4-FFF2-40B4-BE49-F238E27FC236}">
                <a16:creationId xmlns:a16="http://schemas.microsoft.com/office/drawing/2014/main" id="{8C7FDCC4-CDC1-BE41-B8EF-FE80D10BC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D1256-4BD2-804E-84C8-BB0764A7215B}"/>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179972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5B5673-8E13-CC41-A128-D9E37286AC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295EDF-62E3-924A-96A5-EEF967B25C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2143F-BE34-4745-9721-223D1DE51664}"/>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5" name="Footer Placeholder 4">
            <a:extLst>
              <a:ext uri="{FF2B5EF4-FFF2-40B4-BE49-F238E27FC236}">
                <a16:creationId xmlns:a16="http://schemas.microsoft.com/office/drawing/2014/main" id="{5B9A7887-56FB-1941-9288-2B7EAC7B5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86172-ACA6-A14E-A51E-52FD33E9C544}"/>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70119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3FAB-2F7E-B447-AE74-5F450CFD3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038787-A83F-7644-9A0F-EFFC2CAF0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BA152-90A9-AC4E-9180-6332323746E4}"/>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5" name="Footer Placeholder 4">
            <a:extLst>
              <a:ext uri="{FF2B5EF4-FFF2-40B4-BE49-F238E27FC236}">
                <a16:creationId xmlns:a16="http://schemas.microsoft.com/office/drawing/2014/main" id="{6B2F6D22-5DCE-1145-A008-39ACC4975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5DFA9-C67D-194C-AB44-0450EE880138}"/>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103871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B583-2EC9-DE46-AF13-EEDEEC589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352661-F7DD-7C4B-970C-96C21F6AB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6959F-C505-094C-8021-7C733E149C8E}"/>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5" name="Footer Placeholder 4">
            <a:extLst>
              <a:ext uri="{FF2B5EF4-FFF2-40B4-BE49-F238E27FC236}">
                <a16:creationId xmlns:a16="http://schemas.microsoft.com/office/drawing/2014/main" id="{AC4155B5-3634-6140-A395-1A94DF55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3F973-9234-D440-AFF0-F751A03C1D34}"/>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175852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40C9-2154-4343-9BEF-F3AFF7B7C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7E396-2EEA-CB42-B9A0-F060602D8E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5127A7-0592-504C-96F1-7D80AA658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192362-278E-1D48-B1DA-6B50C5561EB6}"/>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6" name="Footer Placeholder 5">
            <a:extLst>
              <a:ext uri="{FF2B5EF4-FFF2-40B4-BE49-F238E27FC236}">
                <a16:creationId xmlns:a16="http://schemas.microsoft.com/office/drawing/2014/main" id="{2532D5F5-4C90-A34B-9200-B12FAD38F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47B79-4BFB-F841-BBC6-93D68DE63106}"/>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259551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B8CD-479A-C449-9B6D-7C7EBEEC07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35BCD-0C1A-C343-8390-EAD4DE267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23764A-00D0-9D43-98EB-86B541C18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3C8985-2E91-7949-AD7F-6AE438F3E1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F9B03F-EC1B-AB45-B715-C7F2E8AB37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A0552F-EF54-DB47-A1A0-7CC8CB62720D}"/>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8" name="Footer Placeholder 7">
            <a:extLst>
              <a:ext uri="{FF2B5EF4-FFF2-40B4-BE49-F238E27FC236}">
                <a16:creationId xmlns:a16="http://schemas.microsoft.com/office/drawing/2014/main" id="{09AC1515-29A0-C14E-A546-085AB8974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83BC6A-5236-FA45-BE81-296E0801F20B}"/>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233999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B8C6-283B-6348-82BD-5DE7967BD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C9869C-7A2F-7F41-BB18-8A91ADCF0625}"/>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4" name="Footer Placeholder 3">
            <a:extLst>
              <a:ext uri="{FF2B5EF4-FFF2-40B4-BE49-F238E27FC236}">
                <a16:creationId xmlns:a16="http://schemas.microsoft.com/office/drawing/2014/main" id="{AA408266-3D31-E349-9CC5-3614B944B3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0B2AE6-1113-B648-831A-F582154E9420}"/>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293179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0328F4-E4A3-0746-8BCC-903F93E4C30A}"/>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3" name="Footer Placeholder 2">
            <a:extLst>
              <a:ext uri="{FF2B5EF4-FFF2-40B4-BE49-F238E27FC236}">
                <a16:creationId xmlns:a16="http://schemas.microsoft.com/office/drawing/2014/main" id="{3E2BBE0C-6161-0D47-ACE2-3FCBC0E421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CC6D97-3F82-EB4A-822B-C20FA61BB395}"/>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59799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90D9-E6AB-E14D-A25C-9E573A5A7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BDC19C-74DF-A548-9A24-10B269D10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96282-8B9D-BC4C-B4AE-23B48A8C0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033DC-101A-8C4D-86F2-166CF21F1E1D}"/>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6" name="Footer Placeholder 5">
            <a:extLst>
              <a:ext uri="{FF2B5EF4-FFF2-40B4-BE49-F238E27FC236}">
                <a16:creationId xmlns:a16="http://schemas.microsoft.com/office/drawing/2014/main" id="{4DCC8CB7-8C71-A041-857E-79B64C279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28A5D-7264-0249-933B-EFCDF03407BE}"/>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361634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681E-AD0A-5848-A70A-C20516D67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6FC453-493B-554E-9211-18C89AEE0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0D0051-3A5D-8640-9A3E-EA5733EF4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F280D-A072-7E40-81AE-0E47276F2512}"/>
              </a:ext>
            </a:extLst>
          </p:cNvPr>
          <p:cNvSpPr>
            <a:spLocks noGrp="1"/>
          </p:cNvSpPr>
          <p:nvPr>
            <p:ph type="dt" sz="half" idx="10"/>
          </p:nvPr>
        </p:nvSpPr>
        <p:spPr/>
        <p:txBody>
          <a:bodyPr/>
          <a:lstStyle/>
          <a:p>
            <a:fld id="{964685C9-B017-3744-9A22-E87CACD6DC7A}" type="datetimeFigureOut">
              <a:rPr lang="en-US" smtClean="0"/>
              <a:t>5/8/20</a:t>
            </a:fld>
            <a:endParaRPr lang="en-US"/>
          </a:p>
        </p:txBody>
      </p:sp>
      <p:sp>
        <p:nvSpPr>
          <p:cNvPr id="6" name="Footer Placeholder 5">
            <a:extLst>
              <a:ext uri="{FF2B5EF4-FFF2-40B4-BE49-F238E27FC236}">
                <a16:creationId xmlns:a16="http://schemas.microsoft.com/office/drawing/2014/main" id="{D8DEA4BB-4AD9-AE4C-B3AF-972AC5F45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D9068-8DD5-954D-9181-A620434A8301}"/>
              </a:ext>
            </a:extLst>
          </p:cNvPr>
          <p:cNvSpPr>
            <a:spLocks noGrp="1"/>
          </p:cNvSpPr>
          <p:nvPr>
            <p:ph type="sldNum" sz="quarter" idx="12"/>
          </p:nvPr>
        </p:nvSpPr>
        <p:spPr/>
        <p:txBody>
          <a:bodyPr/>
          <a:lstStyle/>
          <a:p>
            <a:fld id="{486DFE27-04FF-EE4F-AD26-8B2E8EB98483}" type="slidenum">
              <a:rPr lang="en-US" smtClean="0"/>
              <a:t>‹#›</a:t>
            </a:fld>
            <a:endParaRPr lang="en-US"/>
          </a:p>
        </p:txBody>
      </p:sp>
    </p:spTree>
    <p:extLst>
      <p:ext uri="{BB962C8B-B14F-4D97-AF65-F5344CB8AC3E}">
        <p14:creationId xmlns:p14="http://schemas.microsoft.com/office/powerpoint/2010/main" val="376558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CB6EE-0E84-F540-A433-1992E76A0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897124-B6A0-2542-9084-9EA8217CD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22A5F-E542-6142-B704-59FB9CD9C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685C9-B017-3744-9A22-E87CACD6DC7A}" type="datetimeFigureOut">
              <a:rPr lang="en-US" smtClean="0"/>
              <a:t>5/8/20</a:t>
            </a:fld>
            <a:endParaRPr lang="en-US"/>
          </a:p>
        </p:txBody>
      </p:sp>
      <p:sp>
        <p:nvSpPr>
          <p:cNvPr id="5" name="Footer Placeholder 4">
            <a:extLst>
              <a:ext uri="{FF2B5EF4-FFF2-40B4-BE49-F238E27FC236}">
                <a16:creationId xmlns:a16="http://schemas.microsoft.com/office/drawing/2014/main" id="{DF716322-39D2-CD4F-93AD-85802DAAD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FEEF7F-EF8A-FB42-B6AA-F83EC0AA0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DFE27-04FF-EE4F-AD26-8B2E8EB98483}" type="slidenum">
              <a:rPr lang="en-US" smtClean="0"/>
              <a:t>‹#›</a:t>
            </a:fld>
            <a:endParaRPr lang="en-US"/>
          </a:p>
        </p:txBody>
      </p:sp>
    </p:spTree>
    <p:extLst>
      <p:ext uri="{BB962C8B-B14F-4D97-AF65-F5344CB8AC3E}">
        <p14:creationId xmlns:p14="http://schemas.microsoft.com/office/powerpoint/2010/main" val="2457372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deeplearning.a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8CA2-EF60-B340-A1AC-84953A5AC066}"/>
              </a:ext>
            </a:extLst>
          </p:cNvPr>
          <p:cNvSpPr>
            <a:spLocks noGrp="1"/>
          </p:cNvSpPr>
          <p:nvPr>
            <p:ph type="ctrTitle"/>
          </p:nvPr>
        </p:nvSpPr>
        <p:spPr/>
        <p:txBody>
          <a:bodyPr>
            <a:normAutofit fontScale="90000"/>
          </a:bodyPr>
          <a:lstStyle/>
          <a:p>
            <a:r>
              <a:rPr lang="en-US" b="1" dirty="0"/>
              <a:t>Deep Learning and Computer Vision in Low Power Devices</a:t>
            </a:r>
            <a:br>
              <a:rPr lang="en-US" b="1" dirty="0"/>
            </a:br>
            <a:endParaRPr lang="en-US" dirty="0"/>
          </a:p>
        </p:txBody>
      </p:sp>
      <p:sp>
        <p:nvSpPr>
          <p:cNvPr id="3" name="Subtitle 2">
            <a:extLst>
              <a:ext uri="{FF2B5EF4-FFF2-40B4-BE49-F238E27FC236}">
                <a16:creationId xmlns:a16="http://schemas.microsoft.com/office/drawing/2014/main" id="{5259CDC6-4CB3-BB45-AF37-C5DF95C23DA0}"/>
              </a:ext>
            </a:extLst>
          </p:cNvPr>
          <p:cNvSpPr>
            <a:spLocks noGrp="1"/>
          </p:cNvSpPr>
          <p:nvPr>
            <p:ph type="subTitle" idx="1"/>
          </p:nvPr>
        </p:nvSpPr>
        <p:spPr/>
        <p:txBody>
          <a:bodyPr/>
          <a:lstStyle/>
          <a:p>
            <a:r>
              <a:rPr lang="en-US" dirty="0"/>
              <a:t>Lokesh </a:t>
            </a:r>
            <a:r>
              <a:rPr lang="en-US" dirty="0" err="1"/>
              <a:t>Vadlamudi</a:t>
            </a:r>
            <a:endParaRPr lang="en-US" dirty="0"/>
          </a:p>
          <a:p>
            <a:r>
              <a:rPr lang="en-US" dirty="0"/>
              <a:t>San Jose State University</a:t>
            </a:r>
          </a:p>
          <a:p>
            <a:r>
              <a:rPr lang="en-US" dirty="0"/>
              <a:t>Deep Learning</a:t>
            </a:r>
          </a:p>
        </p:txBody>
      </p:sp>
    </p:spTree>
    <p:extLst>
      <p:ext uri="{BB962C8B-B14F-4D97-AF65-F5344CB8AC3E}">
        <p14:creationId xmlns:p14="http://schemas.microsoft.com/office/powerpoint/2010/main" val="210087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8868-465A-EC46-80C0-5EE7A29866B8}"/>
              </a:ext>
            </a:extLst>
          </p:cNvPr>
          <p:cNvSpPr>
            <a:spLocks noGrp="1"/>
          </p:cNvSpPr>
          <p:nvPr>
            <p:ph type="title"/>
          </p:nvPr>
        </p:nvSpPr>
        <p:spPr/>
        <p:txBody>
          <a:bodyPr/>
          <a:lstStyle/>
          <a:p>
            <a:r>
              <a:rPr lang="en-US" dirty="0"/>
              <a:t>Squeeze Net</a:t>
            </a:r>
          </a:p>
        </p:txBody>
      </p:sp>
      <p:pic>
        <p:nvPicPr>
          <p:cNvPr id="4" name="Content Placeholder 3">
            <a:extLst>
              <a:ext uri="{FF2B5EF4-FFF2-40B4-BE49-F238E27FC236}">
                <a16:creationId xmlns:a16="http://schemas.microsoft.com/office/drawing/2014/main" id="{22DAF1A1-7F46-8B46-877C-44CFC17B1F96}"/>
              </a:ext>
            </a:extLst>
          </p:cNvPr>
          <p:cNvPicPr>
            <a:picLocks noGrp="1" noChangeAspect="1"/>
          </p:cNvPicPr>
          <p:nvPr>
            <p:ph idx="1"/>
          </p:nvPr>
        </p:nvPicPr>
        <p:blipFill>
          <a:blip r:embed="rId2"/>
          <a:stretch>
            <a:fillRect/>
          </a:stretch>
        </p:blipFill>
        <p:spPr>
          <a:xfrm>
            <a:off x="1346062" y="1690688"/>
            <a:ext cx="5870852" cy="4351338"/>
          </a:xfrm>
          <a:prstGeom prst="rect">
            <a:avLst/>
          </a:prstGeom>
        </p:spPr>
      </p:pic>
      <p:sp>
        <p:nvSpPr>
          <p:cNvPr id="5" name="TextBox 4">
            <a:extLst>
              <a:ext uri="{FF2B5EF4-FFF2-40B4-BE49-F238E27FC236}">
                <a16:creationId xmlns:a16="http://schemas.microsoft.com/office/drawing/2014/main" id="{436ABFD4-1326-234C-847E-D7F603184FFB}"/>
              </a:ext>
            </a:extLst>
          </p:cNvPr>
          <p:cNvSpPr txBox="1"/>
          <p:nvPr/>
        </p:nvSpPr>
        <p:spPr>
          <a:xfrm>
            <a:off x="8658225" y="2028825"/>
            <a:ext cx="3533775" cy="1477328"/>
          </a:xfrm>
          <a:prstGeom prst="rect">
            <a:avLst/>
          </a:prstGeom>
          <a:noFill/>
        </p:spPr>
        <p:txBody>
          <a:bodyPr wrap="square" rtlCol="0">
            <a:spAutoFit/>
          </a:bodyPr>
          <a:lstStyle/>
          <a:p>
            <a:r>
              <a:rPr lang="en-US" b="1" dirty="0" err="1"/>
              <a:t>SqueezeNet</a:t>
            </a:r>
            <a:r>
              <a:rPr lang="en-US" b="1" dirty="0"/>
              <a:t> (Left)</a:t>
            </a:r>
            <a:r>
              <a:rPr lang="en-US" dirty="0"/>
              <a:t>: begins with a standalone convolution layer (conv1), followed by 8 Fire modules (fire2–9), ending with a final conv layer (conv10).</a:t>
            </a:r>
          </a:p>
        </p:txBody>
      </p:sp>
    </p:spTree>
    <p:extLst>
      <p:ext uri="{BB962C8B-B14F-4D97-AF65-F5344CB8AC3E}">
        <p14:creationId xmlns:p14="http://schemas.microsoft.com/office/powerpoint/2010/main" val="254840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59C1-D7D0-B345-B5A6-EAD3DD03B5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B72C15-740A-E74E-969B-1046B895799D}"/>
              </a:ext>
            </a:extLst>
          </p:cNvPr>
          <p:cNvSpPr>
            <a:spLocks noGrp="1"/>
          </p:cNvSpPr>
          <p:nvPr>
            <p:ph idx="1"/>
          </p:nvPr>
        </p:nvSpPr>
        <p:spPr/>
        <p:txBody>
          <a:bodyPr/>
          <a:lstStyle/>
          <a:p>
            <a:r>
              <a:rPr lang="en-US" b="1" dirty="0"/>
              <a:t>Advantage:</a:t>
            </a:r>
            <a:r>
              <a:rPr lang="en-US" dirty="0"/>
              <a:t> Bottleneck convolutional filters reduce the memory and latency requirements of DNNs significantly. For most computer vision tasks, these techniques obtain state-of- the-art accuracy.</a:t>
            </a:r>
          </a:p>
          <a:p>
            <a:endParaRPr lang="en-US" dirty="0"/>
          </a:p>
        </p:txBody>
      </p:sp>
      <p:sp>
        <p:nvSpPr>
          <p:cNvPr id="4" name="Rectangle 1">
            <a:extLst>
              <a:ext uri="{FF2B5EF4-FFF2-40B4-BE49-F238E27FC236}">
                <a16:creationId xmlns:a16="http://schemas.microsoft.com/office/drawing/2014/main" id="{9F0B4EFB-0EA0-F147-8C11-3F4410AA26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440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based on Andrew Ng’s lectures at </a:t>
            </a:r>
            <a:r>
              <a:rPr kumimoji="0" lang="en-US" altLang="en-US" sz="1800" b="0" i="1" u="none" strike="noStrike" cap="none" normalizeH="0" baseline="0" dirty="0">
                <a:ln>
                  <a:noFill/>
                </a:ln>
                <a:solidFill>
                  <a:schemeClr val="tx1"/>
                </a:solidFill>
                <a:effectLst/>
                <a:latin typeface="Arial" panose="020B0604020202020204" pitchFamily="34" charset="0"/>
                <a:hlinkClick r:id="rId2"/>
              </a:rPr>
              <a:t>DeepLearning.ai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CC09F260-2A83-6C4F-AE99-E7C0579D4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277" y="2957512"/>
            <a:ext cx="6073486" cy="3711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694296-B0DA-0349-B5F1-18A37972936C}"/>
              </a:ext>
            </a:extLst>
          </p:cNvPr>
          <p:cNvSpPr txBox="1"/>
          <p:nvPr/>
        </p:nvSpPr>
        <p:spPr>
          <a:xfrm>
            <a:off x="6923890" y="6345921"/>
            <a:ext cx="4876784" cy="646331"/>
          </a:xfrm>
          <a:prstGeom prst="rect">
            <a:avLst/>
          </a:prstGeom>
          <a:noFill/>
        </p:spPr>
        <p:txBody>
          <a:bodyPr wrap="none" rtlCol="0">
            <a:spAutoFit/>
          </a:bodyPr>
          <a:lstStyle/>
          <a:p>
            <a:r>
              <a:rPr lang="en-US" i="1" dirty="0"/>
              <a:t>based on Andrew Ng’s lectures at </a:t>
            </a:r>
            <a:r>
              <a:rPr lang="en-US" i="1" dirty="0">
                <a:hlinkClick r:id="rId2"/>
              </a:rPr>
              <a:t>DeepLearning.ai</a:t>
            </a:r>
            <a:endParaRPr lang="en-US" dirty="0"/>
          </a:p>
          <a:p>
            <a:endParaRPr lang="en-US" dirty="0"/>
          </a:p>
        </p:txBody>
      </p:sp>
    </p:spTree>
    <p:extLst>
      <p:ext uri="{BB962C8B-B14F-4D97-AF65-F5344CB8AC3E}">
        <p14:creationId xmlns:p14="http://schemas.microsoft.com/office/powerpoint/2010/main" val="124638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C9DC-6CB0-DA49-B717-33EFB9388669}"/>
              </a:ext>
            </a:extLst>
          </p:cNvPr>
          <p:cNvSpPr>
            <a:spLocks noGrp="1"/>
          </p:cNvSpPr>
          <p:nvPr>
            <p:ph type="title"/>
          </p:nvPr>
        </p:nvSpPr>
        <p:spPr/>
        <p:txBody>
          <a:bodyPr/>
          <a:lstStyle/>
          <a:p>
            <a:r>
              <a:rPr lang="en-US" dirty="0"/>
              <a:t>2.2. </a:t>
            </a:r>
            <a:r>
              <a:rPr lang="en-US" b="1" i="1" dirty="0"/>
              <a:t>Matrix Factorization</a:t>
            </a:r>
            <a:br>
              <a:rPr lang="en-US" dirty="0"/>
            </a:br>
            <a:endParaRPr lang="en-US" dirty="0"/>
          </a:p>
        </p:txBody>
      </p:sp>
      <p:sp>
        <p:nvSpPr>
          <p:cNvPr id="3" name="Content Placeholder 2">
            <a:extLst>
              <a:ext uri="{FF2B5EF4-FFF2-40B4-BE49-F238E27FC236}">
                <a16:creationId xmlns:a16="http://schemas.microsoft.com/office/drawing/2014/main" id="{1E48F798-6B09-BE4F-8064-7A6F2BD092AB}"/>
              </a:ext>
            </a:extLst>
          </p:cNvPr>
          <p:cNvSpPr>
            <a:spLocks noGrp="1"/>
          </p:cNvSpPr>
          <p:nvPr>
            <p:ph idx="1"/>
          </p:nvPr>
        </p:nvSpPr>
        <p:spPr/>
        <p:txBody>
          <a:bodyPr>
            <a:normAutofit/>
          </a:bodyPr>
          <a:lstStyle/>
          <a:p>
            <a:pPr marL="0" indent="0">
              <a:buNone/>
            </a:pPr>
            <a:r>
              <a:rPr lang="en-US" dirty="0"/>
              <a:t>* This technique factorizes multi-dimensional tensors (in convolutional and fully-connected layers) into smaller matrices to eliminate redundant computation.</a:t>
            </a:r>
          </a:p>
          <a:p>
            <a:r>
              <a:rPr lang="en-US" dirty="0"/>
              <a:t>Some factorizations accelerate DNNs up to 4×.</a:t>
            </a:r>
          </a:p>
          <a:p>
            <a:r>
              <a:rPr lang="en-US" dirty="0"/>
              <a:t>To minimize the accuracy loss, matrix factorizations are performed one layer at a time. The layer-by-layer optimization approach makes it difficult to scale these techniques to large DNNs because the number of factorization hyper-parameters increases exponentially with DNN depth.</a:t>
            </a:r>
          </a:p>
          <a:p>
            <a:endParaRPr lang="en-US" dirty="0"/>
          </a:p>
          <a:p>
            <a:pPr marL="0" indent="0">
              <a:buNone/>
            </a:pPr>
            <a:endParaRPr lang="en-US" dirty="0"/>
          </a:p>
        </p:txBody>
      </p:sp>
    </p:spTree>
    <p:extLst>
      <p:ext uri="{BB962C8B-B14F-4D97-AF65-F5344CB8AC3E}">
        <p14:creationId xmlns:p14="http://schemas.microsoft.com/office/powerpoint/2010/main" val="194320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4659-0251-6C4A-8342-0EBB80F4C1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3E241A-A4A0-7F4B-BC08-5F69A9CD8901}"/>
              </a:ext>
            </a:extLst>
          </p:cNvPr>
          <p:cNvSpPr>
            <a:spLocks noGrp="1"/>
          </p:cNvSpPr>
          <p:nvPr>
            <p:ph idx="1"/>
          </p:nvPr>
        </p:nvSpPr>
        <p:spPr/>
        <p:txBody>
          <a:bodyPr>
            <a:normAutofit/>
          </a:bodyPr>
          <a:lstStyle/>
          <a:p>
            <a:r>
              <a:rPr lang="en-US" b="1" dirty="0"/>
              <a:t>Advantages:</a:t>
            </a:r>
            <a:r>
              <a:rPr lang="en-US" dirty="0"/>
              <a:t> Matrix factorizations are methods to reduce the computation costs in DNNs. The same factorizations can be used in both convolutional layers and fully connected layers.</a:t>
            </a:r>
          </a:p>
          <a:p>
            <a:r>
              <a:rPr lang="en-US" b="1" dirty="0"/>
              <a:t>Disadvantages: </a:t>
            </a:r>
            <a:r>
              <a:rPr lang="en-US" dirty="0"/>
              <a:t>The computation costs associated with matrix factorization often offset the performance gains obtained from performing fewer operations. Matrix factorizations are also difficult to implement in large DNNs because the training time increases exponentially with increasing depth. </a:t>
            </a:r>
          </a:p>
          <a:p>
            <a:endParaRPr lang="en-US" dirty="0"/>
          </a:p>
        </p:txBody>
      </p:sp>
    </p:spTree>
    <p:extLst>
      <p:ext uri="{BB962C8B-B14F-4D97-AF65-F5344CB8AC3E}">
        <p14:creationId xmlns:p14="http://schemas.microsoft.com/office/powerpoint/2010/main" val="1354419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EE83-73A4-0541-96C3-E531F8A6CCFB}"/>
              </a:ext>
            </a:extLst>
          </p:cNvPr>
          <p:cNvSpPr>
            <a:spLocks noGrp="1"/>
          </p:cNvSpPr>
          <p:nvPr>
            <p:ph type="title"/>
          </p:nvPr>
        </p:nvSpPr>
        <p:spPr/>
        <p:txBody>
          <a:bodyPr/>
          <a:lstStyle/>
          <a:p>
            <a:r>
              <a:rPr lang="en-US" b="1" dirty="0"/>
              <a:t>3 . Network Architecture Search</a:t>
            </a:r>
            <a:r>
              <a:rPr lang="en-US" dirty="0"/>
              <a:t>: 		</a:t>
            </a:r>
          </a:p>
        </p:txBody>
      </p:sp>
      <p:sp>
        <p:nvSpPr>
          <p:cNvPr id="3" name="Content Placeholder 2">
            <a:extLst>
              <a:ext uri="{FF2B5EF4-FFF2-40B4-BE49-F238E27FC236}">
                <a16:creationId xmlns:a16="http://schemas.microsoft.com/office/drawing/2014/main" id="{A4360AAB-59D6-0C48-9531-A389735E07C3}"/>
              </a:ext>
            </a:extLst>
          </p:cNvPr>
          <p:cNvSpPr>
            <a:spLocks noGrp="1"/>
          </p:cNvSpPr>
          <p:nvPr>
            <p:ph idx="1"/>
          </p:nvPr>
        </p:nvSpPr>
        <p:spPr/>
        <p:txBody>
          <a:bodyPr/>
          <a:lstStyle/>
          <a:p>
            <a:r>
              <a:rPr lang="en-US" dirty="0"/>
              <a:t> Network Architecture Search (NAS) is a technique that automates DNN architecture design for various tasks. NAS uses a Recurrent Neural Network (RNN) controller and uses reinforced learning to compose candidate DNN architectures.</a:t>
            </a:r>
          </a:p>
          <a:p>
            <a:r>
              <a:rPr lang="en-US" dirty="0"/>
              <a:t>These candidate architectures are trained and then tested with the validation set. The validation accuracy is used as a reward function to then optimize the controller’s next candidate architecture.</a:t>
            </a:r>
          </a:p>
          <a:p>
            <a:r>
              <a:rPr lang="en-US" dirty="0" err="1"/>
              <a:t>MNasNet</a:t>
            </a:r>
            <a:r>
              <a:rPr lang="en-US" dirty="0"/>
              <a:t> is 2.3× faster than </a:t>
            </a:r>
            <a:r>
              <a:rPr lang="en-US" dirty="0" err="1"/>
              <a:t>NASNet</a:t>
            </a:r>
            <a:r>
              <a:rPr lang="en-US" dirty="0"/>
              <a:t> with 4.8× fewer parameters and 10× fewer operations. Moreover, </a:t>
            </a:r>
            <a:r>
              <a:rPr lang="en-US" dirty="0" err="1"/>
              <a:t>MNasNet</a:t>
            </a:r>
            <a:r>
              <a:rPr lang="en-US" dirty="0"/>
              <a:t> is also more accurate than </a:t>
            </a:r>
            <a:r>
              <a:rPr lang="en-US" dirty="0" err="1"/>
              <a:t>NASNet</a:t>
            </a:r>
            <a:r>
              <a:rPr lang="en-US" dirty="0"/>
              <a:t>. </a:t>
            </a:r>
          </a:p>
          <a:p>
            <a:endParaRPr lang="en-US" dirty="0"/>
          </a:p>
        </p:txBody>
      </p:sp>
    </p:spTree>
    <p:extLst>
      <p:ext uri="{BB962C8B-B14F-4D97-AF65-F5344CB8AC3E}">
        <p14:creationId xmlns:p14="http://schemas.microsoft.com/office/powerpoint/2010/main" val="313487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DE2C-7F4E-914C-8829-BD14A832C6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18F31-81CA-8D40-85FA-122541A69A5E}"/>
              </a:ext>
            </a:extLst>
          </p:cNvPr>
          <p:cNvSpPr>
            <a:spLocks noGrp="1"/>
          </p:cNvSpPr>
          <p:nvPr>
            <p:ph idx="1"/>
          </p:nvPr>
        </p:nvSpPr>
        <p:spPr/>
        <p:txBody>
          <a:bodyPr/>
          <a:lstStyle/>
          <a:p>
            <a:r>
              <a:rPr lang="en-US" b="1" dirty="0"/>
              <a:t>Advantages:</a:t>
            </a:r>
            <a:r>
              <a:rPr lang="en-US" dirty="0"/>
              <a:t> NAS automatically balances the trade-offs between accuracy, memory, and latency by searching through the space of all possible architectures without any human intervention. NAS achieves state-of-the-art performance in terms of accuracy and energy efficiency on many mobile devices.</a:t>
            </a:r>
          </a:p>
          <a:p>
            <a:r>
              <a:rPr lang="en-US" b="1" dirty="0"/>
              <a:t>Disadvantage</a:t>
            </a:r>
            <a:r>
              <a:rPr lang="en-US" dirty="0"/>
              <a:t>: The computational demand of NAS algorithms makes it difficult to search for architectures that are optimized for large datasets. </a:t>
            </a:r>
          </a:p>
          <a:p>
            <a:endParaRPr lang="en-US" dirty="0"/>
          </a:p>
        </p:txBody>
      </p:sp>
    </p:spTree>
    <p:extLst>
      <p:ext uri="{BB962C8B-B14F-4D97-AF65-F5344CB8AC3E}">
        <p14:creationId xmlns:p14="http://schemas.microsoft.com/office/powerpoint/2010/main" val="420853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2C98-CC4D-A840-A3E5-296BBA64177F}"/>
              </a:ext>
            </a:extLst>
          </p:cNvPr>
          <p:cNvSpPr>
            <a:spLocks noGrp="1"/>
          </p:cNvSpPr>
          <p:nvPr>
            <p:ph type="title"/>
          </p:nvPr>
        </p:nvSpPr>
        <p:spPr/>
        <p:txBody>
          <a:bodyPr>
            <a:normAutofit fontScale="90000"/>
          </a:bodyPr>
          <a:lstStyle/>
          <a:p>
            <a:br>
              <a:rPr lang="en-US" b="1" dirty="0"/>
            </a:br>
            <a:r>
              <a:rPr lang="en-US" b="1" dirty="0"/>
              <a:t>4 . Knowledge Distillation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7C8BF53F-0393-AA4A-88C4-8D39B81106DB}"/>
              </a:ext>
            </a:extLst>
          </p:cNvPr>
          <p:cNvSpPr>
            <a:spLocks noGrp="1"/>
          </p:cNvSpPr>
          <p:nvPr>
            <p:ph idx="1"/>
          </p:nvPr>
        </p:nvSpPr>
        <p:spPr/>
        <p:txBody>
          <a:bodyPr/>
          <a:lstStyle/>
          <a:p>
            <a:r>
              <a:rPr lang="en-US" dirty="0"/>
              <a:t>Trains a compact DNN that mimics the outputs, features, and activations of a more computation-heavy DNN.</a:t>
            </a:r>
          </a:p>
          <a:p>
            <a:r>
              <a:rPr lang="en-US" dirty="0"/>
              <a:t>Training small DNNs to learn such functions is challenging with the conventional back propagation algorithm. </a:t>
            </a:r>
          </a:p>
          <a:p>
            <a:r>
              <a:rPr lang="en-US" dirty="0"/>
              <a:t>some methods train small DNNs to learn complex functions by making the small DNNs mimic larger pre-trained DNNs. These techniques transfer the “knowledge” of a large DNN to a small DNN through a process called Knowledge Transfer (KT).</a:t>
            </a:r>
          </a:p>
          <a:p>
            <a:endParaRPr lang="en-US" dirty="0"/>
          </a:p>
        </p:txBody>
      </p:sp>
    </p:spTree>
    <p:extLst>
      <p:ext uri="{BB962C8B-B14F-4D97-AF65-F5344CB8AC3E}">
        <p14:creationId xmlns:p14="http://schemas.microsoft.com/office/powerpoint/2010/main" val="48276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99B8-0D98-114C-BAD6-0EC55CB9B6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5EEB50-F04F-9442-980B-F6437812248C}"/>
              </a:ext>
            </a:extLst>
          </p:cNvPr>
          <p:cNvSpPr>
            <a:spLocks noGrp="1"/>
          </p:cNvSpPr>
          <p:nvPr>
            <p:ph idx="1"/>
          </p:nvPr>
        </p:nvSpPr>
        <p:spPr/>
        <p:txBody>
          <a:bodyPr/>
          <a:lstStyle/>
          <a:p>
            <a:r>
              <a:rPr lang="en-US" b="1" dirty="0"/>
              <a:t>Advantages:</a:t>
            </a:r>
            <a:r>
              <a:rPr lang="en-US" dirty="0"/>
              <a:t> KT- and KD-based techniques can reduce the computation costs of large pre-trained DNNs significantly.</a:t>
            </a:r>
          </a:p>
          <a:p>
            <a:endParaRPr lang="en-US" b="1" dirty="0"/>
          </a:p>
          <a:p>
            <a:r>
              <a:rPr lang="en-US" b="1" dirty="0"/>
              <a:t>Conclusion:</a:t>
            </a:r>
            <a:endParaRPr lang="en-US" dirty="0"/>
          </a:p>
          <a:p>
            <a:r>
              <a:rPr lang="en-US" dirty="0"/>
              <a:t>DNNs are powerful tools for performing many computer vision tasks. However, because the best performing (most accurate) DNNs are designed for situations where computational resources are readily available, they are difficult to deploy on embedded and mobile devices.</a:t>
            </a:r>
          </a:p>
          <a:p>
            <a:endParaRPr lang="en-US" dirty="0"/>
          </a:p>
        </p:txBody>
      </p:sp>
    </p:spTree>
    <p:extLst>
      <p:ext uri="{BB962C8B-B14F-4D97-AF65-F5344CB8AC3E}">
        <p14:creationId xmlns:p14="http://schemas.microsoft.com/office/powerpoint/2010/main" val="64542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28CA-5346-9C45-959F-F5A9F97769B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69EBDAD-4346-C44C-8EB4-ADFAA426E85A}"/>
              </a:ext>
            </a:extLst>
          </p:cNvPr>
          <p:cNvSpPr>
            <a:spLocks noGrp="1"/>
          </p:cNvSpPr>
          <p:nvPr>
            <p:ph idx="1"/>
          </p:nvPr>
        </p:nvSpPr>
        <p:spPr/>
        <p:txBody>
          <a:bodyPr/>
          <a:lstStyle/>
          <a:p>
            <a:r>
              <a:rPr lang="en-US" dirty="0"/>
              <a:t>Deep neural networks (DNNs) are successful in many computer vision tasks. However, the most accurate DNNs require millions of parameters and operations, making them energy, computation and memory intensive. This impedes the deployment of large DNNs in low-power devices with limited compute resources. </a:t>
            </a:r>
          </a:p>
          <a:p>
            <a:r>
              <a:rPr lang="en-US" dirty="0"/>
              <a:t>Hence, we are going to talk about few techniques for reducing memory and energy requirements.</a:t>
            </a:r>
          </a:p>
          <a:p>
            <a:endParaRPr lang="en-US" dirty="0"/>
          </a:p>
        </p:txBody>
      </p:sp>
    </p:spTree>
    <p:extLst>
      <p:ext uri="{BB962C8B-B14F-4D97-AF65-F5344CB8AC3E}">
        <p14:creationId xmlns:p14="http://schemas.microsoft.com/office/powerpoint/2010/main" val="352722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3A85-8ACE-EC49-AEB3-CD53EFE4948E}"/>
              </a:ext>
            </a:extLst>
          </p:cNvPr>
          <p:cNvSpPr>
            <a:spLocks noGrp="1"/>
          </p:cNvSpPr>
          <p:nvPr>
            <p:ph type="title"/>
          </p:nvPr>
        </p:nvSpPr>
        <p:spPr/>
        <p:txBody>
          <a:bodyPr/>
          <a:lstStyle/>
          <a:p>
            <a:r>
              <a:rPr lang="en-US" b="1" dirty="0"/>
              <a:t>1.1. Parameter Quantization</a:t>
            </a:r>
            <a:br>
              <a:rPr lang="en-US" dirty="0"/>
            </a:br>
            <a:endParaRPr lang="en-US" dirty="0"/>
          </a:p>
        </p:txBody>
      </p:sp>
      <p:sp>
        <p:nvSpPr>
          <p:cNvPr id="3" name="Content Placeholder 2">
            <a:extLst>
              <a:ext uri="{FF2B5EF4-FFF2-40B4-BE49-F238E27FC236}">
                <a16:creationId xmlns:a16="http://schemas.microsoft.com/office/drawing/2014/main" id="{7909BE6A-F06E-C44F-A980-1AA0FB474768}"/>
              </a:ext>
            </a:extLst>
          </p:cNvPr>
          <p:cNvSpPr>
            <a:spLocks noGrp="1"/>
          </p:cNvSpPr>
          <p:nvPr>
            <p:ph idx="1"/>
          </p:nvPr>
        </p:nvSpPr>
        <p:spPr/>
        <p:txBody>
          <a:bodyPr/>
          <a:lstStyle/>
          <a:p>
            <a:r>
              <a:rPr lang="en-US" dirty="0"/>
              <a:t>One method to reduce the number of memory accesses is to decrease the size of DNN parameters.</a:t>
            </a:r>
          </a:p>
          <a:p>
            <a:r>
              <a:rPr lang="en-US" dirty="0"/>
              <a:t>Some methods show that it is possible to have negligible accuracy loss even when the precision of the DNN parameters is reduced.</a:t>
            </a:r>
          </a:p>
          <a:p>
            <a:r>
              <a:rPr lang="en-US" dirty="0" err="1"/>
              <a:t>LightNN</a:t>
            </a:r>
            <a:r>
              <a:rPr lang="en-US" dirty="0"/>
              <a:t>, </a:t>
            </a:r>
            <a:r>
              <a:rPr lang="en-US" dirty="0" err="1"/>
              <a:t>CompactNet</a:t>
            </a:r>
            <a:r>
              <a:rPr lang="en-US" dirty="0"/>
              <a:t>, and </a:t>
            </a:r>
            <a:r>
              <a:rPr lang="en-US" dirty="0" err="1"/>
              <a:t>FLightNN</a:t>
            </a:r>
            <a:r>
              <a:rPr lang="en-US" dirty="0"/>
              <a:t> find the optimal bit-width for different parameters of a DNN, given an accuracy constraint.</a:t>
            </a:r>
          </a:p>
          <a:p>
            <a:endParaRPr lang="en-US" dirty="0"/>
          </a:p>
          <a:p>
            <a:endParaRPr lang="en-US" dirty="0"/>
          </a:p>
          <a:p>
            <a:endParaRPr lang="en-US" dirty="0"/>
          </a:p>
        </p:txBody>
      </p:sp>
    </p:spTree>
    <p:extLst>
      <p:ext uri="{BB962C8B-B14F-4D97-AF65-F5344CB8AC3E}">
        <p14:creationId xmlns:p14="http://schemas.microsoft.com/office/powerpoint/2010/main" val="241804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2" name="Freeform: Shape 7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2CFD914-385E-644B-9DD3-079ADFCFC731}"/>
              </a:ext>
            </a:extLst>
          </p:cNvPr>
          <p:cNvSpPr>
            <a:spLocks noGrp="1"/>
          </p:cNvSpPr>
          <p:nvPr>
            <p:ph type="title"/>
          </p:nvPr>
        </p:nvSpPr>
        <p:spPr>
          <a:xfrm>
            <a:off x="841248" y="5529884"/>
            <a:ext cx="5802656" cy="1096331"/>
          </a:xfrm>
        </p:spPr>
        <p:txBody>
          <a:bodyPr>
            <a:normAutofit/>
          </a:bodyPr>
          <a:lstStyle/>
          <a:p>
            <a:endParaRPr lang="en-US" sz="4000" dirty="0">
              <a:solidFill>
                <a:srgbClr val="303030"/>
              </a:solidFill>
            </a:endParaRPr>
          </a:p>
        </p:txBody>
      </p:sp>
      <p:pic>
        <p:nvPicPr>
          <p:cNvPr id="1026" name="Picture 2">
            <a:extLst>
              <a:ext uri="{FF2B5EF4-FFF2-40B4-BE49-F238E27FC236}">
                <a16:creationId xmlns:a16="http://schemas.microsoft.com/office/drawing/2014/main" id="{3BEA379A-A3DA-7143-8C90-E4795C3BB2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 r="3" b="3"/>
          <a:stretch/>
        </p:blipFill>
        <p:spPr bwMode="auto">
          <a:xfrm>
            <a:off x="841248" y="604158"/>
            <a:ext cx="6049941" cy="4350110"/>
          </a:xfrm>
          <a:prstGeom prst="rect">
            <a:avLst/>
          </a:prstGeom>
          <a:noFill/>
          <a:extLst>
            <a:ext uri="{909E8E84-426E-40DD-AFC4-6F175D3DCCD1}">
              <a14:hiddenFill xmlns:a14="http://schemas.microsoft.com/office/drawing/2010/main">
                <a:solidFill>
                  <a:srgbClr val="FFFFFF"/>
                </a:solidFill>
              </a14:hiddenFill>
            </a:ext>
          </a:extLst>
        </p:spPr>
      </p:pic>
      <p:sp>
        <p:nvSpPr>
          <p:cNvPr id="1033" name="Content Placeholder 1029">
            <a:extLst>
              <a:ext uri="{FF2B5EF4-FFF2-40B4-BE49-F238E27FC236}">
                <a16:creationId xmlns:a16="http://schemas.microsoft.com/office/drawing/2014/main" id="{15DA56BA-72C4-44AB-9BB6-63A00949B337}"/>
              </a:ext>
            </a:extLst>
          </p:cNvPr>
          <p:cNvSpPr>
            <a:spLocks noGrp="1"/>
          </p:cNvSpPr>
          <p:nvPr>
            <p:ph idx="1"/>
          </p:nvPr>
        </p:nvSpPr>
        <p:spPr>
          <a:xfrm>
            <a:off x="7534655" y="601315"/>
            <a:ext cx="4008101" cy="4384342"/>
          </a:xfrm>
        </p:spPr>
        <p:txBody>
          <a:bodyPr anchor="ctr">
            <a:normAutofit/>
          </a:bodyPr>
          <a:lstStyle/>
          <a:p>
            <a:r>
              <a:rPr lang="en-US" sz="2000" dirty="0"/>
              <a:t>Here, as the parameter bit-width decreases, the energy consumption decreases at the expense of increasing test error.</a:t>
            </a:r>
          </a:p>
          <a:p>
            <a:endParaRPr lang="en-US" sz="2000" dirty="0"/>
          </a:p>
        </p:txBody>
      </p:sp>
    </p:spTree>
    <p:extLst>
      <p:ext uri="{BB962C8B-B14F-4D97-AF65-F5344CB8AC3E}">
        <p14:creationId xmlns:p14="http://schemas.microsoft.com/office/powerpoint/2010/main" val="217132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391D-FA20-3549-B933-5DEC2A2C0198}"/>
              </a:ext>
            </a:extLst>
          </p:cNvPr>
          <p:cNvSpPr>
            <a:spLocks noGrp="1"/>
          </p:cNvSpPr>
          <p:nvPr>
            <p:ph type="title"/>
          </p:nvPr>
        </p:nvSpPr>
        <p:spPr/>
        <p:txBody>
          <a:bodyPr/>
          <a:lstStyle/>
          <a:p>
            <a:r>
              <a:rPr lang="en-US" dirty="0" err="1"/>
              <a:t>CompactNet</a:t>
            </a:r>
            <a:endParaRPr lang="en-US" dirty="0"/>
          </a:p>
        </p:txBody>
      </p:sp>
      <p:sp>
        <p:nvSpPr>
          <p:cNvPr id="3" name="Content Placeholder 2">
            <a:extLst>
              <a:ext uri="{FF2B5EF4-FFF2-40B4-BE49-F238E27FC236}">
                <a16:creationId xmlns:a16="http://schemas.microsoft.com/office/drawing/2014/main" id="{62B5D1B1-E40D-D94D-A4CB-666800AAC8D9}"/>
              </a:ext>
            </a:extLst>
          </p:cNvPr>
          <p:cNvSpPr>
            <a:spLocks noGrp="1"/>
          </p:cNvSpPr>
          <p:nvPr>
            <p:ph idx="1"/>
          </p:nvPr>
        </p:nvSpPr>
        <p:spPr/>
        <p:txBody>
          <a:bodyPr/>
          <a:lstStyle/>
          <a:p>
            <a:r>
              <a:rPr lang="en-US" dirty="0"/>
              <a:t> </a:t>
            </a:r>
            <a:r>
              <a:rPr lang="en-US" dirty="0" err="1"/>
              <a:t>CompactNet</a:t>
            </a:r>
            <a:r>
              <a:rPr lang="en-US" dirty="0"/>
              <a:t> automatically optimizes a pre-trained CNN model on a specific resource-limited platform given a specific target of inference speedup. Guided by a simulator of the target platform, </a:t>
            </a:r>
            <a:r>
              <a:rPr lang="en-US" dirty="0" err="1"/>
              <a:t>CompactNet</a:t>
            </a:r>
            <a:r>
              <a:rPr lang="en-US" dirty="0"/>
              <a:t> progressively trims a pre-trained network by removing certain redundant filters until the target speedup is reached and generates an optimal platform-specific model while maintaining the accuracy.</a:t>
            </a:r>
          </a:p>
        </p:txBody>
      </p:sp>
    </p:spTree>
    <p:extLst>
      <p:ext uri="{BB962C8B-B14F-4D97-AF65-F5344CB8AC3E}">
        <p14:creationId xmlns:p14="http://schemas.microsoft.com/office/powerpoint/2010/main" val="198966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739F-E5BA-A74F-9A1B-33EBF30D520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FBBC7D2-2A2C-C64B-9F7D-77FCC260D68B}"/>
              </a:ext>
            </a:extLst>
          </p:cNvPr>
          <p:cNvSpPr>
            <a:spLocks noGrp="1"/>
          </p:cNvSpPr>
          <p:nvPr>
            <p:ph idx="1"/>
          </p:nvPr>
        </p:nvSpPr>
        <p:spPr/>
        <p:txBody>
          <a:bodyPr/>
          <a:lstStyle/>
          <a:p>
            <a:r>
              <a:rPr lang="en-US" b="1" dirty="0"/>
              <a:t>Advantage:</a:t>
            </a:r>
            <a:endParaRPr lang="en-US" dirty="0"/>
          </a:p>
          <a:p>
            <a:r>
              <a:rPr lang="en-US" dirty="0"/>
              <a:t>When the bit-widths of the parameters decrease, the prediction performance of DNNs remains constant. This is because constraining parameters has a regularization effect in the training process.</a:t>
            </a:r>
          </a:p>
          <a:p>
            <a:endParaRPr lang="en-US" dirty="0"/>
          </a:p>
          <a:p>
            <a:r>
              <a:rPr lang="en-US" b="1" dirty="0"/>
              <a:t>Disadvantage:</a:t>
            </a:r>
          </a:p>
          <a:p>
            <a:r>
              <a:rPr lang="en-US" dirty="0"/>
              <a:t>DNNs employing quantization techniques need to be retrained multiple times, making the training process very expensive.</a:t>
            </a:r>
          </a:p>
          <a:p>
            <a:endParaRPr lang="en-US" dirty="0"/>
          </a:p>
          <a:p>
            <a:endParaRPr lang="en-US" dirty="0"/>
          </a:p>
        </p:txBody>
      </p:sp>
    </p:spTree>
    <p:extLst>
      <p:ext uri="{BB962C8B-B14F-4D97-AF65-F5344CB8AC3E}">
        <p14:creationId xmlns:p14="http://schemas.microsoft.com/office/powerpoint/2010/main" val="159257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69E8-5102-C84F-B062-9160092F84B9}"/>
              </a:ext>
            </a:extLst>
          </p:cNvPr>
          <p:cNvSpPr>
            <a:spLocks noGrp="1"/>
          </p:cNvSpPr>
          <p:nvPr>
            <p:ph type="title"/>
          </p:nvPr>
        </p:nvSpPr>
        <p:spPr/>
        <p:txBody>
          <a:bodyPr>
            <a:normAutofit fontScale="90000"/>
          </a:bodyPr>
          <a:lstStyle/>
          <a:p>
            <a:br>
              <a:rPr lang="en-US" b="1" dirty="0"/>
            </a:br>
            <a:r>
              <a:rPr lang="en-US" b="1" dirty="0"/>
              <a:t>1.2. Pruning </a:t>
            </a:r>
            <a:r>
              <a:rPr lang="en-US" b="1" i="1" dirty="0"/>
              <a:t>Parameters and Connections:</a:t>
            </a:r>
            <a:br>
              <a:rPr lang="en-US" b="1" i="1" dirty="0"/>
            </a:br>
            <a:endParaRPr lang="en-US" b="1" dirty="0"/>
          </a:p>
        </p:txBody>
      </p:sp>
      <p:sp>
        <p:nvSpPr>
          <p:cNvPr id="3" name="Content Placeholder 2">
            <a:extLst>
              <a:ext uri="{FF2B5EF4-FFF2-40B4-BE49-F238E27FC236}">
                <a16:creationId xmlns:a16="http://schemas.microsoft.com/office/drawing/2014/main" id="{8CDD0637-0BA8-3F44-BA48-616306137137}"/>
              </a:ext>
            </a:extLst>
          </p:cNvPr>
          <p:cNvSpPr>
            <a:spLocks noGrp="1"/>
          </p:cNvSpPr>
          <p:nvPr>
            <p:ph idx="1"/>
          </p:nvPr>
        </p:nvSpPr>
        <p:spPr/>
        <p:txBody>
          <a:bodyPr/>
          <a:lstStyle/>
          <a:p>
            <a:r>
              <a:rPr lang="en-US" dirty="0"/>
              <a:t>The Hessian-weighted distortion measure can be used to identify the importance of parameters in a DNN. These measure-based pruning methods only operate on the fully-connected layers. By performing pruning, quantization, and encoding, Deep Compression reduces the model size by 95%.</a:t>
            </a:r>
          </a:p>
          <a:p>
            <a:r>
              <a:rPr lang="en-US" dirty="0"/>
              <a:t> Path-level pruning is also seen in tree-based hierarchical DNNs. Although these techniques can identify the unimportant connections, they create unwanted sparsity in DNNs. Sparse matrices require special data structures (unavailable in deep learning libraries), and are difficult to map onto modern GPUs.</a:t>
            </a:r>
          </a:p>
          <a:p>
            <a:endParaRPr lang="en-US" dirty="0"/>
          </a:p>
        </p:txBody>
      </p:sp>
    </p:spTree>
    <p:extLst>
      <p:ext uri="{BB962C8B-B14F-4D97-AF65-F5344CB8AC3E}">
        <p14:creationId xmlns:p14="http://schemas.microsoft.com/office/powerpoint/2010/main" val="4196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E269-274E-454C-944F-43E0E25A82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04BEA-CA3C-6E40-A0E8-911DEA6556AA}"/>
              </a:ext>
            </a:extLst>
          </p:cNvPr>
          <p:cNvSpPr>
            <a:spLocks noGrp="1"/>
          </p:cNvSpPr>
          <p:nvPr>
            <p:ph idx="1"/>
          </p:nvPr>
        </p:nvSpPr>
        <p:spPr/>
        <p:txBody>
          <a:bodyPr/>
          <a:lstStyle/>
          <a:p>
            <a:r>
              <a:rPr lang="en-US" b="1" dirty="0"/>
              <a:t>Advantage:</a:t>
            </a:r>
            <a:r>
              <a:rPr lang="en-US" dirty="0"/>
              <a:t> Pruning can be combined with quantization and encoding for significant performance gains. When the three techniques are used together, the VGG-16 model size decreases to 2% of its original size.</a:t>
            </a:r>
          </a:p>
          <a:p>
            <a:r>
              <a:rPr lang="en-US" b="1" dirty="0"/>
              <a:t>Disadvantage:</a:t>
            </a:r>
            <a:r>
              <a:rPr lang="en-US" dirty="0"/>
              <a:t> The training effort associated with DNN pruning is considerable because DNNs have to be pruned and trained multiple times. The advantages of pruning are noticed only when using custom hardware or special data structures for sparse matrices. </a:t>
            </a:r>
          </a:p>
          <a:p>
            <a:endParaRPr lang="en-US" dirty="0"/>
          </a:p>
        </p:txBody>
      </p:sp>
    </p:spTree>
    <p:extLst>
      <p:ext uri="{BB962C8B-B14F-4D97-AF65-F5344CB8AC3E}">
        <p14:creationId xmlns:p14="http://schemas.microsoft.com/office/powerpoint/2010/main" val="27871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1FD3-2359-0042-8B63-C376DC69A74D}"/>
              </a:ext>
            </a:extLst>
          </p:cNvPr>
          <p:cNvSpPr>
            <a:spLocks noGrp="1"/>
          </p:cNvSpPr>
          <p:nvPr>
            <p:ph type="title"/>
          </p:nvPr>
        </p:nvSpPr>
        <p:spPr/>
        <p:txBody>
          <a:bodyPr>
            <a:normAutofit fontScale="90000"/>
          </a:bodyPr>
          <a:lstStyle/>
          <a:p>
            <a:br>
              <a:rPr lang="en-US" dirty="0"/>
            </a:br>
            <a:r>
              <a:rPr lang="en-US" dirty="0"/>
              <a:t>2.1.</a:t>
            </a:r>
            <a:r>
              <a:rPr lang="en-US" b="1" i="1" dirty="0"/>
              <a:t> Convolutional Filter Compression</a:t>
            </a:r>
            <a:br>
              <a:rPr lang="en-US" dirty="0"/>
            </a:br>
            <a:endParaRPr lang="en-US" dirty="0"/>
          </a:p>
        </p:txBody>
      </p:sp>
      <p:sp>
        <p:nvSpPr>
          <p:cNvPr id="3" name="Content Placeholder 2">
            <a:extLst>
              <a:ext uri="{FF2B5EF4-FFF2-40B4-BE49-F238E27FC236}">
                <a16:creationId xmlns:a16="http://schemas.microsoft.com/office/drawing/2014/main" id="{4437359C-A574-C349-BF1B-EFA41D43F211}"/>
              </a:ext>
            </a:extLst>
          </p:cNvPr>
          <p:cNvSpPr>
            <a:spLocks noGrp="1"/>
          </p:cNvSpPr>
          <p:nvPr>
            <p:ph idx="1"/>
          </p:nvPr>
        </p:nvSpPr>
        <p:spPr/>
        <p:txBody>
          <a:bodyPr/>
          <a:lstStyle/>
          <a:p>
            <a:r>
              <a:rPr lang="en-US" dirty="0"/>
              <a:t>Smaller convolution filters have considerably fewer parameters and lower computation costs than larger filters. For example, a 1×1 filter has only 11% parameters of a 3×3 filter. However, removing all large convolution layers affects and lowers its accuracy. </a:t>
            </a:r>
          </a:p>
          <a:p>
            <a:r>
              <a:rPr lang="en-US" dirty="0" err="1"/>
              <a:t>SqueezeNet</a:t>
            </a:r>
            <a:r>
              <a:rPr lang="en-US" dirty="0"/>
              <a:t> is one such technique that uses three strategies to convert 3×3 convolutions into 1 × 1 convolutions to reduce the number of parameters.</a:t>
            </a:r>
          </a:p>
          <a:p>
            <a:endParaRPr lang="en-US" dirty="0"/>
          </a:p>
        </p:txBody>
      </p:sp>
    </p:spTree>
    <p:extLst>
      <p:ext uri="{BB962C8B-B14F-4D97-AF65-F5344CB8AC3E}">
        <p14:creationId xmlns:p14="http://schemas.microsoft.com/office/powerpoint/2010/main" val="995475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1088</Words>
  <Application>Microsoft Macintosh PowerPoint</Application>
  <PresentationFormat>Widescreen</PresentationFormat>
  <Paragraphs>54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Deep Learning and Computer Vision in Low Power Devices </vt:lpstr>
      <vt:lpstr>Introduction</vt:lpstr>
      <vt:lpstr>1.1. Parameter Quantization </vt:lpstr>
      <vt:lpstr>PowerPoint Presentation</vt:lpstr>
      <vt:lpstr>CompactNet</vt:lpstr>
      <vt:lpstr>PowerPoint Presentation</vt:lpstr>
      <vt:lpstr> 1.2. Pruning Parameters and Connections: </vt:lpstr>
      <vt:lpstr>PowerPoint Presentation</vt:lpstr>
      <vt:lpstr> 2.1. Convolutional Filter Compression </vt:lpstr>
      <vt:lpstr>Squeeze Net</vt:lpstr>
      <vt:lpstr>PowerPoint Presentation</vt:lpstr>
      <vt:lpstr>2.2. Matrix Factorization </vt:lpstr>
      <vt:lpstr>PowerPoint Presentation</vt:lpstr>
      <vt:lpstr>3 . Network Architecture Search:   </vt:lpstr>
      <vt:lpstr>PowerPoint Presentation</vt:lpstr>
      <vt:lpstr> 4 . Knowledge Distillation: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and Computer Vision in Low Power Devices </dc:title>
  <dc:creator>Lokesh Vadlamudi</dc:creator>
  <cp:lastModifiedBy>Lokesh Vadlamudi</cp:lastModifiedBy>
  <cp:revision>8</cp:revision>
  <dcterms:created xsi:type="dcterms:W3CDTF">2020-05-09T06:41:57Z</dcterms:created>
  <dcterms:modified xsi:type="dcterms:W3CDTF">2020-05-09T07:38:33Z</dcterms:modified>
</cp:coreProperties>
</file>