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8"/>
  </p:notesMasterIdLst>
  <p:sldIdLst>
    <p:sldId id="256" r:id="rId5"/>
    <p:sldId id="260" r:id="rId6"/>
    <p:sldId id="297" r:id="rId7"/>
    <p:sldId id="291" r:id="rId8"/>
    <p:sldId id="296" r:id="rId9"/>
    <p:sldId id="295" r:id="rId10"/>
    <p:sldId id="298" r:id="rId11"/>
    <p:sldId id="299" r:id="rId12"/>
    <p:sldId id="263" r:id="rId13"/>
    <p:sldId id="258" r:id="rId14"/>
    <p:sldId id="300" r:id="rId15"/>
    <p:sldId id="301" r:id="rId16"/>
    <p:sldId id="302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24179-8498-417A-86C3-1BF876C10F16}" v="266" dt="2022-11-15T14:16:55.584"/>
    <p1510:client id="{A00478BD-62CA-4B8E-B224-0DE994A289A2}" v="2" dt="2022-12-02T12:08:27.501"/>
  </p1510:revLst>
</p1510:revInfo>
</file>

<file path=ppt/tableStyles.xml><?xml version="1.0" encoding="utf-8"?>
<a:tblStyleLst xmlns:a="http://schemas.openxmlformats.org/drawingml/2006/main" def="{47CA4B80-2488-47E8-BCD0-55F43AF6490B}">
  <a:tblStyle styleId="{47CA4B80-2488-47E8-BCD0-55F43AF649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6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62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954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42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95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6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Img2Mol</a:t>
            </a:r>
            <a:br>
              <a:rPr lang="en"/>
            </a:br>
            <a:r>
              <a:rPr lang="en" sz="2800"/>
              <a:t>-Converts molecule images to SMILES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849073" y="3562950"/>
            <a:ext cx="2837652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Team 37:</a:t>
            </a:r>
          </a:p>
          <a:p>
            <a:pPr marL="0" indent="0"/>
            <a:r>
              <a:rPr lang="en-IN" sz="1400"/>
              <a:t>Sri Anvith </a:t>
            </a:r>
            <a:r>
              <a:rPr lang="en-IN" sz="1400" err="1"/>
              <a:t>Dosapati</a:t>
            </a:r>
            <a:endParaRPr lang="en-IN" sz="1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Avyukta Manjunatha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Lokesh V.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Mugundan </a:t>
            </a:r>
            <a:r>
              <a:rPr lang="en-IN" sz="1400" err="1"/>
              <a:t>Kottur</a:t>
            </a:r>
            <a:r>
              <a:rPr lang="en-IN" sz="1400"/>
              <a:t> Suresh</a:t>
            </a:r>
            <a:endParaRPr sz="140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25414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656883" y="1099595"/>
            <a:ext cx="4355937" cy="314863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131180" y="1099596"/>
            <a:ext cx="4355939" cy="314863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compared to other Models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265AD-1611-2BA9-7C68-B9F8ED18C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1"/>
          <a:stretch/>
        </p:blipFill>
        <p:spPr>
          <a:xfrm>
            <a:off x="406052" y="1711801"/>
            <a:ext cx="3806193" cy="1924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F6D74-2859-B5DA-6E36-D96B7C2F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626" y="1711801"/>
            <a:ext cx="3928450" cy="1908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656883" y="1099595"/>
            <a:ext cx="4355937" cy="314863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131180" y="1099596"/>
            <a:ext cx="4355939" cy="314863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compared to other Models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901DB-FD98-B735-2C4C-D45B7D38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9" y="1642029"/>
            <a:ext cx="3570279" cy="185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74C70-A5ED-5B9F-7FBE-D8371C118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65" y="1690845"/>
            <a:ext cx="3825572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4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Accuracy Table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92E91-4E56-8892-2388-3101D1E5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39" y="1381080"/>
            <a:ext cx="8455123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Timeline</a:t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728462" y="524719"/>
            <a:ext cx="1141536" cy="113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955734" y="749987"/>
            <a:ext cx="686567" cy="68050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BE2D91-0AD8-2D4C-85D3-C5C22835786B}"/>
              </a:ext>
            </a:extLst>
          </p:cNvPr>
          <p:cNvGrpSpPr/>
          <p:nvPr/>
        </p:nvGrpSpPr>
        <p:grpSpPr>
          <a:xfrm>
            <a:off x="578756" y="1109727"/>
            <a:ext cx="8005801" cy="3694083"/>
            <a:chOff x="578756" y="1109727"/>
            <a:chExt cx="5555826" cy="3694083"/>
          </a:xfrm>
        </p:grpSpPr>
        <p:sp>
          <p:nvSpPr>
            <p:cNvPr id="333" name="Google Shape;333;p17"/>
            <p:cNvSpPr/>
            <p:nvPr/>
          </p:nvSpPr>
          <p:spPr>
            <a:xfrm>
              <a:off x="578756" y="1109727"/>
              <a:ext cx="5555826" cy="3694083"/>
            </a:xfrm>
            <a:prstGeom prst="roundRect">
              <a:avLst>
                <a:gd name="adj" fmla="val 16667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918530" y="1822646"/>
              <a:ext cx="4862875" cy="221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lang="en-IN" sz="2000" baseline="30000">
                  <a:latin typeface="Roboto"/>
                  <a:ea typeface="Roboto"/>
                  <a:cs typeface="Roboto"/>
                  <a:sym typeface="Roboto"/>
                </a:rPr>
                <a:t>th</a:t>
              </a: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 November – 15</a:t>
              </a:r>
              <a:r>
                <a:rPr lang="en-IN" sz="2000" baseline="30000">
                  <a:latin typeface="Roboto"/>
                  <a:ea typeface="Roboto"/>
                  <a:cs typeface="Roboto"/>
                  <a:sym typeface="Roboto"/>
                </a:rPr>
                <a:t>th</a:t>
              </a: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 November Theory and Understanding the Paper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15</a:t>
              </a:r>
              <a:r>
                <a:rPr lang="en-IN" sz="2000" baseline="30000">
                  <a:latin typeface="Roboto"/>
                  <a:ea typeface="Roboto"/>
                  <a:cs typeface="Roboto"/>
                  <a:sym typeface="Roboto"/>
                </a:rPr>
                <a:t>th</a:t>
              </a: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 – 19</a:t>
              </a:r>
              <a:r>
                <a:rPr lang="en-IN" sz="2000" baseline="30000">
                  <a:latin typeface="Roboto"/>
                  <a:ea typeface="Roboto"/>
                  <a:cs typeface="Roboto"/>
                  <a:sym typeface="Roboto"/>
                </a:rPr>
                <a:t>th</a:t>
              </a: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 Implementation of Paper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19</a:t>
              </a:r>
              <a:r>
                <a:rPr lang="en-IN" sz="2000" baseline="30000">
                  <a:latin typeface="Roboto"/>
                  <a:ea typeface="Roboto"/>
                  <a:cs typeface="Roboto"/>
                  <a:sym typeface="Roboto"/>
                </a:rPr>
                <a:t>th</a:t>
              </a: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 – 21</a:t>
              </a:r>
              <a:r>
                <a:rPr lang="en-IN" sz="2000" baseline="30000"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 Training 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22</a:t>
              </a:r>
              <a:r>
                <a:rPr lang="en-IN" sz="2000" baseline="30000">
                  <a:latin typeface="Roboto"/>
                  <a:ea typeface="Roboto"/>
                  <a:cs typeface="Roboto"/>
                  <a:sym typeface="Roboto"/>
                </a:rPr>
                <a:t>nd</a:t>
              </a:r>
              <a:r>
                <a:rPr lang="en-IN" sz="2000">
                  <a:latin typeface="Roboto"/>
                  <a:ea typeface="Roboto"/>
                  <a:cs typeface="Roboto"/>
                  <a:sym typeface="Roboto"/>
                </a:rPr>
                <a:t> - Confirming results and Miscellaneous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-IN"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22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Paper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5" cy="3520213"/>
            <a:chOff x="788010" y="1211750"/>
            <a:chExt cx="1981205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399297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Scan Molecules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molecule is scanned and stored in an intermediary form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5" cy="3520213"/>
            <a:chOff x="6374785" y="1211750"/>
            <a:chExt cx="1981205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399683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Generate SMILES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intermediary is coverted to Canonical SMILES form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15" cy="3636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 flipH="1">
            <a:off x="7365390" y="3629350"/>
            <a:ext cx="10" cy="367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2102733"/>
            <a:ext cx="2889300" cy="2629391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2327763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SMILES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SMILES?</a:t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010008" y="1390725"/>
            <a:ext cx="4524415" cy="331813"/>
            <a:chOff x="4010008" y="1390725"/>
            <a:chExt cx="4524415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342927" y="1390738"/>
              <a:ext cx="219149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Machine understandable encoding of a molecule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010008" y="1390725"/>
              <a:ext cx="201654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Chemical File Format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1"/>
            <a:chOff x="4122280" y="3397024"/>
            <a:chExt cx="4412143" cy="331801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196314" y="3397024"/>
              <a:ext cx="233810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latin typeface="Roboto"/>
                  <a:ea typeface="Roboto"/>
                  <a:cs typeface="Roboto"/>
                  <a:sym typeface="Roboto"/>
                </a:rPr>
                <a:t>Same Molecule – Different SMILES – Based on Algo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Many Encodings Possible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492000" cy="331806"/>
            <a:chOff x="4134997" y="2393875"/>
            <a:chExt cx="4492000" cy="331806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091063" y="2393881"/>
              <a:ext cx="253593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One of the few encodings that are also human readable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Human Readable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8"/>
            <a:chOff x="4122280" y="4400167"/>
            <a:chExt cx="4412143" cy="33180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194663" y="4400167"/>
              <a:ext cx="233976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Same representation for all molecule representations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Canonical SMILES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2E48C2-2103-D512-6E5E-06A6F3A4C40A}"/>
              </a:ext>
            </a:extLst>
          </p:cNvPr>
          <p:cNvSpPr/>
          <p:nvPr/>
        </p:nvSpPr>
        <p:spPr>
          <a:xfrm>
            <a:off x="935982" y="2973898"/>
            <a:ext cx="1855808" cy="10687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ysClr val="windowText" lastClr="000000"/>
                </a:solidFill>
              </a:rPr>
              <a:t>CC(=O)OC1=CC=CC=C1C(O)=O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A33792-5A44-2485-5C42-71163DDC5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52"/>
          <a:stretch/>
        </p:blipFill>
        <p:spPr>
          <a:xfrm>
            <a:off x="971312" y="253029"/>
            <a:ext cx="1581371" cy="15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Why convert images to SMILES?</a:t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728462" y="524719"/>
            <a:ext cx="1141536" cy="113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955734" y="749987"/>
            <a:ext cx="686567" cy="68050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BE2D91-0AD8-2D4C-85D3-C5C22835786B}"/>
              </a:ext>
            </a:extLst>
          </p:cNvPr>
          <p:cNvGrpSpPr/>
          <p:nvPr/>
        </p:nvGrpSpPr>
        <p:grpSpPr>
          <a:xfrm>
            <a:off x="578756" y="1109727"/>
            <a:ext cx="8005801" cy="3694083"/>
            <a:chOff x="578756" y="1109727"/>
            <a:chExt cx="5555826" cy="3694083"/>
          </a:xfrm>
        </p:grpSpPr>
        <p:sp>
          <p:nvSpPr>
            <p:cNvPr id="333" name="Google Shape;333;p17"/>
            <p:cNvSpPr/>
            <p:nvPr/>
          </p:nvSpPr>
          <p:spPr>
            <a:xfrm>
              <a:off x="578756" y="1109727"/>
              <a:ext cx="5555826" cy="3694083"/>
            </a:xfrm>
            <a:prstGeom prst="roundRect">
              <a:avLst>
                <a:gd name="adj" fmla="val 16667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918530" y="1822646"/>
              <a:ext cx="4862875" cy="16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>
                  <a:latin typeface="Roboto"/>
                  <a:ea typeface="Roboto"/>
                  <a:cs typeface="Roboto"/>
                  <a:sym typeface="Roboto"/>
                </a:rPr>
                <a:t>Papers often store important molecules as images rather than the actual sequence for immediate use by other papers or research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>
                  <a:latin typeface="Roboto"/>
                  <a:ea typeface="Roboto"/>
                  <a:cs typeface="Roboto"/>
                  <a:sym typeface="Roboto"/>
                </a:rPr>
                <a:t>Thus, there is a lot of time wasted on understanding the paper and decoding images in papers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>
                  <a:latin typeface="Roboto"/>
                  <a:ea typeface="Roboto"/>
                  <a:cs typeface="Roboto"/>
                  <a:sym typeface="Roboto"/>
                </a:rPr>
                <a:t>This model helps automate that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5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Previous Work</a:t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728462" y="524719"/>
            <a:ext cx="1141536" cy="113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955734" y="749987"/>
            <a:ext cx="686567" cy="68050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BE2D91-0AD8-2D4C-85D3-C5C22835786B}"/>
              </a:ext>
            </a:extLst>
          </p:cNvPr>
          <p:cNvGrpSpPr/>
          <p:nvPr/>
        </p:nvGrpSpPr>
        <p:grpSpPr>
          <a:xfrm>
            <a:off x="578756" y="1109727"/>
            <a:ext cx="8005801" cy="3694083"/>
            <a:chOff x="578756" y="1109727"/>
            <a:chExt cx="5555826" cy="3694083"/>
          </a:xfrm>
        </p:grpSpPr>
        <p:sp>
          <p:nvSpPr>
            <p:cNvPr id="333" name="Google Shape;333;p17"/>
            <p:cNvSpPr/>
            <p:nvPr/>
          </p:nvSpPr>
          <p:spPr>
            <a:xfrm>
              <a:off x="578756" y="1109727"/>
              <a:ext cx="5555826" cy="3694083"/>
            </a:xfrm>
            <a:prstGeom prst="roundRect">
              <a:avLst>
                <a:gd name="adj" fmla="val 16667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918530" y="1822646"/>
              <a:ext cx="4862875" cy="221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>
                  <a:latin typeface="Roboto"/>
                  <a:ea typeface="Roboto"/>
                  <a:cs typeface="Roboto"/>
                  <a:sym typeface="Roboto"/>
                </a:rPr>
                <a:t>The authors of the paper reuse a model from a previous paper of theirs in this paper, and they do not go deep into the workings of that model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>
                  <a:latin typeface="Roboto"/>
                  <a:ea typeface="Roboto"/>
                  <a:cs typeface="Roboto"/>
                  <a:sym typeface="Roboto"/>
                </a:rPr>
                <a:t>The previous paper converts any SMILES representation to a canonical SMILES representation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>
                  <a:latin typeface="Roboto"/>
                  <a:ea typeface="Roboto"/>
                  <a:cs typeface="Roboto"/>
                  <a:sym typeface="Roboto"/>
                </a:rPr>
                <a:t>It did so using an autoencoder that had 2 parts. An encoder that converts SMILES to an intermediate CDDD embedding, and a decoder that converts the CDDD embedding to canonical SMILES.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IN">
                  <a:latin typeface="Roboto"/>
                  <a:ea typeface="Roboto"/>
                  <a:cs typeface="Roboto"/>
                  <a:sym typeface="Roboto"/>
                </a:rPr>
                <a:t>The current Img2Mol model reuses the decoder that was initially used and merely trains a new CNN model that converts images to the CDDD embedding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39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0EF2-80FC-45FA-EA1C-77AA492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Previous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9997B-D617-DC70-DA3E-A59D7057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24" y="1388301"/>
            <a:ext cx="7679753" cy="27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0EF2-80FC-45FA-EA1C-77AA492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Img2Mol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15E67-05E3-A403-B348-FC4846AC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25" y="1270216"/>
            <a:ext cx="7289951" cy="31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0EF2-80FC-45FA-EA1C-77AA492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The CNN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3426B-0251-39EF-9182-572FD965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41"/>
          <a:stretch/>
        </p:blipFill>
        <p:spPr>
          <a:xfrm>
            <a:off x="304208" y="724845"/>
            <a:ext cx="8535584" cy="37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3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 during training in the Paper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sz="4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098157" y="1473900"/>
            <a:ext cx="2947686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and Testing Data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cxnSpLocks/>
            <a:stCxn id="690" idx="2"/>
            <a:endCxn id="692" idx="0"/>
          </p:cNvCxnSpPr>
          <p:nvPr/>
        </p:nvCxnSpPr>
        <p:spPr>
          <a:xfrm rot="5400000">
            <a:off x="4156376" y="2081100"/>
            <a:ext cx="596525" cy="2347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Img2Mol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25000 images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224x224 pixels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USPTO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4852 images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649x417 pixels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STAKER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30000 images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>
                    <a:latin typeface="Roboto"/>
                    <a:ea typeface="Roboto"/>
                    <a:cs typeface="Roboto"/>
                    <a:sym typeface="Roboto"/>
                  </a:rPr>
                  <a:t>256x256 pixels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UoB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5716 images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762x412 pixels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JPO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365 images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607x373 pixels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CLEF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711 images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1243x392 pixels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4D02F2D85414BA0D4C2DE68B0D0D9" ma:contentTypeVersion="15" ma:contentTypeDescription="Create a new document." ma:contentTypeScope="" ma:versionID="61038f3f6c14609a59ad8c1f0da75f1c">
  <xsd:schema xmlns:xsd="http://www.w3.org/2001/XMLSchema" xmlns:xs="http://www.w3.org/2001/XMLSchema" xmlns:p="http://schemas.microsoft.com/office/2006/metadata/properties" xmlns:ns3="ac0827df-9c16-4d1e-b21a-460d476722cb" xmlns:ns4="4d8b17b9-6f21-47c0-b2da-73faff2ee93d" targetNamespace="http://schemas.microsoft.com/office/2006/metadata/properties" ma:root="true" ma:fieldsID="8ca827aae27aa7880f85406b9bf5c0e1" ns3:_="" ns4:_="">
    <xsd:import namespace="ac0827df-9c16-4d1e-b21a-460d476722cb"/>
    <xsd:import namespace="4d8b17b9-6f21-47c0-b2da-73faff2ee9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827df-9c16-4d1e-b21a-460d476722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b17b9-6f21-47c0-b2da-73faff2ee9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B2D3BD-0A6E-4A37-B95A-3055F8B58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413C91-DA73-4957-9696-DFDC5083BA61}">
  <ds:schemaRefs>
    <ds:schemaRef ds:uri="4d8b17b9-6f21-47c0-b2da-73faff2ee93d"/>
    <ds:schemaRef ds:uri="ac0827df-9c16-4d1e-b21a-460d476722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05BA0D-6974-4A9B-98BA-30027A95458E}">
  <ds:schemaRefs>
    <ds:schemaRef ds:uri="4d8b17b9-6f21-47c0-b2da-73faff2ee93d"/>
    <ds:schemaRef ds:uri="ac0827df-9c16-4d1e-b21a-460d476722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Machine Learning Infographics by Slidesgo</vt:lpstr>
      <vt:lpstr>Img2Mol -Converts molecule images to SMILES</vt:lpstr>
      <vt:lpstr>Goal Of Paper</vt:lpstr>
      <vt:lpstr>What is SMILES?</vt:lpstr>
      <vt:lpstr>Why convert images to SMILES?</vt:lpstr>
      <vt:lpstr>Previous Work</vt:lpstr>
      <vt:lpstr>Previous Model</vt:lpstr>
      <vt:lpstr>Img2Mol Model</vt:lpstr>
      <vt:lpstr>The CNN used</vt:lpstr>
      <vt:lpstr>Datasets used during training in the Paper</vt:lpstr>
      <vt:lpstr>Accuracy compared to other Models</vt:lpstr>
      <vt:lpstr>Accuracy compared to other Models</vt:lpstr>
      <vt:lpstr>Accuracy Table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Img2Mol -Converts molecule images to SMILES</dc:title>
  <cp:revision>4</cp:revision>
  <dcterms:modified xsi:type="dcterms:W3CDTF">2022-12-02T18:18:12Z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0x0101004E84D02F2D85414BA0D4C2DE68B0D0D9</vt:lpwstr>
  </property>
</Properties>
</file>